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3"/>
  </p:notesMasterIdLst>
  <p:sldIdLst>
    <p:sldId id="760" r:id="rId2"/>
    <p:sldId id="761" r:id="rId3"/>
    <p:sldId id="762" r:id="rId4"/>
    <p:sldId id="763" r:id="rId5"/>
    <p:sldId id="764" r:id="rId6"/>
    <p:sldId id="765" r:id="rId7"/>
    <p:sldId id="766" r:id="rId8"/>
    <p:sldId id="767" r:id="rId9"/>
    <p:sldId id="768" r:id="rId10"/>
    <p:sldId id="769" r:id="rId11"/>
    <p:sldId id="770" r:id="rId12"/>
    <p:sldId id="771" r:id="rId13"/>
    <p:sldId id="772" r:id="rId14"/>
    <p:sldId id="773" r:id="rId15"/>
    <p:sldId id="774" r:id="rId16"/>
    <p:sldId id="775" r:id="rId17"/>
    <p:sldId id="776" r:id="rId18"/>
    <p:sldId id="777" r:id="rId19"/>
    <p:sldId id="778" r:id="rId20"/>
    <p:sldId id="779" r:id="rId21"/>
    <p:sldId id="780" r:id="rId22"/>
    <p:sldId id="781" r:id="rId23"/>
    <p:sldId id="782" r:id="rId24"/>
    <p:sldId id="783" r:id="rId25"/>
    <p:sldId id="784" r:id="rId26"/>
    <p:sldId id="785" r:id="rId27"/>
    <p:sldId id="786" r:id="rId28"/>
    <p:sldId id="787" r:id="rId29"/>
    <p:sldId id="788" r:id="rId30"/>
    <p:sldId id="789" r:id="rId31"/>
    <p:sldId id="790" r:id="rId32"/>
    <p:sldId id="791" r:id="rId33"/>
    <p:sldId id="792" r:id="rId34"/>
    <p:sldId id="793" r:id="rId35"/>
    <p:sldId id="794" r:id="rId36"/>
    <p:sldId id="795" r:id="rId37"/>
    <p:sldId id="796" r:id="rId38"/>
    <p:sldId id="797" r:id="rId39"/>
    <p:sldId id="798" r:id="rId40"/>
    <p:sldId id="799" r:id="rId41"/>
    <p:sldId id="800" r:id="rId42"/>
    <p:sldId id="801" r:id="rId43"/>
    <p:sldId id="802" r:id="rId44"/>
    <p:sldId id="803" r:id="rId45"/>
    <p:sldId id="804" r:id="rId46"/>
    <p:sldId id="805" r:id="rId47"/>
    <p:sldId id="806" r:id="rId48"/>
    <p:sldId id="807" r:id="rId49"/>
    <p:sldId id="808" r:id="rId50"/>
    <p:sldId id="809" r:id="rId51"/>
    <p:sldId id="810" r:id="rId52"/>
    <p:sldId id="811" r:id="rId53"/>
    <p:sldId id="812" r:id="rId54"/>
    <p:sldId id="813" r:id="rId55"/>
    <p:sldId id="814" r:id="rId56"/>
    <p:sldId id="815" r:id="rId57"/>
    <p:sldId id="816" r:id="rId58"/>
    <p:sldId id="817" r:id="rId59"/>
    <p:sldId id="818" r:id="rId60"/>
    <p:sldId id="819" r:id="rId61"/>
    <p:sldId id="820" r:id="rId62"/>
    <p:sldId id="821" r:id="rId63"/>
    <p:sldId id="822" r:id="rId64"/>
    <p:sldId id="823" r:id="rId65"/>
    <p:sldId id="824" r:id="rId66"/>
    <p:sldId id="825" r:id="rId67"/>
    <p:sldId id="826" r:id="rId68"/>
    <p:sldId id="827" r:id="rId69"/>
    <p:sldId id="828" r:id="rId70"/>
    <p:sldId id="829" r:id="rId71"/>
    <p:sldId id="830" r:id="rId72"/>
    <p:sldId id="831" r:id="rId73"/>
    <p:sldId id="832" r:id="rId74"/>
    <p:sldId id="833" r:id="rId75"/>
    <p:sldId id="834" r:id="rId76"/>
    <p:sldId id="835" r:id="rId77"/>
    <p:sldId id="836" r:id="rId78"/>
    <p:sldId id="837" r:id="rId79"/>
    <p:sldId id="838" r:id="rId80"/>
    <p:sldId id="839" r:id="rId81"/>
    <p:sldId id="840" r:id="rId82"/>
    <p:sldId id="841" r:id="rId83"/>
    <p:sldId id="842" r:id="rId84"/>
    <p:sldId id="843" r:id="rId85"/>
    <p:sldId id="844" r:id="rId86"/>
    <p:sldId id="845" r:id="rId87"/>
    <p:sldId id="846" r:id="rId88"/>
    <p:sldId id="847" r:id="rId89"/>
    <p:sldId id="848" r:id="rId90"/>
    <p:sldId id="849" r:id="rId91"/>
    <p:sldId id="850" r:id="rId92"/>
    <p:sldId id="851" r:id="rId93"/>
    <p:sldId id="852" r:id="rId94"/>
    <p:sldId id="853" r:id="rId95"/>
    <p:sldId id="854" r:id="rId96"/>
    <p:sldId id="855" r:id="rId97"/>
    <p:sldId id="856" r:id="rId98"/>
    <p:sldId id="857" r:id="rId99"/>
    <p:sldId id="858" r:id="rId100"/>
    <p:sldId id="859" r:id="rId101"/>
    <p:sldId id="860" r:id="rId102"/>
    <p:sldId id="861" r:id="rId103"/>
    <p:sldId id="862" r:id="rId104"/>
    <p:sldId id="863" r:id="rId105"/>
    <p:sldId id="864" r:id="rId106"/>
    <p:sldId id="865" r:id="rId107"/>
    <p:sldId id="866" r:id="rId108"/>
    <p:sldId id="867" r:id="rId109"/>
    <p:sldId id="868" r:id="rId110"/>
    <p:sldId id="869" r:id="rId111"/>
    <p:sldId id="870" r:id="rId112"/>
    <p:sldId id="871" r:id="rId113"/>
    <p:sldId id="872" r:id="rId114"/>
    <p:sldId id="873" r:id="rId115"/>
    <p:sldId id="874" r:id="rId116"/>
    <p:sldId id="875" r:id="rId117"/>
    <p:sldId id="876" r:id="rId118"/>
    <p:sldId id="877" r:id="rId119"/>
    <p:sldId id="878" r:id="rId120"/>
    <p:sldId id="879" r:id="rId121"/>
    <p:sldId id="880" r:id="rId12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5ED3"/>
    <a:srgbClr val="1D62AA"/>
    <a:srgbClr val="5F9344"/>
    <a:srgbClr val="1C63AB"/>
    <a:srgbClr val="1C63AA"/>
    <a:srgbClr val="5D9544"/>
    <a:srgbClr val="FFFE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79"/>
    <p:restoredTop sz="85238"/>
  </p:normalViewPr>
  <p:slideViewPr>
    <p:cSldViewPr snapToGrid="0" snapToObjects="1">
      <p:cViewPr varScale="1">
        <p:scale>
          <a:sx n="104" d="100"/>
          <a:sy n="104" d="100"/>
        </p:scale>
        <p:origin x="1104" y="192"/>
      </p:cViewPr>
      <p:guideLst/>
    </p:cSldViewPr>
  </p:slideViewPr>
  <p:outlineViewPr>
    <p:cViewPr>
      <p:scale>
        <a:sx n="33" d="100"/>
        <a:sy n="33" d="100"/>
      </p:scale>
      <p:origin x="0" y="-9384"/>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Users/danielk/Desktop/unifiedqa_presentation/tables_slid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danielk/Desktop/unifiedqa_presentation/tables_slide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danielk/Desktop/unifiedqa_presentation/tables_slide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232310741757745E-2"/>
          <c:y val="9.6078216809001596E-2"/>
          <c:w val="0.92783158456232229"/>
          <c:h val="0.61926398173038033"/>
        </c:manualLayout>
      </c:layout>
      <c:barChart>
        <c:barDir val="col"/>
        <c:grouping val="clustered"/>
        <c:varyColors val="0"/>
        <c:ser>
          <c:idx val="0"/>
          <c:order val="0"/>
          <c:tx>
            <c:strRef>
              <c:f>Sheet1!$B$9</c:f>
              <c:strCache>
                <c:ptCount val="1"/>
                <c:pt idx="0">
                  <c:v>Dedicated Models</c:v>
                </c:pt>
              </c:strCache>
            </c:strRef>
          </c:tx>
          <c:spPr>
            <a:solidFill>
              <a:srgbClr val="5D9544"/>
            </a:solidFill>
            <a:ln>
              <a:noFill/>
            </a:ln>
            <a:effectLst/>
          </c:spPr>
          <c:invertIfNegative val="0"/>
          <c:dPt>
            <c:idx val="0"/>
            <c:invertIfNegative val="0"/>
            <c:bubble3D val="0"/>
            <c:spPr>
              <a:solidFill>
                <a:srgbClr val="5D9544"/>
              </a:solidFill>
              <a:ln>
                <a:noFill/>
              </a:ln>
              <a:effectLst/>
            </c:spPr>
            <c:extLst>
              <c:ext xmlns:c16="http://schemas.microsoft.com/office/drawing/2014/chart" uri="{C3380CC4-5D6E-409C-BE32-E72D297353CC}">
                <c16:uniqueId val="{00000001-771B-B54D-8A59-73BA8F1E5895}"/>
              </c:ext>
            </c:extLst>
          </c:dPt>
          <c:dPt>
            <c:idx val="1"/>
            <c:invertIfNegative val="0"/>
            <c:bubble3D val="0"/>
            <c:spPr>
              <a:solidFill>
                <a:srgbClr val="5D9544"/>
              </a:solidFill>
              <a:ln>
                <a:noFill/>
              </a:ln>
              <a:effectLst/>
            </c:spPr>
            <c:extLst>
              <c:ext xmlns:c16="http://schemas.microsoft.com/office/drawing/2014/chart" uri="{C3380CC4-5D6E-409C-BE32-E72D297353CC}">
                <c16:uniqueId val="{00000003-771B-B54D-8A59-73BA8F1E5895}"/>
              </c:ext>
            </c:extLst>
          </c:dPt>
          <c:dPt>
            <c:idx val="2"/>
            <c:invertIfNegative val="0"/>
            <c:bubble3D val="0"/>
            <c:spPr>
              <a:solidFill>
                <a:srgbClr val="5D9544"/>
              </a:solidFill>
              <a:ln>
                <a:noFill/>
              </a:ln>
              <a:effectLst/>
            </c:spPr>
            <c:extLst>
              <c:ext xmlns:c16="http://schemas.microsoft.com/office/drawing/2014/chart" uri="{C3380CC4-5D6E-409C-BE32-E72D297353CC}">
                <c16:uniqueId val="{00000005-771B-B54D-8A59-73BA8F1E5895}"/>
              </c:ext>
            </c:extLst>
          </c:dPt>
          <c:dPt>
            <c:idx val="3"/>
            <c:invertIfNegative val="0"/>
            <c:bubble3D val="0"/>
            <c:spPr>
              <a:solidFill>
                <a:srgbClr val="5D9544"/>
              </a:solidFill>
              <a:ln>
                <a:noFill/>
              </a:ln>
              <a:effectLst/>
            </c:spPr>
            <c:extLst>
              <c:ext xmlns:c16="http://schemas.microsoft.com/office/drawing/2014/chart" uri="{C3380CC4-5D6E-409C-BE32-E72D297353CC}">
                <c16:uniqueId val="{00000007-771B-B54D-8A59-73BA8F1E5895}"/>
              </c:ext>
            </c:extLst>
          </c:dPt>
          <c:dPt>
            <c:idx val="4"/>
            <c:invertIfNegative val="0"/>
            <c:bubble3D val="0"/>
            <c:spPr>
              <a:solidFill>
                <a:srgbClr val="5D9544"/>
              </a:solidFill>
              <a:ln>
                <a:noFill/>
              </a:ln>
              <a:effectLst/>
            </c:spPr>
            <c:extLst>
              <c:ext xmlns:c16="http://schemas.microsoft.com/office/drawing/2014/chart" uri="{C3380CC4-5D6E-409C-BE32-E72D297353CC}">
                <c16:uniqueId val="{00000009-771B-B54D-8A59-73BA8F1E5895}"/>
              </c:ext>
            </c:extLst>
          </c:dPt>
          <c:dPt>
            <c:idx val="5"/>
            <c:invertIfNegative val="0"/>
            <c:bubble3D val="0"/>
            <c:spPr>
              <a:solidFill>
                <a:srgbClr val="5D9544"/>
              </a:solidFill>
              <a:ln>
                <a:noFill/>
              </a:ln>
              <a:effectLst/>
            </c:spPr>
            <c:extLst>
              <c:ext xmlns:c16="http://schemas.microsoft.com/office/drawing/2014/chart" uri="{C3380CC4-5D6E-409C-BE32-E72D297353CC}">
                <c16:uniqueId val="{0000000B-771B-B54D-8A59-73BA8F1E5895}"/>
              </c:ext>
            </c:extLst>
          </c:dPt>
          <c:dPt>
            <c:idx val="6"/>
            <c:invertIfNegative val="0"/>
            <c:bubble3D val="0"/>
            <c:spPr>
              <a:solidFill>
                <a:srgbClr val="5D9544"/>
              </a:solidFill>
              <a:ln>
                <a:noFill/>
              </a:ln>
              <a:effectLst/>
            </c:spPr>
            <c:extLst>
              <c:ext xmlns:c16="http://schemas.microsoft.com/office/drawing/2014/chart" uri="{C3380CC4-5D6E-409C-BE32-E72D297353CC}">
                <c16:uniqueId val="{0000000D-771B-B54D-8A59-73BA8F1E5895}"/>
              </c:ext>
            </c:extLst>
          </c:dPt>
          <c:dPt>
            <c:idx val="7"/>
            <c:invertIfNegative val="0"/>
            <c:bubble3D val="0"/>
            <c:spPr>
              <a:solidFill>
                <a:srgbClr val="5D9544"/>
              </a:solidFill>
              <a:ln>
                <a:noFill/>
              </a:ln>
              <a:effectLst/>
            </c:spPr>
            <c:extLst>
              <c:ext xmlns:c16="http://schemas.microsoft.com/office/drawing/2014/chart" uri="{C3380CC4-5D6E-409C-BE32-E72D297353CC}">
                <c16:uniqueId val="{0000000F-771B-B54D-8A59-73BA8F1E5895}"/>
              </c:ext>
            </c:extLst>
          </c:dPt>
          <c:dPt>
            <c:idx val="8"/>
            <c:invertIfNegative val="0"/>
            <c:bubble3D val="0"/>
            <c:spPr>
              <a:solidFill>
                <a:srgbClr val="5D9544"/>
              </a:solidFill>
              <a:ln>
                <a:noFill/>
              </a:ln>
              <a:effectLst/>
            </c:spPr>
            <c:extLst>
              <c:ext xmlns:c16="http://schemas.microsoft.com/office/drawing/2014/chart" uri="{C3380CC4-5D6E-409C-BE32-E72D297353CC}">
                <c16:uniqueId val="{00000011-771B-B54D-8A59-73BA8F1E5895}"/>
              </c:ext>
            </c:extLst>
          </c:dPt>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Sheet1!$C$9:$L$9</c:f>
              <c:numCache>
                <c:formatCode>General</c:formatCode>
                <c:ptCount val="10"/>
                <c:pt idx="0">
                  <c:v>95.2</c:v>
                </c:pt>
                <c:pt idx="1">
                  <c:v>91.3</c:v>
                </c:pt>
                <c:pt idx="2">
                  <c:v>86.6</c:v>
                </c:pt>
                <c:pt idx="3">
                  <c:v>85</c:v>
                </c:pt>
                <c:pt idx="4">
                  <c:v>83.5</c:v>
                </c:pt>
                <c:pt idx="5">
                  <c:v>66.5</c:v>
                </c:pt>
                <c:pt idx="6">
                  <c:v>77.8</c:v>
                </c:pt>
                <c:pt idx="7">
                  <c:v>90.5</c:v>
                </c:pt>
                <c:pt idx="8">
                  <c:v>65.2</c:v>
                </c:pt>
                <c:pt idx="9">
                  <c:v>82.4</c:v>
                </c:pt>
              </c:numCache>
            </c:numRef>
          </c:val>
          <c:extLst>
            <c:ext xmlns:c16="http://schemas.microsoft.com/office/drawing/2014/chart" uri="{C3380CC4-5D6E-409C-BE32-E72D297353CC}">
              <c16:uniqueId val="{00000012-771B-B54D-8A59-73BA8F1E5895}"/>
            </c:ext>
          </c:extLst>
        </c:ser>
        <c:ser>
          <c:idx val="1"/>
          <c:order val="1"/>
          <c:tx>
            <c:strRef>
              <c:f>Sheet1!$B$10</c:f>
              <c:strCache>
                <c:ptCount val="1"/>
                <c:pt idx="0">
                  <c:v>UnifiedQA</c:v>
                </c:pt>
              </c:strCache>
            </c:strRef>
          </c:tx>
          <c:spPr>
            <a:solidFill>
              <a:srgbClr val="1C63AA"/>
            </a:solidFill>
            <a:ln w="9525">
              <a:solidFill>
                <a:schemeClr val="accent1"/>
              </a:solidFill>
            </a:ln>
            <a:effectLst/>
          </c:spPr>
          <c:invertIfNegative val="0"/>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Sheet1!$C$10:$L$10</c:f>
              <c:numCache>
                <c:formatCode>General</c:formatCode>
                <c:ptCount val="10"/>
                <c:pt idx="0">
                  <c:v>93.4</c:v>
                </c:pt>
                <c:pt idx="1">
                  <c:v>89.6</c:v>
                </c:pt>
                <c:pt idx="2">
                  <c:v>87.3</c:v>
                </c:pt>
                <c:pt idx="3">
                  <c:v>86</c:v>
                </c:pt>
                <c:pt idx="4">
                  <c:v>85.7</c:v>
                </c:pt>
                <c:pt idx="5">
                  <c:v>75.599999999999994</c:v>
                </c:pt>
                <c:pt idx="6">
                  <c:v>95</c:v>
                </c:pt>
                <c:pt idx="7">
                  <c:v>90.2</c:v>
                </c:pt>
                <c:pt idx="8">
                  <c:v>65.2</c:v>
                </c:pt>
                <c:pt idx="9">
                  <c:v>85.333333333333343</c:v>
                </c:pt>
              </c:numCache>
            </c:numRef>
          </c:val>
          <c:extLst>
            <c:ext xmlns:c16="http://schemas.microsoft.com/office/drawing/2014/chart" uri="{C3380CC4-5D6E-409C-BE32-E72D297353CC}">
              <c16:uniqueId val="{00000013-771B-B54D-8A59-73BA8F1E5895}"/>
            </c:ext>
          </c:extLst>
        </c:ser>
        <c:dLbls>
          <c:showLegendKey val="0"/>
          <c:showVal val="0"/>
          <c:showCatName val="0"/>
          <c:showSerName val="0"/>
          <c:showPercent val="0"/>
          <c:showBubbleSize val="0"/>
        </c:dLbls>
        <c:gapWidth val="175"/>
        <c:axId val="127145471"/>
        <c:axId val="127147103"/>
      </c:barChart>
      <c:catAx>
        <c:axId val="12714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27147103"/>
        <c:crosses val="autoZero"/>
        <c:auto val="1"/>
        <c:lblAlgn val="ctr"/>
        <c:lblOffset val="100"/>
        <c:noMultiLvlLbl val="0"/>
      </c:catAx>
      <c:valAx>
        <c:axId val="127147103"/>
        <c:scaling>
          <c:orientation val="minMax"/>
          <c:min val="50"/>
        </c:scaling>
        <c:delete val="0"/>
        <c:axPos val="l"/>
        <c:majorGridlines>
          <c:spPr>
            <a:ln w="6350" cap="flat" cmpd="sng" algn="ctr">
              <a:solidFill>
                <a:schemeClr val="tx1">
                  <a:lumMod val="15000"/>
                  <a:lumOff val="85000"/>
                </a:schemeClr>
              </a:solidFill>
              <a:prstDash val="dash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27145471"/>
        <c:crosses val="autoZero"/>
        <c:crossBetween val="between"/>
        <c:majorUnit val="10"/>
      </c:valAx>
      <c:spPr>
        <a:noFill/>
        <a:ln>
          <a:noFill/>
        </a:ln>
        <a:effectLst/>
      </c:spPr>
    </c:plotArea>
    <c:legend>
      <c:legendPos val="t"/>
      <c:layout>
        <c:manualLayout>
          <c:xMode val="edge"/>
          <c:yMode val="edge"/>
          <c:x val="0"/>
          <c:y val="0"/>
          <c:w val="0.98828087508085227"/>
          <c:h val="0.1426134222063520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rot="-5400000" vert="horz"/>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232310741757745E-2"/>
          <c:y val="9.6078216809001596E-2"/>
          <c:w val="0.92783158456232229"/>
          <c:h val="0.61926398173038033"/>
        </c:manualLayout>
      </c:layout>
      <c:barChart>
        <c:barDir val="col"/>
        <c:grouping val="clustered"/>
        <c:varyColors val="0"/>
        <c:ser>
          <c:idx val="0"/>
          <c:order val="0"/>
          <c:tx>
            <c:strRef>
              <c:f>Sheet1!$B$9</c:f>
              <c:strCache>
                <c:ptCount val="1"/>
                <c:pt idx="0">
                  <c:v>Dedicated Models</c:v>
                </c:pt>
              </c:strCache>
            </c:strRef>
          </c:tx>
          <c:spPr>
            <a:solidFill>
              <a:srgbClr val="5D9544"/>
            </a:solidFill>
            <a:ln>
              <a:noFill/>
            </a:ln>
            <a:effectLst/>
          </c:spPr>
          <c:invertIfNegative val="0"/>
          <c:dPt>
            <c:idx val="0"/>
            <c:invertIfNegative val="0"/>
            <c:bubble3D val="0"/>
            <c:spPr>
              <a:solidFill>
                <a:srgbClr val="5D9544"/>
              </a:solidFill>
              <a:ln>
                <a:noFill/>
              </a:ln>
              <a:effectLst/>
            </c:spPr>
            <c:extLst>
              <c:ext xmlns:c16="http://schemas.microsoft.com/office/drawing/2014/chart" uri="{C3380CC4-5D6E-409C-BE32-E72D297353CC}">
                <c16:uniqueId val="{00000001-771B-B54D-8A59-73BA8F1E5895}"/>
              </c:ext>
            </c:extLst>
          </c:dPt>
          <c:dPt>
            <c:idx val="1"/>
            <c:invertIfNegative val="0"/>
            <c:bubble3D val="0"/>
            <c:spPr>
              <a:solidFill>
                <a:srgbClr val="5D9544"/>
              </a:solidFill>
              <a:ln>
                <a:noFill/>
              </a:ln>
              <a:effectLst/>
            </c:spPr>
            <c:extLst>
              <c:ext xmlns:c16="http://schemas.microsoft.com/office/drawing/2014/chart" uri="{C3380CC4-5D6E-409C-BE32-E72D297353CC}">
                <c16:uniqueId val="{00000003-771B-B54D-8A59-73BA8F1E5895}"/>
              </c:ext>
            </c:extLst>
          </c:dPt>
          <c:dPt>
            <c:idx val="2"/>
            <c:invertIfNegative val="0"/>
            <c:bubble3D val="0"/>
            <c:spPr>
              <a:solidFill>
                <a:srgbClr val="5D9544"/>
              </a:solidFill>
              <a:ln>
                <a:noFill/>
              </a:ln>
              <a:effectLst/>
            </c:spPr>
            <c:extLst>
              <c:ext xmlns:c16="http://schemas.microsoft.com/office/drawing/2014/chart" uri="{C3380CC4-5D6E-409C-BE32-E72D297353CC}">
                <c16:uniqueId val="{00000005-771B-B54D-8A59-73BA8F1E5895}"/>
              </c:ext>
            </c:extLst>
          </c:dPt>
          <c:dPt>
            <c:idx val="3"/>
            <c:invertIfNegative val="0"/>
            <c:bubble3D val="0"/>
            <c:spPr>
              <a:solidFill>
                <a:srgbClr val="5D9544"/>
              </a:solidFill>
              <a:ln>
                <a:noFill/>
              </a:ln>
              <a:effectLst/>
            </c:spPr>
            <c:extLst>
              <c:ext xmlns:c16="http://schemas.microsoft.com/office/drawing/2014/chart" uri="{C3380CC4-5D6E-409C-BE32-E72D297353CC}">
                <c16:uniqueId val="{00000007-771B-B54D-8A59-73BA8F1E5895}"/>
              </c:ext>
            </c:extLst>
          </c:dPt>
          <c:dPt>
            <c:idx val="4"/>
            <c:invertIfNegative val="0"/>
            <c:bubble3D val="0"/>
            <c:spPr>
              <a:solidFill>
                <a:srgbClr val="5D9544"/>
              </a:solidFill>
              <a:ln>
                <a:noFill/>
              </a:ln>
              <a:effectLst/>
            </c:spPr>
            <c:extLst>
              <c:ext xmlns:c16="http://schemas.microsoft.com/office/drawing/2014/chart" uri="{C3380CC4-5D6E-409C-BE32-E72D297353CC}">
                <c16:uniqueId val="{00000009-771B-B54D-8A59-73BA8F1E5895}"/>
              </c:ext>
            </c:extLst>
          </c:dPt>
          <c:dPt>
            <c:idx val="5"/>
            <c:invertIfNegative val="0"/>
            <c:bubble3D val="0"/>
            <c:spPr>
              <a:solidFill>
                <a:srgbClr val="5D9544"/>
              </a:solidFill>
              <a:ln>
                <a:noFill/>
              </a:ln>
              <a:effectLst/>
            </c:spPr>
            <c:extLst>
              <c:ext xmlns:c16="http://schemas.microsoft.com/office/drawing/2014/chart" uri="{C3380CC4-5D6E-409C-BE32-E72D297353CC}">
                <c16:uniqueId val="{0000000B-771B-B54D-8A59-73BA8F1E5895}"/>
              </c:ext>
            </c:extLst>
          </c:dPt>
          <c:dPt>
            <c:idx val="6"/>
            <c:invertIfNegative val="0"/>
            <c:bubble3D val="0"/>
            <c:spPr>
              <a:solidFill>
                <a:srgbClr val="5D9544"/>
              </a:solidFill>
              <a:ln>
                <a:noFill/>
              </a:ln>
              <a:effectLst/>
            </c:spPr>
            <c:extLst>
              <c:ext xmlns:c16="http://schemas.microsoft.com/office/drawing/2014/chart" uri="{C3380CC4-5D6E-409C-BE32-E72D297353CC}">
                <c16:uniqueId val="{0000000D-771B-B54D-8A59-73BA8F1E5895}"/>
              </c:ext>
            </c:extLst>
          </c:dPt>
          <c:dPt>
            <c:idx val="7"/>
            <c:invertIfNegative val="0"/>
            <c:bubble3D val="0"/>
            <c:spPr>
              <a:solidFill>
                <a:srgbClr val="5D9544"/>
              </a:solidFill>
              <a:ln>
                <a:noFill/>
              </a:ln>
              <a:effectLst/>
            </c:spPr>
            <c:extLst>
              <c:ext xmlns:c16="http://schemas.microsoft.com/office/drawing/2014/chart" uri="{C3380CC4-5D6E-409C-BE32-E72D297353CC}">
                <c16:uniqueId val="{0000000F-771B-B54D-8A59-73BA8F1E5895}"/>
              </c:ext>
            </c:extLst>
          </c:dPt>
          <c:dPt>
            <c:idx val="8"/>
            <c:invertIfNegative val="0"/>
            <c:bubble3D val="0"/>
            <c:spPr>
              <a:solidFill>
                <a:srgbClr val="5D9544"/>
              </a:solidFill>
              <a:ln>
                <a:noFill/>
              </a:ln>
              <a:effectLst/>
            </c:spPr>
            <c:extLst>
              <c:ext xmlns:c16="http://schemas.microsoft.com/office/drawing/2014/chart" uri="{C3380CC4-5D6E-409C-BE32-E72D297353CC}">
                <c16:uniqueId val="{00000011-771B-B54D-8A59-73BA8F1E5895}"/>
              </c:ext>
            </c:extLst>
          </c:dPt>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Sheet1!$C$9:$L$9</c:f>
              <c:numCache>
                <c:formatCode>General</c:formatCode>
                <c:ptCount val="10"/>
                <c:pt idx="0">
                  <c:v>95.2</c:v>
                </c:pt>
                <c:pt idx="1">
                  <c:v>91.3</c:v>
                </c:pt>
                <c:pt idx="2">
                  <c:v>86.6</c:v>
                </c:pt>
                <c:pt idx="3">
                  <c:v>85</c:v>
                </c:pt>
                <c:pt idx="4">
                  <c:v>83.5</c:v>
                </c:pt>
                <c:pt idx="5">
                  <c:v>66.5</c:v>
                </c:pt>
                <c:pt idx="6">
                  <c:v>77.8</c:v>
                </c:pt>
                <c:pt idx="7">
                  <c:v>90.5</c:v>
                </c:pt>
                <c:pt idx="8">
                  <c:v>65.2</c:v>
                </c:pt>
                <c:pt idx="9">
                  <c:v>82.4</c:v>
                </c:pt>
              </c:numCache>
            </c:numRef>
          </c:val>
          <c:extLst>
            <c:ext xmlns:c16="http://schemas.microsoft.com/office/drawing/2014/chart" uri="{C3380CC4-5D6E-409C-BE32-E72D297353CC}">
              <c16:uniqueId val="{00000012-771B-B54D-8A59-73BA8F1E5895}"/>
            </c:ext>
          </c:extLst>
        </c:ser>
        <c:ser>
          <c:idx val="1"/>
          <c:order val="1"/>
          <c:tx>
            <c:strRef>
              <c:f>Sheet1!$B$10</c:f>
              <c:strCache>
                <c:ptCount val="1"/>
                <c:pt idx="0">
                  <c:v>UnifiedQA</c:v>
                </c:pt>
              </c:strCache>
            </c:strRef>
          </c:tx>
          <c:spPr>
            <a:solidFill>
              <a:srgbClr val="1C63AA"/>
            </a:solidFill>
            <a:ln w="9525">
              <a:solidFill>
                <a:schemeClr val="accent1"/>
              </a:solidFill>
            </a:ln>
            <a:effectLst/>
          </c:spPr>
          <c:invertIfNegative val="0"/>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Sheet1!$C$10:$L$10</c:f>
              <c:numCache>
                <c:formatCode>General</c:formatCode>
                <c:ptCount val="10"/>
                <c:pt idx="0">
                  <c:v>93.4</c:v>
                </c:pt>
                <c:pt idx="1">
                  <c:v>89.6</c:v>
                </c:pt>
                <c:pt idx="2">
                  <c:v>87.3</c:v>
                </c:pt>
                <c:pt idx="3">
                  <c:v>86</c:v>
                </c:pt>
                <c:pt idx="4">
                  <c:v>85.7</c:v>
                </c:pt>
                <c:pt idx="5">
                  <c:v>75.599999999999994</c:v>
                </c:pt>
                <c:pt idx="6">
                  <c:v>95</c:v>
                </c:pt>
                <c:pt idx="7">
                  <c:v>90.2</c:v>
                </c:pt>
                <c:pt idx="8">
                  <c:v>65.2</c:v>
                </c:pt>
                <c:pt idx="9">
                  <c:v>85.333333333333343</c:v>
                </c:pt>
              </c:numCache>
            </c:numRef>
          </c:val>
          <c:extLst>
            <c:ext xmlns:c16="http://schemas.microsoft.com/office/drawing/2014/chart" uri="{C3380CC4-5D6E-409C-BE32-E72D297353CC}">
              <c16:uniqueId val="{00000013-771B-B54D-8A59-73BA8F1E5895}"/>
            </c:ext>
          </c:extLst>
        </c:ser>
        <c:dLbls>
          <c:showLegendKey val="0"/>
          <c:showVal val="0"/>
          <c:showCatName val="0"/>
          <c:showSerName val="0"/>
          <c:showPercent val="0"/>
          <c:showBubbleSize val="0"/>
        </c:dLbls>
        <c:gapWidth val="175"/>
        <c:axId val="127145471"/>
        <c:axId val="127147103"/>
      </c:barChart>
      <c:catAx>
        <c:axId val="12714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27147103"/>
        <c:crosses val="autoZero"/>
        <c:auto val="1"/>
        <c:lblAlgn val="ctr"/>
        <c:lblOffset val="100"/>
        <c:noMultiLvlLbl val="0"/>
      </c:catAx>
      <c:valAx>
        <c:axId val="127147103"/>
        <c:scaling>
          <c:orientation val="minMax"/>
          <c:min val="50"/>
        </c:scaling>
        <c:delete val="0"/>
        <c:axPos val="l"/>
        <c:majorGridlines>
          <c:spPr>
            <a:ln w="6350" cap="flat" cmpd="sng" algn="ctr">
              <a:solidFill>
                <a:schemeClr val="tx1">
                  <a:lumMod val="15000"/>
                  <a:lumOff val="85000"/>
                </a:schemeClr>
              </a:solidFill>
              <a:prstDash val="dash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27145471"/>
        <c:crosses val="autoZero"/>
        <c:crossBetween val="between"/>
        <c:majorUnit val="10"/>
      </c:valAx>
      <c:spPr>
        <a:noFill/>
        <a:ln>
          <a:noFill/>
        </a:ln>
        <a:effectLst/>
      </c:spPr>
    </c:plotArea>
    <c:legend>
      <c:legendPos val="t"/>
      <c:layout>
        <c:manualLayout>
          <c:xMode val="edge"/>
          <c:yMode val="edge"/>
          <c:x val="0"/>
          <c:y val="0"/>
          <c:w val="0.98828087508085227"/>
          <c:h val="0.1426134222063520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rot="-5400000" vert="horz"/>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232310741757745E-2"/>
          <c:y val="9.6078216809001596E-2"/>
          <c:w val="0.92783158456232229"/>
          <c:h val="0.61926398173038033"/>
        </c:manualLayout>
      </c:layout>
      <c:barChart>
        <c:barDir val="col"/>
        <c:grouping val="clustered"/>
        <c:varyColors val="0"/>
        <c:ser>
          <c:idx val="0"/>
          <c:order val="0"/>
          <c:tx>
            <c:strRef>
              <c:f>Sheet1!$B$9</c:f>
              <c:strCache>
                <c:ptCount val="1"/>
                <c:pt idx="0">
                  <c:v>Dedicated Models</c:v>
                </c:pt>
              </c:strCache>
            </c:strRef>
          </c:tx>
          <c:spPr>
            <a:solidFill>
              <a:srgbClr val="5D9544"/>
            </a:solidFill>
            <a:ln>
              <a:noFill/>
            </a:ln>
            <a:effectLst/>
          </c:spPr>
          <c:invertIfNegative val="0"/>
          <c:dPt>
            <c:idx val="0"/>
            <c:invertIfNegative val="0"/>
            <c:bubble3D val="0"/>
            <c:spPr>
              <a:solidFill>
                <a:srgbClr val="5D9544"/>
              </a:solidFill>
              <a:ln>
                <a:noFill/>
              </a:ln>
              <a:effectLst/>
            </c:spPr>
            <c:extLst>
              <c:ext xmlns:c16="http://schemas.microsoft.com/office/drawing/2014/chart" uri="{C3380CC4-5D6E-409C-BE32-E72D297353CC}">
                <c16:uniqueId val="{00000001-771B-B54D-8A59-73BA8F1E5895}"/>
              </c:ext>
            </c:extLst>
          </c:dPt>
          <c:dPt>
            <c:idx val="1"/>
            <c:invertIfNegative val="0"/>
            <c:bubble3D val="0"/>
            <c:spPr>
              <a:solidFill>
                <a:srgbClr val="5D9544"/>
              </a:solidFill>
              <a:ln>
                <a:noFill/>
              </a:ln>
              <a:effectLst/>
            </c:spPr>
            <c:extLst>
              <c:ext xmlns:c16="http://schemas.microsoft.com/office/drawing/2014/chart" uri="{C3380CC4-5D6E-409C-BE32-E72D297353CC}">
                <c16:uniqueId val="{00000003-771B-B54D-8A59-73BA8F1E5895}"/>
              </c:ext>
            </c:extLst>
          </c:dPt>
          <c:dPt>
            <c:idx val="2"/>
            <c:invertIfNegative val="0"/>
            <c:bubble3D val="0"/>
            <c:spPr>
              <a:solidFill>
                <a:srgbClr val="5D9544"/>
              </a:solidFill>
              <a:ln>
                <a:noFill/>
              </a:ln>
              <a:effectLst/>
            </c:spPr>
            <c:extLst>
              <c:ext xmlns:c16="http://schemas.microsoft.com/office/drawing/2014/chart" uri="{C3380CC4-5D6E-409C-BE32-E72D297353CC}">
                <c16:uniqueId val="{00000005-771B-B54D-8A59-73BA8F1E5895}"/>
              </c:ext>
            </c:extLst>
          </c:dPt>
          <c:dPt>
            <c:idx val="3"/>
            <c:invertIfNegative val="0"/>
            <c:bubble3D val="0"/>
            <c:spPr>
              <a:solidFill>
                <a:srgbClr val="5D9544"/>
              </a:solidFill>
              <a:ln>
                <a:noFill/>
              </a:ln>
              <a:effectLst/>
            </c:spPr>
            <c:extLst>
              <c:ext xmlns:c16="http://schemas.microsoft.com/office/drawing/2014/chart" uri="{C3380CC4-5D6E-409C-BE32-E72D297353CC}">
                <c16:uniqueId val="{00000007-771B-B54D-8A59-73BA8F1E5895}"/>
              </c:ext>
            </c:extLst>
          </c:dPt>
          <c:dPt>
            <c:idx val="4"/>
            <c:invertIfNegative val="0"/>
            <c:bubble3D val="0"/>
            <c:spPr>
              <a:solidFill>
                <a:srgbClr val="5D9544"/>
              </a:solidFill>
              <a:ln>
                <a:noFill/>
              </a:ln>
              <a:effectLst/>
            </c:spPr>
            <c:extLst>
              <c:ext xmlns:c16="http://schemas.microsoft.com/office/drawing/2014/chart" uri="{C3380CC4-5D6E-409C-BE32-E72D297353CC}">
                <c16:uniqueId val="{00000009-771B-B54D-8A59-73BA8F1E5895}"/>
              </c:ext>
            </c:extLst>
          </c:dPt>
          <c:dPt>
            <c:idx val="5"/>
            <c:invertIfNegative val="0"/>
            <c:bubble3D val="0"/>
            <c:spPr>
              <a:solidFill>
                <a:srgbClr val="5D9544"/>
              </a:solidFill>
              <a:ln>
                <a:noFill/>
              </a:ln>
              <a:effectLst/>
            </c:spPr>
            <c:extLst>
              <c:ext xmlns:c16="http://schemas.microsoft.com/office/drawing/2014/chart" uri="{C3380CC4-5D6E-409C-BE32-E72D297353CC}">
                <c16:uniqueId val="{0000000B-771B-B54D-8A59-73BA8F1E5895}"/>
              </c:ext>
            </c:extLst>
          </c:dPt>
          <c:dPt>
            <c:idx val="6"/>
            <c:invertIfNegative val="0"/>
            <c:bubble3D val="0"/>
            <c:spPr>
              <a:solidFill>
                <a:srgbClr val="5D9544"/>
              </a:solidFill>
              <a:ln>
                <a:noFill/>
              </a:ln>
              <a:effectLst/>
            </c:spPr>
            <c:extLst>
              <c:ext xmlns:c16="http://schemas.microsoft.com/office/drawing/2014/chart" uri="{C3380CC4-5D6E-409C-BE32-E72D297353CC}">
                <c16:uniqueId val="{0000000D-771B-B54D-8A59-73BA8F1E5895}"/>
              </c:ext>
            </c:extLst>
          </c:dPt>
          <c:dPt>
            <c:idx val="7"/>
            <c:invertIfNegative val="0"/>
            <c:bubble3D val="0"/>
            <c:spPr>
              <a:solidFill>
                <a:srgbClr val="5D9544"/>
              </a:solidFill>
              <a:ln>
                <a:noFill/>
              </a:ln>
              <a:effectLst/>
            </c:spPr>
            <c:extLst>
              <c:ext xmlns:c16="http://schemas.microsoft.com/office/drawing/2014/chart" uri="{C3380CC4-5D6E-409C-BE32-E72D297353CC}">
                <c16:uniqueId val="{0000000F-771B-B54D-8A59-73BA8F1E5895}"/>
              </c:ext>
            </c:extLst>
          </c:dPt>
          <c:dPt>
            <c:idx val="8"/>
            <c:invertIfNegative val="0"/>
            <c:bubble3D val="0"/>
            <c:spPr>
              <a:solidFill>
                <a:srgbClr val="5D9544"/>
              </a:solidFill>
              <a:ln>
                <a:noFill/>
              </a:ln>
              <a:effectLst/>
            </c:spPr>
            <c:extLst>
              <c:ext xmlns:c16="http://schemas.microsoft.com/office/drawing/2014/chart" uri="{C3380CC4-5D6E-409C-BE32-E72D297353CC}">
                <c16:uniqueId val="{00000011-771B-B54D-8A59-73BA8F1E5895}"/>
              </c:ext>
            </c:extLst>
          </c:dPt>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Sheet1!$C$9:$L$9</c:f>
              <c:numCache>
                <c:formatCode>General</c:formatCode>
                <c:ptCount val="10"/>
                <c:pt idx="0">
                  <c:v>95.2</c:v>
                </c:pt>
                <c:pt idx="1">
                  <c:v>91.3</c:v>
                </c:pt>
                <c:pt idx="2">
                  <c:v>86.6</c:v>
                </c:pt>
                <c:pt idx="3">
                  <c:v>85</c:v>
                </c:pt>
                <c:pt idx="4">
                  <c:v>83.5</c:v>
                </c:pt>
                <c:pt idx="5">
                  <c:v>66.5</c:v>
                </c:pt>
                <c:pt idx="6">
                  <c:v>77.8</c:v>
                </c:pt>
                <c:pt idx="7">
                  <c:v>90.5</c:v>
                </c:pt>
                <c:pt idx="8">
                  <c:v>65.2</c:v>
                </c:pt>
                <c:pt idx="9">
                  <c:v>82.4</c:v>
                </c:pt>
              </c:numCache>
            </c:numRef>
          </c:val>
          <c:extLst>
            <c:ext xmlns:c16="http://schemas.microsoft.com/office/drawing/2014/chart" uri="{C3380CC4-5D6E-409C-BE32-E72D297353CC}">
              <c16:uniqueId val="{00000012-771B-B54D-8A59-73BA8F1E5895}"/>
            </c:ext>
          </c:extLst>
        </c:ser>
        <c:ser>
          <c:idx val="1"/>
          <c:order val="1"/>
          <c:tx>
            <c:strRef>
              <c:f>Sheet1!$B$10</c:f>
              <c:strCache>
                <c:ptCount val="1"/>
                <c:pt idx="0">
                  <c:v>UnifiedQA</c:v>
                </c:pt>
              </c:strCache>
            </c:strRef>
          </c:tx>
          <c:spPr>
            <a:solidFill>
              <a:srgbClr val="1C63AA"/>
            </a:solidFill>
            <a:ln w="9525">
              <a:solidFill>
                <a:schemeClr val="accent1"/>
              </a:solidFill>
            </a:ln>
            <a:effectLst/>
          </c:spPr>
          <c:invertIfNegative val="0"/>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Sheet1!$C$10:$L$10</c:f>
              <c:numCache>
                <c:formatCode>General</c:formatCode>
                <c:ptCount val="10"/>
                <c:pt idx="0">
                  <c:v>93.4</c:v>
                </c:pt>
                <c:pt idx="1">
                  <c:v>89.6</c:v>
                </c:pt>
                <c:pt idx="2">
                  <c:v>87.3</c:v>
                </c:pt>
                <c:pt idx="3">
                  <c:v>86</c:v>
                </c:pt>
                <c:pt idx="4">
                  <c:v>85.7</c:v>
                </c:pt>
                <c:pt idx="5">
                  <c:v>75.599999999999994</c:v>
                </c:pt>
                <c:pt idx="6">
                  <c:v>95</c:v>
                </c:pt>
                <c:pt idx="7">
                  <c:v>90.2</c:v>
                </c:pt>
                <c:pt idx="8">
                  <c:v>65.2</c:v>
                </c:pt>
                <c:pt idx="9">
                  <c:v>85.333333333333343</c:v>
                </c:pt>
              </c:numCache>
            </c:numRef>
          </c:val>
          <c:extLst>
            <c:ext xmlns:c16="http://schemas.microsoft.com/office/drawing/2014/chart" uri="{C3380CC4-5D6E-409C-BE32-E72D297353CC}">
              <c16:uniqueId val="{00000013-771B-B54D-8A59-73BA8F1E5895}"/>
            </c:ext>
          </c:extLst>
        </c:ser>
        <c:dLbls>
          <c:showLegendKey val="0"/>
          <c:showVal val="0"/>
          <c:showCatName val="0"/>
          <c:showSerName val="0"/>
          <c:showPercent val="0"/>
          <c:showBubbleSize val="0"/>
        </c:dLbls>
        <c:gapWidth val="175"/>
        <c:axId val="127145471"/>
        <c:axId val="127147103"/>
      </c:barChart>
      <c:catAx>
        <c:axId val="12714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27147103"/>
        <c:crosses val="autoZero"/>
        <c:auto val="1"/>
        <c:lblAlgn val="ctr"/>
        <c:lblOffset val="100"/>
        <c:noMultiLvlLbl val="0"/>
      </c:catAx>
      <c:valAx>
        <c:axId val="127147103"/>
        <c:scaling>
          <c:orientation val="minMax"/>
          <c:min val="50"/>
        </c:scaling>
        <c:delete val="0"/>
        <c:axPos val="l"/>
        <c:majorGridlines>
          <c:spPr>
            <a:ln w="6350" cap="flat" cmpd="sng" algn="ctr">
              <a:solidFill>
                <a:schemeClr val="tx1">
                  <a:lumMod val="15000"/>
                  <a:lumOff val="85000"/>
                </a:schemeClr>
              </a:solidFill>
              <a:prstDash val="dash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27145471"/>
        <c:crosses val="autoZero"/>
        <c:crossBetween val="between"/>
        <c:majorUnit val="10"/>
      </c:valAx>
      <c:spPr>
        <a:noFill/>
        <a:ln>
          <a:noFill/>
        </a:ln>
        <a:effectLst/>
      </c:spPr>
    </c:plotArea>
    <c:legend>
      <c:legendPos val="t"/>
      <c:layout>
        <c:manualLayout>
          <c:xMode val="edge"/>
          <c:yMode val="edge"/>
          <c:x val="0"/>
          <c:y val="0"/>
          <c:w val="0.98828087508085227"/>
          <c:h val="0.1426134222063520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rot="-5400000" vert="horz"/>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C4B6E-97D4-384E-8346-04988064FF86}" type="datetimeFigureOut">
              <a:rPr lang="en-US" smtClean="0"/>
              <a:t>7/15/20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EFFCD-2707-464E-8668-7D1BDDA9873E}" type="slidenum">
              <a:rPr lang="en-US" smtClean="0"/>
              <a:t>‹#›</a:t>
            </a:fld>
            <a:endParaRPr lang="en-US"/>
          </a:p>
        </p:txBody>
      </p:sp>
    </p:spTree>
    <p:extLst>
      <p:ext uri="{BB962C8B-B14F-4D97-AF65-F5344CB8AC3E}">
        <p14:creationId xmlns:p14="http://schemas.microsoft.com/office/powerpoint/2010/main" val="194057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4" descr="A picture containing drawing&#10;&#10;Description automatically generated">
            <a:extLst>
              <a:ext uri="{FF2B5EF4-FFF2-40B4-BE49-F238E27FC236}">
                <a16:creationId xmlns:a16="http://schemas.microsoft.com/office/drawing/2014/main" id="{952A4547-9516-B840-B0FA-017A16448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438" y="2032000"/>
            <a:ext cx="40100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hasCustomPrompt="1"/>
          </p:nvPr>
        </p:nvSpPr>
        <p:spPr>
          <a:xfrm>
            <a:off x="1524000" y="4389120"/>
            <a:ext cx="9144000" cy="1517904"/>
          </a:xfrm>
          <a:prstGeom prst="rect">
            <a:avLst/>
          </a:prstGeom>
        </p:spPr>
        <p:txBody>
          <a:bodyPr anchor="t">
            <a:normAutofit/>
          </a:bodyPr>
          <a:lstStyle>
            <a:lvl1pPr algn="ctr">
              <a:defRPr sz="5400">
                <a:solidFill>
                  <a:schemeClr val="bg1"/>
                </a:solidFill>
              </a:defRPr>
            </a:lvl1pPr>
          </a:lstStyle>
          <a:p>
            <a:r>
              <a:rPr lang="en-US" dirty="0"/>
              <a:t>Slide Master Title Here</a:t>
            </a:r>
          </a:p>
        </p:txBody>
      </p:sp>
      <p:pic>
        <p:nvPicPr>
          <p:cNvPr id="4" name="Picture 7">
            <a:extLst>
              <a:ext uri="{FF2B5EF4-FFF2-40B4-BE49-F238E27FC236}">
                <a16:creationId xmlns:a16="http://schemas.microsoft.com/office/drawing/2014/main" id="{84AEFA95-B778-5C49-A6CC-3F75A488B00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424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5B874F-B7D2-B047-8177-49C1A9D4C66D}"/>
              </a:ext>
            </a:extLst>
          </p:cNvPr>
          <p:cNvSpPr/>
          <p:nvPr/>
        </p:nvSpPr>
        <p:spPr>
          <a:xfrm>
            <a:off x="6096000" y="0"/>
            <a:ext cx="6096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pic>
        <p:nvPicPr>
          <p:cNvPr id="6" name="Picture 7" descr="A picture containing drawing&#10;&#10;Description automatically generated">
            <a:extLst>
              <a:ext uri="{FF2B5EF4-FFF2-40B4-BE49-F238E27FC236}">
                <a16:creationId xmlns:a16="http://schemas.microsoft.com/office/drawing/2014/main" id="{734A7957-AF96-5247-A6A8-A19D59CF2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a:extLst>
              <a:ext uri="{FF2B5EF4-FFF2-40B4-BE49-F238E27FC236}">
                <a16:creationId xmlns:a16="http://schemas.microsoft.com/office/drawing/2014/main" id="{5F090DB0-7C99-D94C-984C-284A77EA5853}"/>
              </a:ext>
            </a:extLst>
          </p:cNvPr>
          <p:cNvSpPr txBox="1">
            <a:spLocks noChangeArrowheads="1"/>
          </p:cNvSpPr>
          <p:nvPr/>
        </p:nvSpPr>
        <p:spPr bwMode="auto">
          <a:xfrm>
            <a:off x="6648450" y="358775"/>
            <a:ext cx="5065713" cy="593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28600" indent="-228600">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fontAlgn="base">
              <a:spcBef>
                <a:spcPct val="0"/>
              </a:spcBef>
              <a:spcAft>
                <a:spcPct val="0"/>
              </a:spcAft>
              <a:defRPr>
                <a:solidFill>
                  <a:schemeClr val="tx1"/>
                </a:solidFill>
                <a:latin typeface="Corbel" panose="020B0503020204020204" pitchFamily="34" charset="0"/>
              </a:defRPr>
            </a:lvl6pPr>
            <a:lvl7pPr marL="2971800" indent="-228600" fontAlgn="base">
              <a:spcBef>
                <a:spcPct val="0"/>
              </a:spcBef>
              <a:spcAft>
                <a:spcPct val="0"/>
              </a:spcAft>
              <a:defRPr>
                <a:solidFill>
                  <a:schemeClr val="tx1"/>
                </a:solidFill>
                <a:latin typeface="Corbel" panose="020B0503020204020204" pitchFamily="34" charset="0"/>
              </a:defRPr>
            </a:lvl7pPr>
            <a:lvl8pPr marL="3429000" indent="-228600" fontAlgn="base">
              <a:spcBef>
                <a:spcPct val="0"/>
              </a:spcBef>
              <a:spcAft>
                <a:spcPct val="0"/>
              </a:spcAft>
              <a:defRPr>
                <a:solidFill>
                  <a:schemeClr val="tx1"/>
                </a:solidFill>
                <a:latin typeface="Corbel" panose="020B0503020204020204" pitchFamily="34" charset="0"/>
              </a:defRPr>
            </a:lvl8pPr>
            <a:lvl9pPr marL="3886200" indent="-228600" fontAlgn="base">
              <a:spcBef>
                <a:spcPct val="0"/>
              </a:spcBef>
              <a:spcAft>
                <a:spcPct val="0"/>
              </a:spcAft>
              <a:defRPr>
                <a:solidFill>
                  <a:schemeClr val="tx1"/>
                </a:solidFill>
                <a:latin typeface="Corbel" panose="020B0503020204020204" pitchFamily="34" charset="0"/>
              </a:defRPr>
            </a:lvl9pPr>
          </a:lstStyle>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p:txBody>
      </p:sp>
      <p:sp>
        <p:nvSpPr>
          <p:cNvPr id="12" name="Title 1"/>
          <p:cNvSpPr>
            <a:spLocks noGrp="1"/>
          </p:cNvSpPr>
          <p:nvPr>
            <p:ph type="title"/>
          </p:nvPr>
        </p:nvSpPr>
        <p:spPr>
          <a:xfrm>
            <a:off x="838200" y="1297813"/>
            <a:ext cx="4392168" cy="2396363"/>
          </a:xfrm>
          <a:prstGeom prst="rect">
            <a:avLst/>
          </a:prstGeom>
        </p:spPr>
        <p:txBody>
          <a:bodyPr anchor="b"/>
          <a:lstStyle>
            <a:lvl1pPr>
              <a:defRPr b="1">
                <a:solidFill>
                  <a:schemeClr val="accent1"/>
                </a:solidFill>
                <a:latin typeface="+mj-lt"/>
              </a:defRPr>
            </a:lvl1pPr>
          </a:lstStyle>
          <a:p>
            <a:r>
              <a:rPr lang="en-US"/>
              <a:t>Click to edit Master title style</a:t>
            </a:r>
            <a:endParaRPr lang="en-US" dirty="0"/>
          </a:p>
        </p:txBody>
      </p:sp>
      <p:sp>
        <p:nvSpPr>
          <p:cNvPr id="13" name="Text Placeholder 2"/>
          <p:cNvSpPr>
            <a:spLocks noGrp="1"/>
          </p:cNvSpPr>
          <p:nvPr>
            <p:ph type="body" idx="13"/>
          </p:nvPr>
        </p:nvSpPr>
        <p:spPr>
          <a:xfrm>
            <a:off x="838200" y="3757359"/>
            <a:ext cx="4392168"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a:extLst>
              <a:ext uri="{FF2B5EF4-FFF2-40B4-BE49-F238E27FC236}">
                <a16:creationId xmlns:a16="http://schemas.microsoft.com/office/drawing/2014/main" id="{AC222359-E0EE-A949-B052-632455D7C92E}"/>
              </a:ext>
            </a:extLst>
          </p:cNvPr>
          <p:cNvSpPr>
            <a:spLocks noGrp="1"/>
          </p:cNvSpPr>
          <p:nvPr>
            <p:ph type="sldNum" sz="quarter" idx="14"/>
          </p:nvPr>
        </p:nvSpPr>
        <p:spPr>
          <a:xfrm>
            <a:off x="10466388" y="6296025"/>
            <a:ext cx="530225" cy="365125"/>
          </a:xfrm>
        </p:spPr>
        <p:txBody>
          <a:bodyPr/>
          <a:lstStyle>
            <a:lvl1pPr>
              <a:defRPr smtClean="0">
                <a:solidFill>
                  <a:schemeClr val="bg1"/>
                </a:solidFill>
              </a:defRPr>
            </a:lvl1pPr>
          </a:lstStyle>
          <a:p>
            <a:pPr>
              <a:defRPr/>
            </a:pPr>
            <a:fld id="{14BB7950-5AED-6946-A62A-FD8855BD583B}" type="slidenum">
              <a:rPr lang="en-US"/>
              <a:pPr>
                <a:defRPr/>
              </a:pPr>
              <a:t>‹#›</a:t>
            </a:fld>
            <a:endParaRPr lang="en-US" dirty="0"/>
          </a:p>
        </p:txBody>
      </p:sp>
    </p:spTree>
    <p:extLst>
      <p:ext uri="{BB962C8B-B14F-4D97-AF65-F5344CB8AC3E}">
        <p14:creationId xmlns:p14="http://schemas.microsoft.com/office/powerpoint/2010/main" val="118695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Text">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7" name="Title 1">
            <a:extLst>
              <a:ext uri="{FF2B5EF4-FFF2-40B4-BE49-F238E27FC236}">
                <a16:creationId xmlns:a16="http://schemas.microsoft.com/office/drawing/2014/main" id="{76F0FBE7-864E-BD4F-A721-BCBC29C58CCE}"/>
              </a:ext>
            </a:extLst>
          </p:cNvPr>
          <p:cNvSpPr>
            <a:spLocks noGrp="1"/>
          </p:cNvSpPr>
          <p:nvPr>
            <p:ph type="title"/>
          </p:nvPr>
        </p:nvSpPr>
        <p:spPr>
          <a:xfrm>
            <a:off x="371436" y="457200"/>
            <a:ext cx="3364223" cy="1600200"/>
          </a:xfrm>
          <a:prstGeom prst="rect">
            <a:avLst/>
          </a:prstGeom>
        </p:spPr>
        <p:txBody>
          <a:bodyPr anchor="b"/>
          <a:lstStyle>
            <a:lvl1pPr>
              <a:defRPr sz="3200" b="1">
                <a:solidFill>
                  <a:schemeClr val="bg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094E2E14-31DD-D14C-BC0D-24DDBD120D97}"/>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E9A56C16-D42F-FF48-BF85-3FAA3F7310A7}"/>
              </a:ext>
            </a:extLst>
          </p:cNvPr>
          <p:cNvSpPr>
            <a:spLocks noGrp="1"/>
          </p:cNvSpPr>
          <p:nvPr>
            <p:ph type="body" sz="half" idx="2"/>
          </p:nvPr>
        </p:nvSpPr>
        <p:spPr>
          <a:xfrm>
            <a:off x="371436" y="2167128"/>
            <a:ext cx="3364223" cy="3811588"/>
          </a:xfrm>
          <a:prstGeom prst="rect">
            <a:avLst/>
          </a:prstGeo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98063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and Text - Alternate">
    <p:bg>
      <p:bgPr>
        <a:solidFill>
          <a:srgbClr val="99EEFF"/>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8F01C69-3B81-C448-A576-B360FB4D2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E2FDDDB1-8CD0-3E48-B0E1-96D6E3B6239A}"/>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1370535F-97B6-9A41-ABF5-4F1CB4079FA7}" type="slidenum">
              <a:rPr lang="en-US"/>
              <a:pPr>
                <a:defRPr/>
              </a:pPr>
              <a:t>‹#›</a:t>
            </a:fld>
            <a:endParaRPr lang="en-US" dirty="0"/>
          </a:p>
        </p:txBody>
      </p:sp>
      <p:sp>
        <p:nvSpPr>
          <p:cNvPr id="7" name="Title 1">
            <a:extLst>
              <a:ext uri="{FF2B5EF4-FFF2-40B4-BE49-F238E27FC236}">
                <a16:creationId xmlns:a16="http://schemas.microsoft.com/office/drawing/2014/main" id="{7CB5DFDE-CE60-5540-9DA7-8E1F14A3861F}"/>
              </a:ext>
            </a:extLst>
          </p:cNvPr>
          <p:cNvSpPr>
            <a:spLocks noGrp="1"/>
          </p:cNvSpPr>
          <p:nvPr>
            <p:ph type="title"/>
          </p:nvPr>
        </p:nvSpPr>
        <p:spPr>
          <a:xfrm>
            <a:off x="371438" y="468352"/>
            <a:ext cx="3364222"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7EA61211-D1FC-2A44-BDF8-3687E7CD04A1}"/>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0A4B03B8-2568-E845-A8E4-9E0223191967}"/>
              </a:ext>
            </a:extLst>
          </p:cNvPr>
          <p:cNvSpPr>
            <a:spLocks noGrp="1"/>
          </p:cNvSpPr>
          <p:nvPr>
            <p:ph type="body" sz="half" idx="2"/>
          </p:nvPr>
        </p:nvSpPr>
        <p:spPr>
          <a:xfrm>
            <a:off x="371438" y="2178280"/>
            <a:ext cx="3364222" cy="3811588"/>
          </a:xfrm>
          <a:prstGeom prst="rect">
            <a:avLst/>
          </a:prstGeom>
        </p:spPr>
        <p:txBody>
          <a:bodyPr>
            <a:normAutofit/>
          </a:bodyPr>
          <a:lstStyle>
            <a:lvl1pPr marL="0" indent="0">
              <a:buNone/>
              <a:defRPr sz="2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90793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and Text - Ligh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A7AE52-2AD5-C54D-B47F-043A9B4C64D7}"/>
              </a:ext>
            </a:extLst>
          </p:cNvPr>
          <p:cNvSpPr>
            <a:spLocks noGrp="1"/>
          </p:cNvSpPr>
          <p:nvPr>
            <p:ph type="title"/>
          </p:nvPr>
        </p:nvSpPr>
        <p:spPr>
          <a:xfrm>
            <a:off x="371439" y="457200"/>
            <a:ext cx="3364220"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D4BC29FD-3082-DE48-8F00-DD387F6A0E95}"/>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a:extLst>
              <a:ext uri="{FF2B5EF4-FFF2-40B4-BE49-F238E27FC236}">
                <a16:creationId xmlns:a16="http://schemas.microsoft.com/office/drawing/2014/main" id="{1579FEC1-E602-7C44-9981-34B032301DC5}"/>
              </a:ext>
            </a:extLst>
          </p:cNvPr>
          <p:cNvSpPr>
            <a:spLocks noGrp="1"/>
          </p:cNvSpPr>
          <p:nvPr>
            <p:ph type="body" sz="half" idx="2"/>
          </p:nvPr>
        </p:nvSpPr>
        <p:spPr>
          <a:xfrm>
            <a:off x="371439" y="2137410"/>
            <a:ext cx="3364220" cy="3811588"/>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A close up of a logo&#10;&#10;Description automatically generated">
            <a:extLst>
              <a:ext uri="{FF2B5EF4-FFF2-40B4-BE49-F238E27FC236}">
                <a16:creationId xmlns:a16="http://schemas.microsoft.com/office/drawing/2014/main" id="{D64CA0DA-0BA1-9442-9EF8-23DF5F7CA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D376EDBC-7C1C-0545-AC24-35CA91AF8941}"/>
              </a:ext>
            </a:extLst>
          </p:cNvPr>
          <p:cNvSpPr>
            <a:spLocks noGrp="1"/>
          </p:cNvSpPr>
          <p:nvPr>
            <p:ph type="sldNum" sz="quarter" idx="10"/>
          </p:nvPr>
        </p:nvSpPr>
        <p:spPr>
          <a:xfrm>
            <a:off x="10466388" y="6296025"/>
            <a:ext cx="530225" cy="365125"/>
          </a:xfrm>
          <a:effectLst>
            <a:outerShdw blurRad="50800" dist="12700" dir="2700000" algn="tl" rotWithShape="0">
              <a:prstClr val="black">
                <a:alpha val="77000"/>
              </a:prstClr>
            </a:outerShdw>
          </a:effectLst>
        </p:spPr>
        <p:txBody>
          <a:bodyPr/>
          <a:lstStyle>
            <a:lvl1pPr>
              <a:defRPr smtClean="0">
                <a:solidFill>
                  <a:schemeClr val="bg1"/>
                </a:solidFill>
              </a:defRPr>
            </a:lvl1pPr>
          </a:lstStyle>
          <a:p>
            <a:pPr>
              <a:defRPr/>
            </a:pPr>
            <a:fld id="{29E005EF-8BE2-7C48-BB7A-8310637E7F81}" type="slidenum">
              <a:rPr lang="en-US"/>
              <a:pPr>
                <a:defRPr/>
              </a:pPr>
              <a:t>‹#›</a:t>
            </a:fld>
            <a:endParaRPr lang="en-US" dirty="0"/>
          </a:p>
        </p:txBody>
      </p:sp>
    </p:spTree>
    <p:extLst>
      <p:ext uri="{BB962C8B-B14F-4D97-AF65-F5344CB8AC3E}">
        <p14:creationId xmlns:p14="http://schemas.microsoft.com/office/powerpoint/2010/main" val="2261446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1C46F604-7E05-0844-B0D1-E8380BBC9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0" y="0"/>
            <a:ext cx="12192000" cy="68580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5" name="Slide Number Placeholder 5">
            <a:extLst>
              <a:ext uri="{FF2B5EF4-FFF2-40B4-BE49-F238E27FC236}">
                <a16:creationId xmlns:a16="http://schemas.microsoft.com/office/drawing/2014/main" id="{F23275ED-299F-E647-976F-327AEAC4B9F0}"/>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9BCA354B-78B0-2B40-B18D-76FF0D29A3DF}" type="slidenum">
              <a:rPr lang="en-US"/>
              <a:pPr>
                <a:defRPr/>
              </a:pPr>
              <a:t>‹#›</a:t>
            </a:fld>
            <a:endParaRPr lang="en-US" dirty="0"/>
          </a:p>
        </p:txBody>
      </p:sp>
    </p:spTree>
    <p:extLst>
      <p:ext uri="{BB962C8B-B14F-4D97-AF65-F5344CB8AC3E}">
        <p14:creationId xmlns:p14="http://schemas.microsoft.com/office/powerpoint/2010/main" val="705370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10" name="Title 1">
            <a:extLst>
              <a:ext uri="{FF2B5EF4-FFF2-40B4-BE49-F238E27FC236}">
                <a16:creationId xmlns:a16="http://schemas.microsoft.com/office/drawing/2014/main" id="{56E48334-0727-5645-9F0E-315BB10E1AC0}"/>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277066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88997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lterna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C74FF6-860F-4E4F-BF31-A61FB6CB61EE}"/>
              </a:ext>
            </a:extLst>
          </p:cNvPr>
          <p:cNvSpPr/>
          <p:nvPr/>
        </p:nvSpPr>
        <p:spPr>
          <a:xfrm>
            <a:off x="1490663" y="4287838"/>
            <a:ext cx="9317037" cy="1106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hasCustomPrompt="1"/>
          </p:nvPr>
        </p:nvSpPr>
        <p:spPr>
          <a:xfrm>
            <a:off x="1490472" y="4437406"/>
            <a:ext cx="9211056" cy="875258"/>
          </a:xfrm>
          <a:prstGeom prst="rect">
            <a:avLst/>
          </a:prstGeom>
        </p:spPr>
        <p:txBody>
          <a:bodyPr anchor="t">
            <a:normAutofit/>
          </a:bodyPr>
          <a:lstStyle>
            <a:lvl1pPr algn="ctr">
              <a:defRPr sz="5400">
                <a:solidFill>
                  <a:schemeClr val="accent1"/>
                </a:solidFill>
              </a:defRPr>
            </a:lvl1pPr>
          </a:lstStyle>
          <a:p>
            <a:r>
              <a:rPr lang="en-US" dirty="0"/>
              <a:t>Slide Master Title Here</a:t>
            </a:r>
          </a:p>
        </p:txBody>
      </p:sp>
      <p:sp>
        <p:nvSpPr>
          <p:cNvPr id="8" name="Rectangle 7">
            <a:extLst>
              <a:ext uri="{FF2B5EF4-FFF2-40B4-BE49-F238E27FC236}">
                <a16:creationId xmlns:a16="http://schemas.microsoft.com/office/drawing/2014/main" id="{6D113851-9316-134E-B32D-A2DA40F0007B}"/>
              </a:ext>
            </a:extLst>
          </p:cNvPr>
          <p:cNvSpPr/>
          <p:nvPr userDrawn="1"/>
        </p:nvSpPr>
        <p:spPr>
          <a:xfrm>
            <a:off x="3794759" y="1976312"/>
            <a:ext cx="4526281" cy="2312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C5C2AFD-8722-EE4C-A29A-3816759D49F6}"/>
              </a:ext>
            </a:extLst>
          </p:cNvPr>
          <p:cNvPicPr>
            <a:picLocks noChangeAspect="1"/>
          </p:cNvPicPr>
          <p:nvPr userDrawn="1"/>
        </p:nvPicPr>
        <p:blipFill>
          <a:blip r:embed="rId2"/>
          <a:stretch>
            <a:fillRect/>
          </a:stretch>
        </p:blipFill>
        <p:spPr>
          <a:xfrm>
            <a:off x="3949341" y="2118448"/>
            <a:ext cx="4017922" cy="1916550"/>
          </a:xfrm>
          <a:prstGeom prst="rect">
            <a:avLst/>
          </a:prstGeom>
        </p:spPr>
      </p:pic>
      <p:pic>
        <p:nvPicPr>
          <p:cNvPr id="7" name="Picture 7">
            <a:extLst>
              <a:ext uri="{FF2B5EF4-FFF2-40B4-BE49-F238E27FC236}">
                <a16:creationId xmlns:a16="http://schemas.microsoft.com/office/drawing/2014/main" id="{FBB7D9B0-9ECB-2C41-A2DD-73F0D947A0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1231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B4BDA69A-5399-2547-81AD-AE501BE0C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EB7607AE-83DF-F946-B923-6E5DDEF8E218}"/>
              </a:ext>
            </a:extLst>
          </p:cNvPr>
          <p:cNvSpPr/>
          <p:nvPr/>
        </p:nvSpPr>
        <p:spPr>
          <a:xfrm>
            <a:off x="0" y="0"/>
            <a:ext cx="1038225"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7">
            <a:extLst>
              <a:ext uri="{FF2B5EF4-FFF2-40B4-BE49-F238E27FC236}">
                <a16:creationId xmlns:a16="http://schemas.microsoft.com/office/drawing/2014/main" id="{74CDB412-8279-7349-AC4C-DB4CCAF61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915298" y="2196548"/>
            <a:ext cx="9152752" cy="1909762"/>
          </a:xfrm>
          <a:prstGeom prst="rect">
            <a:avLst/>
          </a:prstGeom>
        </p:spPr>
        <p:txBody>
          <a:bodyPr anchor="b"/>
          <a:lstStyle>
            <a:lvl1pPr algn="l">
              <a:defRPr sz="6000" b="1">
                <a:solidFill>
                  <a:schemeClr val="accent1"/>
                </a:solidFill>
              </a:defRPr>
            </a:lvl1pPr>
          </a:lstStyle>
          <a:p>
            <a:r>
              <a:rPr lang="en-US" dirty="0"/>
              <a:t>Section Title Goes Here</a:t>
            </a:r>
          </a:p>
        </p:txBody>
      </p:sp>
      <p:sp>
        <p:nvSpPr>
          <p:cNvPr id="3" name="Subtitle 2"/>
          <p:cNvSpPr>
            <a:spLocks noGrp="1"/>
          </p:cNvSpPr>
          <p:nvPr>
            <p:ph type="subTitle" idx="1" hasCustomPrompt="1"/>
          </p:nvPr>
        </p:nvSpPr>
        <p:spPr>
          <a:xfrm>
            <a:off x="1915298" y="4198386"/>
            <a:ext cx="9152752" cy="834038"/>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something extra to this if you like</a:t>
            </a:r>
          </a:p>
        </p:txBody>
      </p:sp>
      <p:sp>
        <p:nvSpPr>
          <p:cNvPr id="7" name="Slide Number Placeholder 5">
            <a:extLst>
              <a:ext uri="{FF2B5EF4-FFF2-40B4-BE49-F238E27FC236}">
                <a16:creationId xmlns:a16="http://schemas.microsoft.com/office/drawing/2014/main" id="{33F6E290-EB7E-CD4C-9502-A405A7AF8242}"/>
              </a:ext>
            </a:extLst>
          </p:cNvPr>
          <p:cNvSpPr>
            <a:spLocks noGrp="1"/>
          </p:cNvSpPr>
          <p:nvPr>
            <p:ph type="sldNum" sz="quarter" idx="10"/>
          </p:nvPr>
        </p:nvSpPr>
        <p:spPr>
          <a:xfrm>
            <a:off x="10466388" y="6296025"/>
            <a:ext cx="530225" cy="365125"/>
          </a:xfrm>
        </p:spPr>
        <p:txBody>
          <a:bodyPr/>
          <a:lstStyle>
            <a:lvl1pPr>
              <a:defRPr/>
            </a:lvl1pPr>
          </a:lstStyle>
          <a:p>
            <a:pPr>
              <a:defRPr/>
            </a:pPr>
            <a:fld id="{457D0C9B-67E4-EE4D-9F86-A8A2C273B7F3}" type="slidenum">
              <a:rPr lang="en-US"/>
              <a:pPr>
                <a:defRPr/>
              </a:pPr>
              <a:t>‹#›</a:t>
            </a:fld>
            <a:endParaRPr lang="en-US" dirty="0"/>
          </a:p>
        </p:txBody>
      </p:sp>
    </p:spTree>
    <p:extLst>
      <p:ext uri="{BB962C8B-B14F-4D97-AF65-F5344CB8AC3E}">
        <p14:creationId xmlns:p14="http://schemas.microsoft.com/office/powerpoint/2010/main" val="2659003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 Alternate Dark">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561681-AC63-AC42-ADF8-79260A48FC3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A picture containing drawing&#10;&#10;Description automatically generated">
            <a:extLst>
              <a:ext uri="{FF2B5EF4-FFF2-40B4-BE49-F238E27FC236}">
                <a16:creationId xmlns:a16="http://schemas.microsoft.com/office/drawing/2014/main" id="{83D0A600-4D8D-4849-B225-7C8538BFD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098" b="17615"/>
          <a:stretch>
            <a:fillRect/>
          </a:stretch>
        </p:blipFill>
        <p:spPr bwMode="auto">
          <a:xfrm>
            <a:off x="5894388" y="2752725"/>
            <a:ext cx="6297612"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 picture containing drawing&#10;&#10;Description automatically generated">
            <a:extLst>
              <a:ext uri="{FF2B5EF4-FFF2-40B4-BE49-F238E27FC236}">
                <a16:creationId xmlns:a16="http://schemas.microsoft.com/office/drawing/2014/main" id="{C2EA8B4B-F88A-1E4B-AC89-AC59FACC6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147202" y="1600200"/>
            <a:ext cx="8851557" cy="1909762"/>
          </a:xfrm>
          <a:prstGeom prst="rect">
            <a:avLst/>
          </a:prstGeom>
        </p:spPr>
        <p:txBody>
          <a:bodyPr anchor="b"/>
          <a:lstStyle>
            <a:lvl1pPr algn="l">
              <a:defRPr sz="6000" b="1">
                <a:solidFill>
                  <a:schemeClr val="bg1"/>
                </a:solidFill>
              </a:defRPr>
            </a:lvl1pPr>
          </a:lstStyle>
          <a:p>
            <a:r>
              <a:rPr lang="en-US" dirty="0"/>
              <a:t>Section Title Goes Here</a:t>
            </a:r>
          </a:p>
        </p:txBody>
      </p:sp>
      <p:sp>
        <p:nvSpPr>
          <p:cNvPr id="3" name="Subtitle 2"/>
          <p:cNvSpPr>
            <a:spLocks noGrp="1"/>
          </p:cNvSpPr>
          <p:nvPr>
            <p:ph type="subTitle" idx="1"/>
          </p:nvPr>
        </p:nvSpPr>
        <p:spPr>
          <a:xfrm>
            <a:off x="1147202" y="3602038"/>
            <a:ext cx="8851557" cy="834038"/>
          </a:xfrm>
          <a:prstGeom prst="rect">
            <a:avLst/>
          </a:prstGeom>
        </p:spPr>
        <p:txBody>
          <a:bodyPr/>
          <a:lstStyle>
            <a:lvl1pPr marL="0" indent="0" algn="l">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5">
            <a:extLst>
              <a:ext uri="{FF2B5EF4-FFF2-40B4-BE49-F238E27FC236}">
                <a16:creationId xmlns:a16="http://schemas.microsoft.com/office/drawing/2014/main" id="{A2BCE8ED-89E2-F540-8F9A-B399E638C639}"/>
              </a:ext>
            </a:extLst>
          </p:cNvPr>
          <p:cNvSpPr>
            <a:spLocks noGrp="1"/>
          </p:cNvSpPr>
          <p:nvPr>
            <p:ph type="sldNum" sz="quarter" idx="10"/>
          </p:nvPr>
        </p:nvSpPr>
        <p:spPr>
          <a:xfrm>
            <a:off x="10466388" y="6296025"/>
            <a:ext cx="530225" cy="365125"/>
          </a:xfrm>
        </p:spPr>
        <p:txBody>
          <a:bodyPr/>
          <a:lstStyle>
            <a:lvl1pPr>
              <a:defRPr smtClean="0">
                <a:solidFill>
                  <a:schemeClr val="accent1">
                    <a:lumMod val="20000"/>
                    <a:lumOff val="80000"/>
                  </a:schemeClr>
                </a:solidFill>
              </a:defRPr>
            </a:lvl1pPr>
          </a:lstStyle>
          <a:p>
            <a:pPr>
              <a:defRPr/>
            </a:pPr>
            <a:fld id="{05372BE0-BC18-2948-AA51-3CC7323BE54A}" type="slidenum">
              <a:rPr lang="en-US"/>
              <a:pPr>
                <a:defRPr/>
              </a:pPr>
              <a:t>‹#›</a:t>
            </a:fld>
            <a:endParaRPr lang="en-US" dirty="0"/>
          </a:p>
        </p:txBody>
      </p:sp>
    </p:spTree>
    <p:extLst>
      <p:ext uri="{BB962C8B-B14F-4D97-AF65-F5344CB8AC3E}">
        <p14:creationId xmlns:p14="http://schemas.microsoft.com/office/powerpoint/2010/main" val="3598977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Title - Alternate Light">
    <p:bg>
      <p:bgPr>
        <a:solidFill>
          <a:srgbClr val="99EEFF"/>
        </a:solidFill>
        <a:effectLst/>
      </p:bgPr>
    </p:bg>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05B0AD27-F477-F947-B798-A3429142A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099B4229-A520-8548-AA52-F638A13CF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33" t="2" b="49232"/>
          <a:stretch>
            <a:fillRect/>
          </a:stretch>
        </p:blipFill>
        <p:spPr bwMode="auto">
          <a:xfrm rot="5400000">
            <a:off x="-2410619" y="2410619"/>
            <a:ext cx="6059488"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a:xfrm>
            <a:off x="1581912" y="1683321"/>
            <a:ext cx="9765538" cy="2293938"/>
          </a:xfrm>
          <a:prstGeom prst="rect">
            <a:avLst/>
          </a:prstGeom>
        </p:spPr>
        <p:txBody>
          <a:bodyPr anchor="b"/>
          <a:lstStyle>
            <a:lvl1pPr>
              <a:defRPr sz="6000" b="1">
                <a:solidFill>
                  <a:schemeClr val="accent1"/>
                </a:solidFill>
              </a:defRPr>
            </a:lvl1pPr>
          </a:lstStyle>
          <a:p>
            <a:r>
              <a:rPr lang="en-US" dirty="0"/>
              <a:t>Section Title Goes Here</a:t>
            </a:r>
          </a:p>
        </p:txBody>
      </p:sp>
      <p:sp>
        <p:nvSpPr>
          <p:cNvPr id="3" name="Text Placeholder 2"/>
          <p:cNvSpPr>
            <a:spLocks noGrp="1"/>
          </p:cNvSpPr>
          <p:nvPr>
            <p:ph type="body" idx="1"/>
          </p:nvPr>
        </p:nvSpPr>
        <p:spPr>
          <a:xfrm>
            <a:off x="1581912" y="4004247"/>
            <a:ext cx="9765538" cy="1500187"/>
          </a:xfrm>
          <a:prstGeom prst="rect">
            <a:avLst/>
          </a:prstGeo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8CDFC9F1-74D8-C94F-945D-44514401E48A}"/>
              </a:ext>
            </a:extLst>
          </p:cNvPr>
          <p:cNvSpPr>
            <a:spLocks noGrp="1"/>
          </p:cNvSpPr>
          <p:nvPr>
            <p:ph type="sldNum" sz="quarter" idx="10"/>
          </p:nvPr>
        </p:nvSpPr>
        <p:spPr>
          <a:xfrm>
            <a:off x="10466388" y="6296025"/>
            <a:ext cx="530225" cy="365125"/>
          </a:xfrm>
        </p:spPr>
        <p:txBody>
          <a:bodyPr/>
          <a:lstStyle>
            <a:lvl1pPr>
              <a:defRPr smtClean="0">
                <a:solidFill>
                  <a:schemeClr val="accent1"/>
                </a:solidFill>
              </a:defRPr>
            </a:lvl1pPr>
          </a:lstStyle>
          <a:p>
            <a:pPr>
              <a:defRPr/>
            </a:pPr>
            <a:fld id="{0D929C90-1AB1-0149-B55A-AC988D491CF7}" type="slidenum">
              <a:rPr lang="en-US"/>
              <a:pPr>
                <a:defRPr/>
              </a:pPr>
              <a:t>‹#›</a:t>
            </a:fld>
            <a:endParaRPr lang="en-US" dirty="0"/>
          </a:p>
        </p:txBody>
      </p:sp>
    </p:spTree>
    <p:extLst>
      <p:ext uri="{BB962C8B-B14F-4D97-AF65-F5344CB8AC3E}">
        <p14:creationId xmlns:p14="http://schemas.microsoft.com/office/powerpoint/2010/main" val="129466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0E02EF-ECEF-6546-AC8B-3D9B46C65A2E}"/>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6" descr="A close up of a logo&#10;&#10;Description automatically generated">
            <a:extLst>
              <a:ext uri="{FF2B5EF4-FFF2-40B4-BE49-F238E27FC236}">
                <a16:creationId xmlns:a16="http://schemas.microsoft.com/office/drawing/2014/main" id="{AC819F05-A83F-3643-B040-D237D3084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FECD17EB-6099-FA49-8A8C-B3C478B19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EDC743DF-CE2F-EA42-A107-42B46EB37B37}"/>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2"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397578C-3AF1-214B-8745-EB0DF06394A7}"/>
              </a:ext>
            </a:extLst>
          </p:cNvPr>
          <p:cNvSpPr>
            <a:spLocks noGrp="1"/>
          </p:cNvSpPr>
          <p:nvPr>
            <p:ph type="sldNum" sz="quarter" idx="10"/>
          </p:nvPr>
        </p:nvSpPr>
        <p:spPr>
          <a:xfrm>
            <a:off x="10466388" y="6296025"/>
            <a:ext cx="530225" cy="365125"/>
          </a:xfrm>
        </p:spPr>
        <p:txBody>
          <a:bodyPr/>
          <a:lstStyle>
            <a:lvl1pPr>
              <a:defRPr/>
            </a:lvl1pPr>
          </a:lstStyle>
          <a:p>
            <a:pPr>
              <a:defRPr/>
            </a:pPr>
            <a:fld id="{0121240C-47AF-2F4D-83B3-CC3EDF50F794}" type="slidenum">
              <a:rPr lang="en-US"/>
              <a:pPr>
                <a:defRPr/>
              </a:pPr>
              <a:t>‹#›</a:t>
            </a:fld>
            <a:endParaRPr lang="en-US" dirty="0"/>
          </a:p>
        </p:txBody>
      </p:sp>
    </p:spTree>
    <p:extLst>
      <p:ext uri="{BB962C8B-B14F-4D97-AF65-F5344CB8AC3E}">
        <p14:creationId xmlns:p14="http://schemas.microsoft.com/office/powerpoint/2010/main" val="494830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7" name="Picture 4" descr="A close up of a logo&#10;&#10;Description automatically generated">
            <a:extLst>
              <a:ext uri="{FF2B5EF4-FFF2-40B4-BE49-F238E27FC236}">
                <a16:creationId xmlns:a16="http://schemas.microsoft.com/office/drawing/2014/main" id="{2861E2B0-E417-3449-9BD2-8EDF99E6E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48480E8D-B466-C743-B6B4-A928EAFC4BE4}"/>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9" name="Picture 7">
            <a:extLst>
              <a:ext uri="{FF2B5EF4-FFF2-40B4-BE49-F238E27FC236}">
                <a16:creationId xmlns:a16="http://schemas.microsoft.com/office/drawing/2014/main" id="{D8D996C0-D6E0-D44C-B017-797FE75F0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824184CC-91A6-624F-9A8B-C2AA443015F0}"/>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E77F978D-5363-FC43-A6C2-7EA5DF39F036}"/>
              </a:ext>
            </a:extLst>
          </p:cNvPr>
          <p:cNvSpPr>
            <a:spLocks noGrp="1"/>
          </p:cNvSpPr>
          <p:nvPr>
            <p:ph type="sldNum" sz="quarter" idx="10"/>
          </p:nvPr>
        </p:nvSpPr>
        <p:spPr>
          <a:xfrm>
            <a:off x="10466388" y="6296025"/>
            <a:ext cx="530225" cy="365125"/>
          </a:xfrm>
        </p:spPr>
        <p:txBody>
          <a:bodyPr/>
          <a:lstStyle>
            <a:lvl1pPr>
              <a:defRPr/>
            </a:lvl1pPr>
          </a:lstStyle>
          <a:p>
            <a:pPr>
              <a:defRPr/>
            </a:pPr>
            <a:fld id="{F3EA02B2-7C1B-3745-B04D-2D251A8ED9EE}" type="slidenum">
              <a:rPr lang="en-US"/>
              <a:pPr>
                <a:defRPr/>
              </a:pPr>
              <a:t>‹#›</a:t>
            </a:fld>
            <a:endParaRPr lang="en-US" dirty="0"/>
          </a:p>
        </p:txBody>
      </p:sp>
    </p:spTree>
    <p:extLst>
      <p:ext uri="{BB962C8B-B14F-4D97-AF65-F5344CB8AC3E}">
        <p14:creationId xmlns:p14="http://schemas.microsoft.com/office/powerpoint/2010/main" val="2265389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4" descr="A close up of a logo&#10;&#10;Description automatically generated">
            <a:extLst>
              <a:ext uri="{FF2B5EF4-FFF2-40B4-BE49-F238E27FC236}">
                <a16:creationId xmlns:a16="http://schemas.microsoft.com/office/drawing/2014/main" id="{E089BD9A-FFD6-8E45-962D-88FE091FD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CD86F970-AFAF-D545-8BD5-845C66F5C19C}"/>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7">
            <a:extLst>
              <a:ext uri="{FF2B5EF4-FFF2-40B4-BE49-F238E27FC236}">
                <a16:creationId xmlns:a16="http://schemas.microsoft.com/office/drawing/2014/main" id="{98E84515-8741-CD43-9D01-F8671983E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1C545D3-CCAF-0F42-BDA5-8FE3FE81E583}"/>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9"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9A7F302A-7F43-3043-9DEB-52C78F693E04}"/>
              </a:ext>
            </a:extLst>
          </p:cNvPr>
          <p:cNvSpPr>
            <a:spLocks noGrp="1"/>
          </p:cNvSpPr>
          <p:nvPr>
            <p:ph type="sldNum" sz="quarter" idx="10"/>
          </p:nvPr>
        </p:nvSpPr>
        <p:spPr>
          <a:xfrm>
            <a:off x="10466388" y="6296025"/>
            <a:ext cx="530225" cy="365125"/>
          </a:xfrm>
        </p:spPr>
        <p:txBody>
          <a:bodyPr/>
          <a:lstStyle>
            <a:lvl1pPr>
              <a:defRPr/>
            </a:lvl1pPr>
          </a:lstStyle>
          <a:p>
            <a:pPr>
              <a:defRPr/>
            </a:pPr>
            <a:fld id="{17736792-7E9C-9442-95C1-E9985CE4D3B6}" type="slidenum">
              <a:rPr lang="en-US"/>
              <a:pPr>
                <a:defRPr/>
              </a:pPr>
              <a:t>‹#›</a:t>
            </a:fld>
            <a:endParaRPr lang="en-US" dirty="0"/>
          </a:p>
        </p:txBody>
      </p:sp>
    </p:spTree>
    <p:extLst>
      <p:ext uri="{BB962C8B-B14F-4D97-AF65-F5344CB8AC3E}">
        <p14:creationId xmlns:p14="http://schemas.microsoft.com/office/powerpoint/2010/main" val="124352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 Altern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2F471D0-9651-9B4A-80EA-21715A86596F}"/>
              </a:ext>
            </a:extLst>
          </p:cNvPr>
          <p:cNvSpPr>
            <a:spLocks noGrp="1"/>
          </p:cNvSpPr>
          <p:nvPr>
            <p:ph type="sldNum" sz="quarter" idx="12"/>
          </p:nvPr>
        </p:nvSpPr>
        <p:spPr>
          <a:xfrm>
            <a:off x="10465903" y="6296716"/>
            <a:ext cx="530087" cy="365125"/>
          </a:xfrm>
          <a:prstGeom prst="rect">
            <a:avLst/>
          </a:prstGeom>
        </p:spPr>
        <p:txBody>
          <a:bodyPr/>
          <a:lstStyle/>
          <a:p>
            <a:fld id="{C97FC88E-866D-894C-A5F4-69E219FEB641}" type="slidenum">
              <a:rPr lang="en-US" smtClean="0"/>
              <a:t>‹#›</a:t>
            </a:fld>
            <a:endParaRPr lang="en-US" dirty="0"/>
          </a:p>
        </p:txBody>
      </p:sp>
      <p:pic>
        <p:nvPicPr>
          <p:cNvPr id="7" name="Picture 6" descr="A close up of a logo&#10;&#10;Description automatically generated">
            <a:extLst>
              <a:ext uri="{FF2B5EF4-FFF2-40B4-BE49-F238E27FC236}">
                <a16:creationId xmlns:a16="http://schemas.microsoft.com/office/drawing/2014/main" id="{F31EA3ED-6BC0-5D48-B8B9-7BFC690DC3B0}"/>
              </a:ext>
            </a:extLst>
          </p:cNvPr>
          <p:cNvPicPr>
            <a:picLocks noChangeAspect="1"/>
          </p:cNvPicPr>
          <p:nvPr userDrawn="1"/>
        </p:nvPicPr>
        <p:blipFill>
          <a:blip r:embed="rId2"/>
          <a:stretch>
            <a:fillRect/>
          </a:stretch>
        </p:blipFill>
        <p:spPr>
          <a:xfrm>
            <a:off x="11068730" y="6296714"/>
            <a:ext cx="765461" cy="365125"/>
          </a:xfrm>
          <a:prstGeom prst="rect">
            <a:avLst/>
          </a:prstGeom>
        </p:spPr>
      </p:pic>
      <p:sp>
        <p:nvSpPr>
          <p:cNvPr id="5" name="Title 1">
            <a:extLst>
              <a:ext uri="{FF2B5EF4-FFF2-40B4-BE49-F238E27FC236}">
                <a16:creationId xmlns:a16="http://schemas.microsoft.com/office/drawing/2014/main" id="{4CCA1D8C-29BD-E64C-B7CB-25F1E109E687}"/>
              </a:ext>
            </a:extLst>
          </p:cNvPr>
          <p:cNvSpPr>
            <a:spLocks noGrp="1"/>
          </p:cNvSpPr>
          <p:nvPr>
            <p:ph type="title"/>
          </p:nvPr>
        </p:nvSpPr>
        <p:spPr>
          <a:xfrm>
            <a:off x="838200" y="365125"/>
            <a:ext cx="10515600" cy="1325563"/>
          </a:xfrm>
          <a:prstGeom prst="rect">
            <a:avLst/>
          </a:prstGeom>
        </p:spPr>
        <p:txBody>
          <a:bodyPr/>
          <a:lstStyle>
            <a:lvl1pP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78904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A3AE55B-C10E-6E47-8794-00182927010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CF84D15-F03F-D54A-9E48-12212D4D4A0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A69D563D-C0A6-CD4E-A739-F924D1FC0B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0DBE22DD-494E-1849-B805-BC38FDC9716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707" r:id="rId9"/>
    <p:sldLayoutId id="2147483699" r:id="rId10"/>
    <p:sldLayoutId id="2147483702" r:id="rId11"/>
    <p:sldLayoutId id="2147483703" r:id="rId12"/>
    <p:sldLayoutId id="2147483701" r:id="rId13"/>
    <p:sldLayoutId id="2147483704" r:id="rId14"/>
    <p:sldLayoutId id="2147483708" r:id="rId15"/>
    <p:sldLayoutId id="2147483706" r:id="rId16"/>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hyperlink" Target="https://unifiedqa.apps.allenai.org/" TargetMode="Externa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AutoGenerated: 76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p:txBody>
          <a:bodyPr/>
          <a:lstStyle/>
          <a:p>
            <a:r>
              <a:rPr lang="en-US" sz="8800" dirty="0"/>
              <a:t>Unify and Conquer </a:t>
            </a:r>
            <a:br>
              <a:rPr lang="en-US" sz="3200" dirty="0"/>
            </a:br>
            <a:r>
              <a:rPr lang="en-US" sz="3200" dirty="0"/>
              <a:t>Towards a </a:t>
            </a:r>
            <a:r>
              <a:rPr lang="en-US" sz="3200" i="1" dirty="0"/>
              <a:t>Unified</a:t>
            </a:r>
            <a:r>
              <a:rPr lang="en-US" sz="3200" dirty="0"/>
              <a:t> View of Machine Comprehension</a:t>
            </a:r>
            <a:endParaRPr lang="en-US" sz="1200" dirty="0"/>
          </a:p>
        </p:txBody>
      </p:sp>
      <p:sp>
        <p:nvSpPr>
          <p:cNvPr id="3" name="Subtitle 2">
            <a:extLst>
              <a:ext uri="{FF2B5EF4-FFF2-40B4-BE49-F238E27FC236}">
                <a16:creationId xmlns:a16="http://schemas.microsoft.com/office/drawing/2014/main" id="{C4AB8135-824C-134E-AD47-DC9D63351773}"/>
              </a:ext>
            </a:extLst>
          </p:cNvPr>
          <p:cNvSpPr>
            <a:spLocks noGrp="1"/>
          </p:cNvSpPr>
          <p:nvPr>
            <p:ph type="subTitle" idx="1"/>
          </p:nvPr>
        </p:nvSpPr>
        <p:spPr>
          <a:xfrm>
            <a:off x="1915298" y="4514072"/>
            <a:ext cx="9152752" cy="834038"/>
          </a:xfrm>
        </p:spPr>
        <p:txBody>
          <a:bodyPr/>
          <a:lstStyle/>
          <a:p>
            <a:r>
              <a:rPr lang="en-US" dirty="0"/>
              <a:t>Daniel </a:t>
            </a:r>
            <a:r>
              <a:rPr lang="en-US" dirty="0" err="1"/>
              <a:t>Khashabi</a:t>
            </a:r>
            <a:r>
              <a:rPr lang="en-US" dirty="0"/>
              <a:t> </a:t>
            </a:r>
            <a:br>
              <a:rPr lang="en-US" dirty="0"/>
            </a:br>
            <a:r>
              <a:rPr lang="en-US" dirty="0"/>
              <a:t>Allen Institute for AI, Seattle </a:t>
            </a:r>
          </a:p>
        </p:txBody>
      </p:sp>
      <p:sp>
        <p:nvSpPr>
          <p:cNvPr id="4" name="Slide Number Placeholder 3">
            <a:extLst>
              <a:ext uri="{FF2B5EF4-FFF2-40B4-BE49-F238E27FC236}">
                <a16:creationId xmlns:a16="http://schemas.microsoft.com/office/drawing/2014/main" id="{47F29B39-6F75-0C4C-9592-124004B49BEC}"/>
              </a:ext>
            </a:extLst>
          </p:cNvPr>
          <p:cNvSpPr>
            <a:spLocks noGrp="1"/>
          </p:cNvSpPr>
          <p:nvPr>
            <p:ph type="sldNum" sz="quarter" idx="10"/>
          </p:nvPr>
        </p:nvSpPr>
        <p:spPr/>
        <p:txBody>
          <a:bodyPr/>
          <a:lstStyle/>
          <a:p>
            <a:pPr>
              <a:defRPr/>
            </a:pPr>
            <a:fld id="{457D0C9B-67E4-EE4D-9F86-A8A2C273B7F3}" type="slidenum">
              <a:rPr lang="en-US" smtClean="0"/>
              <a:pPr>
                <a:defRPr/>
              </a:pPr>
              <a:t>1</a:t>
            </a:fld>
            <a:endParaRPr lang="en-US" dirty="0"/>
          </a:p>
        </p:txBody>
      </p:sp>
    </p:spTree>
    <p:extLst>
      <p:ext uri="{BB962C8B-B14F-4D97-AF65-F5344CB8AC3E}">
        <p14:creationId xmlns:p14="http://schemas.microsoft.com/office/powerpoint/2010/main" val="361717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AutoGenerated: 76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QA; a broad definition </a:t>
            </a:r>
          </a:p>
        </p:txBody>
      </p:sp>
      <p:sp>
        <p:nvSpPr>
          <p:cNvPr id="3" name="Content Placeholder 2">
            <a:extLst>
              <a:ext uri="{FF2B5EF4-FFF2-40B4-BE49-F238E27FC236}">
                <a16:creationId xmlns:a16="http://schemas.microsoft.com/office/drawing/2014/main" id="{D7A50B66-97F6-1A4E-ABA1-F9761B3913D9}"/>
              </a:ext>
            </a:extLst>
          </p:cNvPr>
          <p:cNvSpPr>
            <a:spLocks noGrp="1"/>
          </p:cNvSpPr>
          <p:nvPr>
            <p:ph idx="1"/>
          </p:nvPr>
        </p:nvSpPr>
        <p:spPr/>
        <p:txBody>
          <a:bodyPr/>
          <a:lstStyle/>
          <a:p>
            <a:r>
              <a:rPr lang="en-US" b="1" dirty="0"/>
              <a:t>Task:</a:t>
            </a:r>
            <a:r>
              <a:rPr lang="en-US" dirty="0"/>
              <a:t> Question Answering (QA)</a:t>
            </a:r>
          </a:p>
        </p:txBody>
      </p:sp>
      <p:sp>
        <p:nvSpPr>
          <p:cNvPr id="5" name="Rectangle 4">
            <a:extLst>
              <a:ext uri="{FF2B5EF4-FFF2-40B4-BE49-F238E27FC236}">
                <a16:creationId xmlns:a16="http://schemas.microsoft.com/office/drawing/2014/main" id="{7138C077-2382-4245-8861-792F6A4AD2F3}"/>
              </a:ext>
            </a:extLst>
          </p:cNvPr>
          <p:cNvSpPr/>
          <p:nvPr/>
        </p:nvSpPr>
        <p:spPr>
          <a:xfrm>
            <a:off x="185597" y="2974234"/>
            <a:ext cx="3177745" cy="1200329"/>
          </a:xfrm>
          <a:prstGeom prst="rect">
            <a:avLst/>
          </a:prstGeom>
        </p:spPr>
        <p:txBody>
          <a:bodyPr wrap="square">
            <a:spAutoFit/>
          </a:bodyPr>
          <a:lstStyle/>
          <a:p>
            <a:pPr algn="ctr"/>
            <a:r>
              <a:rPr lang="en-US" sz="2400" i="1" dirty="0"/>
              <a:t>“What does photosynthesis produce that helps plants grow?”</a:t>
            </a:r>
          </a:p>
        </p:txBody>
      </p:sp>
      <p:pic>
        <p:nvPicPr>
          <p:cNvPr id="7" name="Picture 6">
            <a:extLst>
              <a:ext uri="{FF2B5EF4-FFF2-40B4-BE49-F238E27FC236}">
                <a16:creationId xmlns:a16="http://schemas.microsoft.com/office/drawing/2014/main" id="{380A614E-3A06-C24B-837D-D17FC9DB8304}"/>
              </a:ext>
            </a:extLst>
          </p:cNvPr>
          <p:cNvPicPr>
            <a:picLocks noChangeAspect="1"/>
          </p:cNvPicPr>
          <p:nvPr/>
        </p:nvPicPr>
        <p:blipFill>
          <a:blip r:embed="rId2"/>
          <a:stretch>
            <a:fillRect/>
          </a:stretch>
        </p:blipFill>
        <p:spPr>
          <a:xfrm>
            <a:off x="1596252" y="4311481"/>
            <a:ext cx="871493" cy="859873"/>
          </a:xfrm>
          <a:prstGeom prst="rect">
            <a:avLst/>
          </a:prstGeom>
        </p:spPr>
      </p:pic>
      <p:sp>
        <p:nvSpPr>
          <p:cNvPr id="9" name="Chevron 8">
            <a:extLst>
              <a:ext uri="{FF2B5EF4-FFF2-40B4-BE49-F238E27FC236}">
                <a16:creationId xmlns:a16="http://schemas.microsoft.com/office/drawing/2014/main" id="{CB365D0E-959B-5E45-8377-7DD10BD86850}"/>
              </a:ext>
            </a:extLst>
          </p:cNvPr>
          <p:cNvSpPr/>
          <p:nvPr/>
        </p:nvSpPr>
        <p:spPr>
          <a:xfrm>
            <a:off x="3753006" y="3729100"/>
            <a:ext cx="871493" cy="420816"/>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1077085D-DA70-024C-9860-41F5A5D3D30B}"/>
              </a:ext>
            </a:extLst>
          </p:cNvPr>
          <p:cNvSpPr/>
          <p:nvPr/>
        </p:nvSpPr>
        <p:spPr>
          <a:xfrm>
            <a:off x="7833388" y="3747669"/>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2" name="Google Shape;1258;p104" descr="Related image">
            <a:extLst>
              <a:ext uri="{FF2B5EF4-FFF2-40B4-BE49-F238E27FC236}">
                <a16:creationId xmlns:a16="http://schemas.microsoft.com/office/drawing/2014/main" id="{86AD9861-03B3-5F41-B1BC-E6900CC76387}"/>
              </a:ext>
            </a:extLst>
          </p:cNvPr>
          <p:cNvPicPr preferRelativeResize="0"/>
          <p:nvPr/>
        </p:nvPicPr>
        <p:blipFill>
          <a:blip r:embed="rId3">
            <a:alphaModFix/>
          </a:blip>
          <a:stretch>
            <a:fillRect/>
          </a:stretch>
        </p:blipFill>
        <p:spPr>
          <a:xfrm>
            <a:off x="5263062" y="3071272"/>
            <a:ext cx="1562100" cy="1732221"/>
          </a:xfrm>
          <a:prstGeom prst="rect">
            <a:avLst/>
          </a:prstGeom>
          <a:noFill/>
          <a:ln>
            <a:noFill/>
          </a:ln>
        </p:spPr>
      </p:pic>
      <p:sp>
        <p:nvSpPr>
          <p:cNvPr id="4" name="Rectangle 3">
            <a:extLst>
              <a:ext uri="{FF2B5EF4-FFF2-40B4-BE49-F238E27FC236}">
                <a16:creationId xmlns:a16="http://schemas.microsoft.com/office/drawing/2014/main" id="{73F7DB75-16C7-F844-9CE6-86C59BB8E3A3}"/>
              </a:ext>
            </a:extLst>
          </p:cNvPr>
          <p:cNvSpPr/>
          <p:nvPr/>
        </p:nvSpPr>
        <p:spPr>
          <a:xfrm>
            <a:off x="376889" y="5530632"/>
            <a:ext cx="3933854" cy="646331"/>
          </a:xfrm>
          <a:prstGeom prst="rect">
            <a:avLst/>
          </a:prstGeom>
        </p:spPr>
        <p:txBody>
          <a:bodyPr wrap="square">
            <a:spAutoFit/>
          </a:bodyPr>
          <a:lstStyle/>
          <a:p>
            <a:r>
              <a:rPr lang="en-US" b="1" dirty="0">
                <a:solidFill>
                  <a:srgbClr val="255ED3"/>
                </a:solidFill>
              </a:rPr>
              <a:t>Input: </a:t>
            </a:r>
            <a:r>
              <a:rPr lang="en-US" i="1" dirty="0">
                <a:solidFill>
                  <a:srgbClr val="255ED3"/>
                </a:solidFill>
              </a:rPr>
              <a:t>A question, along with additional information (hints, docs, images, etc.)</a:t>
            </a:r>
          </a:p>
        </p:txBody>
      </p:sp>
      <p:sp>
        <p:nvSpPr>
          <p:cNvPr id="6" name="Slide Number Placeholder 5">
            <a:extLst>
              <a:ext uri="{FF2B5EF4-FFF2-40B4-BE49-F238E27FC236}">
                <a16:creationId xmlns:a16="http://schemas.microsoft.com/office/drawing/2014/main" id="{C212F7F6-CE96-F740-830C-AB8D6D34B0BF}"/>
              </a:ext>
            </a:extLst>
          </p:cNvPr>
          <p:cNvSpPr>
            <a:spLocks noGrp="1"/>
          </p:cNvSpPr>
          <p:nvPr>
            <p:ph type="sldNum" sz="quarter" idx="10"/>
          </p:nvPr>
        </p:nvSpPr>
        <p:spPr/>
        <p:txBody>
          <a:bodyPr/>
          <a:lstStyle/>
          <a:p>
            <a:pPr>
              <a:defRPr/>
            </a:pPr>
            <a:fld id="{0121240C-47AF-2F4D-83B3-CC3EDF50F794}" type="slidenum">
              <a:rPr lang="en-US" smtClean="0"/>
              <a:pPr>
                <a:defRPr/>
              </a:pPr>
              <a:t>10</a:t>
            </a:fld>
            <a:endParaRPr lang="en-US" dirty="0"/>
          </a:p>
        </p:txBody>
      </p:sp>
    </p:spTree>
    <p:extLst>
      <p:ext uri="{BB962C8B-B14F-4D97-AF65-F5344CB8AC3E}">
        <p14:creationId xmlns:p14="http://schemas.microsoft.com/office/powerpoint/2010/main" val="23261223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AutoGenerated: 85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4DDD6-F915-544A-BB52-6A7B7A2F929D}"/>
              </a:ext>
            </a:extLst>
          </p:cNvPr>
          <p:cNvSpPr>
            <a:spLocks noGrp="1"/>
          </p:cNvSpPr>
          <p:nvPr>
            <p:ph type="title"/>
          </p:nvPr>
        </p:nvSpPr>
        <p:spPr/>
        <p:txBody>
          <a:bodyPr/>
          <a:lstStyle/>
          <a:p>
            <a:r>
              <a:rPr lang="en-US" dirty="0"/>
              <a:t>UnifiedQA-v1</a:t>
            </a:r>
          </a:p>
        </p:txBody>
      </p:sp>
      <p:sp>
        <p:nvSpPr>
          <p:cNvPr id="3" name="Content Placeholder 2">
            <a:extLst>
              <a:ext uri="{FF2B5EF4-FFF2-40B4-BE49-F238E27FC236}">
                <a16:creationId xmlns:a16="http://schemas.microsoft.com/office/drawing/2014/main" id="{E6600325-3370-444E-B596-A08510B09964}"/>
              </a:ext>
            </a:extLst>
          </p:cNvPr>
          <p:cNvSpPr>
            <a:spLocks noGrp="1"/>
          </p:cNvSpPr>
          <p:nvPr>
            <p:ph idx="1"/>
          </p:nvPr>
        </p:nvSpPr>
        <p:spPr/>
        <p:txBody>
          <a:bodyPr/>
          <a:lstStyle/>
          <a:p>
            <a:r>
              <a:rPr lang="en-US" dirty="0"/>
              <a:t>Trained on the union of different formats: </a:t>
            </a:r>
          </a:p>
          <a:p>
            <a:pPr lvl="1"/>
            <a:r>
              <a:rPr lang="en-US" b="1" dirty="0"/>
              <a:t>Extractive:</a:t>
            </a:r>
            <a:r>
              <a:rPr lang="en-US" dirty="0"/>
              <a:t> 		</a:t>
            </a:r>
            <a:r>
              <a:rPr lang="en-US" dirty="0" err="1"/>
              <a:t>SQuAD</a:t>
            </a:r>
            <a:r>
              <a:rPr lang="en-US" dirty="0"/>
              <a:t> 1.1, </a:t>
            </a:r>
            <a:r>
              <a:rPr lang="en-US" dirty="0" err="1"/>
              <a:t>SQuAD</a:t>
            </a:r>
            <a:r>
              <a:rPr lang="en-US" dirty="0"/>
              <a:t> 2.0</a:t>
            </a:r>
          </a:p>
          <a:p>
            <a:pPr lvl="1"/>
            <a:r>
              <a:rPr lang="en-US" b="1" dirty="0"/>
              <a:t>Abstractive: </a:t>
            </a:r>
            <a:r>
              <a:rPr lang="en-US" dirty="0"/>
              <a:t>		</a:t>
            </a:r>
            <a:r>
              <a:rPr lang="en-US" dirty="0" err="1"/>
              <a:t>NarrativeQA</a:t>
            </a:r>
            <a:r>
              <a:rPr lang="en-US" dirty="0"/>
              <a:t> </a:t>
            </a:r>
          </a:p>
          <a:p>
            <a:pPr lvl="1"/>
            <a:r>
              <a:rPr lang="en-US" b="1" dirty="0"/>
              <a:t>Multiple-choice:</a:t>
            </a:r>
            <a:r>
              <a:rPr lang="en-US" dirty="0"/>
              <a:t> 	RACE, ARC, OBQA, </a:t>
            </a:r>
            <a:r>
              <a:rPr lang="en-US" dirty="0" err="1"/>
              <a:t>MCTest</a:t>
            </a:r>
            <a:endParaRPr lang="en-US" dirty="0"/>
          </a:p>
          <a:p>
            <a:pPr lvl="1"/>
            <a:r>
              <a:rPr lang="en-US" b="1" dirty="0" err="1"/>
              <a:t>YesNo</a:t>
            </a:r>
            <a:r>
              <a:rPr lang="en-US" b="1" dirty="0"/>
              <a:t>:</a:t>
            </a:r>
            <a:r>
              <a:rPr lang="en-US" dirty="0"/>
              <a:t> 			</a:t>
            </a:r>
            <a:r>
              <a:rPr lang="en-US" dirty="0" err="1"/>
              <a:t>BoolQ</a:t>
            </a:r>
            <a:endParaRPr lang="en-US" dirty="0"/>
          </a:p>
          <a:p>
            <a:endParaRPr lang="en-US" dirty="0"/>
          </a:p>
          <a:p>
            <a:r>
              <a:rPr lang="en-US" dirty="0"/>
              <a:t>Architectures: </a:t>
            </a:r>
          </a:p>
          <a:p>
            <a:pPr lvl="1"/>
            <a:r>
              <a:rPr lang="en-US" dirty="0"/>
              <a:t>T5 (11B, 3B, …) </a:t>
            </a:r>
          </a:p>
          <a:p>
            <a:pPr lvl="1"/>
            <a:r>
              <a:rPr lang="en-US" dirty="0"/>
              <a:t>BART (large) </a:t>
            </a:r>
          </a:p>
        </p:txBody>
      </p:sp>
      <p:sp>
        <p:nvSpPr>
          <p:cNvPr id="4" name="Rectangle 3">
            <a:extLst>
              <a:ext uri="{FF2B5EF4-FFF2-40B4-BE49-F238E27FC236}">
                <a16:creationId xmlns:a16="http://schemas.microsoft.com/office/drawing/2014/main" id="{44BFC9F8-8747-974A-9B1F-56E61E6DB192}"/>
              </a:ext>
            </a:extLst>
          </p:cNvPr>
          <p:cNvSpPr/>
          <p:nvPr/>
        </p:nvSpPr>
        <p:spPr>
          <a:xfrm>
            <a:off x="5279571" y="4880820"/>
            <a:ext cx="6301725" cy="461665"/>
          </a:xfrm>
          <a:prstGeom prst="rect">
            <a:avLst/>
          </a:prstGeom>
        </p:spPr>
        <p:txBody>
          <a:bodyPr wrap="none">
            <a:spAutoFit/>
          </a:bodyPr>
          <a:lstStyle/>
          <a:p>
            <a:r>
              <a:rPr lang="en-US" sz="2400" dirty="0">
                <a:solidFill>
                  <a:srgbClr val="255ED3"/>
                </a:solidFill>
                <a:latin typeface="Consolas" panose="020B0609020204030204" pitchFamily="49" charset="0"/>
                <a:cs typeface="Consolas" panose="020B0609020204030204" pitchFamily="49" charset="0"/>
              </a:rPr>
              <a:t>https://github.com/allenai/unifiedqa</a:t>
            </a:r>
          </a:p>
        </p:txBody>
      </p:sp>
      <p:sp>
        <p:nvSpPr>
          <p:cNvPr id="5" name="Slide Number Placeholder 4">
            <a:extLst>
              <a:ext uri="{FF2B5EF4-FFF2-40B4-BE49-F238E27FC236}">
                <a16:creationId xmlns:a16="http://schemas.microsoft.com/office/drawing/2014/main" id="{01B4B4DC-AFD8-9442-BD2E-F6183A4AEE92}"/>
              </a:ext>
            </a:extLst>
          </p:cNvPr>
          <p:cNvSpPr>
            <a:spLocks noGrp="1"/>
          </p:cNvSpPr>
          <p:nvPr>
            <p:ph type="sldNum" sz="quarter" idx="10"/>
          </p:nvPr>
        </p:nvSpPr>
        <p:spPr/>
        <p:txBody>
          <a:bodyPr/>
          <a:lstStyle/>
          <a:p>
            <a:pPr>
              <a:defRPr/>
            </a:pPr>
            <a:fld id="{0121240C-47AF-2F4D-83B3-CC3EDF50F794}" type="slidenum">
              <a:rPr lang="en-US" smtClean="0"/>
              <a:pPr>
                <a:defRPr/>
              </a:pPr>
              <a:t>100</a:t>
            </a:fld>
            <a:endParaRPr lang="en-US" dirty="0"/>
          </a:p>
        </p:txBody>
      </p:sp>
    </p:spTree>
    <p:extLst>
      <p:ext uri="{BB962C8B-B14F-4D97-AF65-F5344CB8AC3E}">
        <p14:creationId xmlns:p14="http://schemas.microsoft.com/office/powerpoint/2010/main" val="2581376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AutoGenerated: 860">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sz="4000" dirty="0"/>
              <a:t>Intuition #1: Comparison w/ Dedicated Models</a:t>
            </a:r>
          </a:p>
        </p:txBody>
      </p:sp>
      <p:sp>
        <p:nvSpPr>
          <p:cNvPr id="10" name="Slide Number Placeholder 9">
            <a:extLst>
              <a:ext uri="{FF2B5EF4-FFF2-40B4-BE49-F238E27FC236}">
                <a16:creationId xmlns:a16="http://schemas.microsoft.com/office/drawing/2014/main" id="{9617D96A-75B7-0849-9A9E-926915C5398D}"/>
              </a:ext>
            </a:extLst>
          </p:cNvPr>
          <p:cNvSpPr>
            <a:spLocks noGrp="1"/>
          </p:cNvSpPr>
          <p:nvPr>
            <p:ph type="sldNum" sz="quarter" idx="10"/>
          </p:nvPr>
        </p:nvSpPr>
        <p:spPr/>
        <p:txBody>
          <a:bodyPr/>
          <a:lstStyle/>
          <a:p>
            <a:pPr>
              <a:defRPr/>
            </a:pPr>
            <a:fld id="{0121240C-47AF-2F4D-83B3-CC3EDF50F794}" type="slidenum">
              <a:rPr lang="en-US" smtClean="0"/>
              <a:pPr>
                <a:defRPr/>
              </a:pPr>
              <a:t>101</a:t>
            </a:fld>
            <a:endParaRPr lang="en-US" dirty="0"/>
          </a:p>
        </p:txBody>
      </p:sp>
      <p:sp>
        <p:nvSpPr>
          <p:cNvPr id="2" name="Content Placeholder 1">
            <a:extLst>
              <a:ext uri="{FF2B5EF4-FFF2-40B4-BE49-F238E27FC236}">
                <a16:creationId xmlns:a16="http://schemas.microsoft.com/office/drawing/2014/main" id="{5883C323-91EA-7347-96AF-0EFF22AA6C8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994266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AutoGenerated: 86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sz="4000" dirty="0"/>
              <a:t>Intuition #1: Comparison w/ Dedicated Models</a:t>
            </a:r>
          </a:p>
        </p:txBody>
      </p:sp>
      <p:graphicFrame>
        <p:nvGraphicFramePr>
          <p:cNvPr id="7" name="Chart 6">
            <a:extLst>
              <a:ext uri="{FF2B5EF4-FFF2-40B4-BE49-F238E27FC236}">
                <a16:creationId xmlns:a16="http://schemas.microsoft.com/office/drawing/2014/main" id="{9D1E6409-8C35-F740-A858-629B38CB23F5}"/>
              </a:ext>
            </a:extLst>
          </p:cNvPr>
          <p:cNvGraphicFramePr>
            <a:graphicFrameLocks/>
          </p:cNvGraphicFramePr>
          <p:nvPr/>
        </p:nvGraphicFramePr>
        <p:xfrm>
          <a:off x="5530473" y="2174489"/>
          <a:ext cx="5912536" cy="3479824"/>
        </p:xfrm>
        <a:graphic>
          <a:graphicData uri="http://schemas.openxmlformats.org/drawingml/2006/chart">
            <c:chart xmlns:c="http://schemas.openxmlformats.org/drawingml/2006/chart" xmlns:r="http://schemas.openxmlformats.org/officeDocument/2006/relationships" r:id="rId2"/>
          </a:graphicData>
        </a:graphic>
      </p:graphicFrame>
      <p:sp>
        <p:nvSpPr>
          <p:cNvPr id="10" name="Slide Number Placeholder 9">
            <a:extLst>
              <a:ext uri="{FF2B5EF4-FFF2-40B4-BE49-F238E27FC236}">
                <a16:creationId xmlns:a16="http://schemas.microsoft.com/office/drawing/2014/main" id="{9617D96A-75B7-0849-9A9E-926915C5398D}"/>
              </a:ext>
            </a:extLst>
          </p:cNvPr>
          <p:cNvSpPr>
            <a:spLocks noGrp="1"/>
          </p:cNvSpPr>
          <p:nvPr>
            <p:ph type="sldNum" sz="quarter" idx="10"/>
          </p:nvPr>
        </p:nvSpPr>
        <p:spPr/>
        <p:txBody>
          <a:bodyPr/>
          <a:lstStyle/>
          <a:p>
            <a:pPr>
              <a:defRPr/>
            </a:pPr>
            <a:fld id="{0121240C-47AF-2F4D-83B3-CC3EDF50F794}" type="slidenum">
              <a:rPr lang="en-US" smtClean="0"/>
              <a:pPr>
                <a:defRPr/>
              </a:pPr>
              <a:t>102</a:t>
            </a:fld>
            <a:endParaRPr lang="en-US" dirty="0"/>
          </a:p>
        </p:txBody>
      </p:sp>
      <p:sp>
        <p:nvSpPr>
          <p:cNvPr id="2" name="Content Placeholder 1">
            <a:extLst>
              <a:ext uri="{FF2B5EF4-FFF2-40B4-BE49-F238E27FC236}">
                <a16:creationId xmlns:a16="http://schemas.microsoft.com/office/drawing/2014/main" id="{59EE2090-39BA-F549-A474-48236E25AA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6049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AutoGenerated: 862">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sz="4000" dirty="0"/>
              <a:t>Intuition #1: Comparison w/ Dedicated Models</a:t>
            </a:r>
          </a:p>
        </p:txBody>
      </p:sp>
      <p:sp>
        <p:nvSpPr>
          <p:cNvPr id="6" name="Content Placeholder 5">
            <a:extLst>
              <a:ext uri="{FF2B5EF4-FFF2-40B4-BE49-F238E27FC236}">
                <a16:creationId xmlns:a16="http://schemas.microsoft.com/office/drawing/2014/main" id="{87BB548B-CA4C-4144-BA7F-17E75268F3A1}"/>
              </a:ext>
            </a:extLst>
          </p:cNvPr>
          <p:cNvSpPr>
            <a:spLocks noGrp="1"/>
          </p:cNvSpPr>
          <p:nvPr>
            <p:ph idx="1"/>
          </p:nvPr>
        </p:nvSpPr>
        <p:spPr>
          <a:xfrm>
            <a:off x="594663" y="1511718"/>
            <a:ext cx="10515600" cy="4838817"/>
          </a:xfrm>
        </p:spPr>
        <p:txBody>
          <a:bodyPr/>
          <a:lstStyle/>
          <a:p>
            <a:r>
              <a:rPr lang="en-US" dirty="0"/>
              <a:t>Is </a:t>
            </a:r>
            <a:r>
              <a:rPr lang="en-US" dirty="0" err="1"/>
              <a:t>UnifiedQA</a:t>
            </a:r>
            <a:r>
              <a:rPr lang="en-US" dirty="0"/>
              <a:t> as good as systems dedicated to individual datasets?</a:t>
            </a:r>
          </a:p>
          <a:p>
            <a:endParaRPr lang="en-US" dirty="0"/>
          </a:p>
          <a:p>
            <a:endParaRPr lang="en-US" dirty="0"/>
          </a:p>
          <a:p>
            <a:endParaRPr lang="en-US" dirty="0"/>
          </a:p>
          <a:p>
            <a:endParaRPr lang="en-US" dirty="0"/>
          </a:p>
          <a:p>
            <a:endParaRPr lang="en-US" dirty="0"/>
          </a:p>
          <a:p>
            <a:endParaRPr lang="en-US" dirty="0"/>
          </a:p>
          <a:p>
            <a:endParaRPr lang="en-US" dirty="0"/>
          </a:p>
          <a:p>
            <a:r>
              <a:rPr lang="en-US" dirty="0" err="1"/>
              <a:t>UnifiedQA</a:t>
            </a:r>
            <a:r>
              <a:rPr lang="en-US" dirty="0"/>
              <a:t> performs almost as good as individual T5 models targeted to each dataset.</a:t>
            </a:r>
          </a:p>
        </p:txBody>
      </p:sp>
      <p:graphicFrame>
        <p:nvGraphicFramePr>
          <p:cNvPr id="7" name="Chart 6">
            <a:extLst>
              <a:ext uri="{FF2B5EF4-FFF2-40B4-BE49-F238E27FC236}">
                <a16:creationId xmlns:a16="http://schemas.microsoft.com/office/drawing/2014/main" id="{9D1E6409-8C35-F740-A858-629B38CB23F5}"/>
              </a:ext>
            </a:extLst>
          </p:cNvPr>
          <p:cNvGraphicFramePr>
            <a:graphicFrameLocks/>
          </p:cNvGraphicFramePr>
          <p:nvPr/>
        </p:nvGraphicFramePr>
        <p:xfrm>
          <a:off x="5530473" y="2174489"/>
          <a:ext cx="5912536" cy="3479824"/>
        </p:xfrm>
        <a:graphic>
          <a:graphicData uri="http://schemas.openxmlformats.org/drawingml/2006/chart">
            <c:chart xmlns:c="http://schemas.openxmlformats.org/drawingml/2006/chart" xmlns:r="http://schemas.openxmlformats.org/officeDocument/2006/relationships" r:id="rId2"/>
          </a:graphicData>
        </a:graphic>
      </p:graphicFrame>
      <p:sp>
        <p:nvSpPr>
          <p:cNvPr id="10" name="Slide Number Placeholder 9">
            <a:extLst>
              <a:ext uri="{FF2B5EF4-FFF2-40B4-BE49-F238E27FC236}">
                <a16:creationId xmlns:a16="http://schemas.microsoft.com/office/drawing/2014/main" id="{9617D96A-75B7-0849-9A9E-926915C5398D}"/>
              </a:ext>
            </a:extLst>
          </p:cNvPr>
          <p:cNvSpPr>
            <a:spLocks noGrp="1"/>
          </p:cNvSpPr>
          <p:nvPr>
            <p:ph type="sldNum" sz="quarter" idx="10"/>
          </p:nvPr>
        </p:nvSpPr>
        <p:spPr/>
        <p:txBody>
          <a:bodyPr/>
          <a:lstStyle/>
          <a:p>
            <a:pPr>
              <a:defRPr/>
            </a:pPr>
            <a:fld id="{0121240C-47AF-2F4D-83B3-CC3EDF50F794}" type="slidenum">
              <a:rPr lang="en-US" smtClean="0"/>
              <a:pPr>
                <a:defRPr/>
              </a:pPr>
              <a:t>103</a:t>
            </a:fld>
            <a:endParaRPr lang="en-US" dirty="0"/>
          </a:p>
        </p:txBody>
      </p:sp>
    </p:spTree>
    <p:extLst>
      <p:ext uri="{BB962C8B-B14F-4D97-AF65-F5344CB8AC3E}">
        <p14:creationId xmlns:p14="http://schemas.microsoft.com/office/powerpoint/2010/main" val="31896845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AutoGenerated: 863">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sz="4000" dirty="0"/>
              <a:t>Intuition #1: Comparison w/ Dedicated Models</a:t>
            </a:r>
          </a:p>
        </p:txBody>
      </p:sp>
      <p:sp>
        <p:nvSpPr>
          <p:cNvPr id="6" name="Content Placeholder 5">
            <a:extLst>
              <a:ext uri="{FF2B5EF4-FFF2-40B4-BE49-F238E27FC236}">
                <a16:creationId xmlns:a16="http://schemas.microsoft.com/office/drawing/2014/main" id="{87BB548B-CA4C-4144-BA7F-17E75268F3A1}"/>
              </a:ext>
            </a:extLst>
          </p:cNvPr>
          <p:cNvSpPr>
            <a:spLocks noGrp="1"/>
          </p:cNvSpPr>
          <p:nvPr>
            <p:ph idx="1"/>
          </p:nvPr>
        </p:nvSpPr>
        <p:spPr>
          <a:xfrm>
            <a:off x="594663" y="1511718"/>
            <a:ext cx="10515600" cy="4838817"/>
          </a:xfrm>
        </p:spPr>
        <p:txBody>
          <a:bodyPr/>
          <a:lstStyle/>
          <a:p>
            <a:r>
              <a:rPr lang="en-US" dirty="0"/>
              <a:t>Is </a:t>
            </a:r>
            <a:r>
              <a:rPr lang="en-US" dirty="0" err="1"/>
              <a:t>UnifiedQA</a:t>
            </a:r>
            <a:r>
              <a:rPr lang="en-US" dirty="0"/>
              <a:t> as good as systems dedicated to individual datasets?</a:t>
            </a:r>
          </a:p>
          <a:p>
            <a:endParaRPr lang="en-US" dirty="0"/>
          </a:p>
          <a:p>
            <a:endParaRPr lang="en-US" dirty="0"/>
          </a:p>
          <a:p>
            <a:endParaRPr lang="en-US" dirty="0"/>
          </a:p>
          <a:p>
            <a:endParaRPr lang="en-US" dirty="0"/>
          </a:p>
          <a:p>
            <a:endParaRPr lang="en-US" dirty="0"/>
          </a:p>
          <a:p>
            <a:endParaRPr lang="en-US" dirty="0"/>
          </a:p>
          <a:p>
            <a:endParaRPr lang="en-US" dirty="0"/>
          </a:p>
          <a:p>
            <a:r>
              <a:rPr lang="en-US" dirty="0" err="1"/>
              <a:t>UnifiedQA</a:t>
            </a:r>
            <a:r>
              <a:rPr lang="en-US" dirty="0"/>
              <a:t> performs almost as good as individual T5 models targeted to each dataset.</a:t>
            </a:r>
          </a:p>
        </p:txBody>
      </p:sp>
      <p:graphicFrame>
        <p:nvGraphicFramePr>
          <p:cNvPr id="3" name="Table 2">
            <a:extLst>
              <a:ext uri="{FF2B5EF4-FFF2-40B4-BE49-F238E27FC236}">
                <a16:creationId xmlns:a16="http://schemas.microsoft.com/office/drawing/2014/main" id="{679B5257-6F86-BD40-914C-0620B0962DF9}"/>
              </a:ext>
            </a:extLst>
          </p:cNvPr>
          <p:cNvGraphicFramePr>
            <a:graphicFrameLocks noGrp="1"/>
          </p:cNvGraphicFramePr>
          <p:nvPr/>
        </p:nvGraphicFramePr>
        <p:xfrm>
          <a:off x="685400" y="2764010"/>
          <a:ext cx="4484914" cy="1874520"/>
        </p:xfrm>
        <a:graphic>
          <a:graphicData uri="http://schemas.openxmlformats.org/drawingml/2006/table">
            <a:tbl>
              <a:tblPr/>
              <a:tblGrid>
                <a:gridCol w="1485005">
                  <a:extLst>
                    <a:ext uri="{9D8B030D-6E8A-4147-A177-3AD203B41FA5}">
                      <a16:colId xmlns:a16="http://schemas.microsoft.com/office/drawing/2014/main" val="741770397"/>
                    </a:ext>
                  </a:extLst>
                </a:gridCol>
                <a:gridCol w="936850">
                  <a:extLst>
                    <a:ext uri="{9D8B030D-6E8A-4147-A177-3AD203B41FA5}">
                      <a16:colId xmlns:a16="http://schemas.microsoft.com/office/drawing/2014/main" val="4137579740"/>
                    </a:ext>
                  </a:extLst>
                </a:gridCol>
                <a:gridCol w="658803">
                  <a:extLst>
                    <a:ext uri="{9D8B030D-6E8A-4147-A177-3AD203B41FA5}">
                      <a16:colId xmlns:a16="http://schemas.microsoft.com/office/drawing/2014/main" val="1012882720"/>
                    </a:ext>
                  </a:extLst>
                </a:gridCol>
                <a:gridCol w="685800">
                  <a:extLst>
                    <a:ext uri="{9D8B030D-6E8A-4147-A177-3AD203B41FA5}">
                      <a16:colId xmlns:a16="http://schemas.microsoft.com/office/drawing/2014/main" val="1417524977"/>
                    </a:ext>
                  </a:extLst>
                </a:gridCol>
                <a:gridCol w="718456">
                  <a:extLst>
                    <a:ext uri="{9D8B030D-6E8A-4147-A177-3AD203B41FA5}">
                      <a16:colId xmlns:a16="http://schemas.microsoft.com/office/drawing/2014/main" val="3005368366"/>
                    </a:ext>
                  </a:extLst>
                </a:gridCol>
              </a:tblGrid>
              <a:tr h="187743">
                <a:tc>
                  <a:txBody>
                    <a:bodyPr/>
                    <a:lstStyle/>
                    <a:p>
                      <a:pPr rtl="0" fontAlgn="b"/>
                      <a:endParaRPr lang="en-US" sz="1800" dirty="0">
                        <a:effectLst/>
                        <a:latin typeface="Corbel" panose="020B0503020204020204" pitchFamily="34" charset="0"/>
                        <a:cs typeface="Calibri" panose="020F0502020204030204" pitchFamily="34" charset="0"/>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SQuAD2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RACE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BoolQ</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NarQA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extLst>
                  <a:ext uri="{0D108BD9-81ED-4DB2-BD59-A6C34878D82A}">
                    <a16:rowId xmlns:a16="http://schemas.microsoft.com/office/drawing/2014/main" val="2192489865"/>
                  </a:ext>
                </a:extLst>
              </a:tr>
              <a:tr h="307234">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a:t>
                      </a:r>
                      <a:r>
                        <a:rPr lang="en-US" sz="1800" b="0" dirty="0" err="1">
                          <a:solidFill>
                            <a:srgbClr val="222222"/>
                          </a:solidFill>
                          <a:effectLst/>
                          <a:latin typeface="Corbel" panose="020B0503020204020204" pitchFamily="34" charset="0"/>
                          <a:cs typeface="Calibri" panose="020F0502020204030204" pitchFamily="34" charset="0"/>
                        </a:rPr>
                        <a:t>SQuAD</a:t>
                      </a:r>
                      <a:r>
                        <a:rPr lang="en-US" sz="1800" b="0" dirty="0">
                          <a:solidFill>
                            <a:srgbClr val="222222"/>
                          </a:solidFill>
                          <a:effectLst/>
                          <a:latin typeface="Corbel" panose="020B0503020204020204" pitchFamily="34" charset="0"/>
                          <a:cs typeface="Calibri" panose="020F0502020204030204" pitchFamily="34" charset="0"/>
                        </a:rPr>
                        <a:t> 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1" dirty="0">
                          <a:effectLst/>
                          <a:latin typeface="Corbel" panose="020B0503020204020204" pitchFamily="34" charset="0"/>
                          <a:cs typeface="Calibri" panose="020F0502020204030204" pitchFamily="34" charset="0"/>
                        </a:rPr>
                        <a:t>91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sz="1800" b="0" dirty="0">
                          <a:effectLst/>
                          <a:latin typeface="Corbel" panose="020B0503020204020204" pitchFamily="34" charset="0"/>
                          <a:cs typeface="Calibri" panose="020F0502020204030204" pitchFamily="34" charset="0"/>
                        </a:rPr>
                        <a:t>33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effectLst/>
                          <a:latin typeface="Corbel" panose="020B0503020204020204" pitchFamily="34" charset="0"/>
                          <a:cs typeface="Calibri" panose="020F0502020204030204" pitchFamily="34" charset="0"/>
                        </a:rPr>
                        <a:t>12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effectLst/>
                          <a:latin typeface="Corbel" panose="020B0503020204020204" pitchFamily="34" charset="0"/>
                          <a:cs typeface="Calibri" panose="020F0502020204030204" pitchFamily="34" charset="0"/>
                        </a:rPr>
                        <a:t>51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97804001"/>
                  </a:ext>
                </a:extLst>
              </a:tr>
              <a:tr h="236728">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(RACE)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dirty="0">
                          <a:effectLst/>
                          <a:latin typeface="Corbel" panose="020B0503020204020204" pitchFamily="34" charset="0"/>
                          <a:cs typeface="Calibri" panose="020F0502020204030204" pitchFamily="34" charset="0"/>
                        </a:rPr>
                        <a:t>43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dirty="0">
                          <a:effectLst/>
                          <a:latin typeface="Corbel" panose="020B0503020204020204" pitchFamily="34" charset="0"/>
                          <a:cs typeface="Calibri" panose="020F0502020204030204" pitchFamily="34" charset="0"/>
                        </a:rPr>
                        <a:t>87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sz="1800" b="0" dirty="0">
                          <a:effectLst/>
                          <a:latin typeface="Corbel" panose="020B0503020204020204" pitchFamily="34" charset="0"/>
                          <a:cs typeface="Calibri" panose="020F0502020204030204" pitchFamily="34" charset="0"/>
                        </a:rPr>
                        <a:t>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effectLst/>
                          <a:latin typeface="Corbel" panose="020B0503020204020204" pitchFamily="34" charset="0"/>
                          <a:cs typeface="Calibri" panose="020F0502020204030204" pitchFamily="34" charset="0"/>
                        </a:rPr>
                        <a:t>54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03676851"/>
                  </a:ext>
                </a:extLst>
              </a:tr>
              <a:tr h="187743">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a:t>
                      </a:r>
                      <a:r>
                        <a:rPr lang="en-US" sz="1800" b="0" dirty="0" err="1">
                          <a:solidFill>
                            <a:srgbClr val="222222"/>
                          </a:solidFill>
                          <a:effectLst/>
                          <a:latin typeface="Corbel" panose="020B0503020204020204" pitchFamily="34" charset="0"/>
                          <a:cs typeface="Calibri" panose="020F0502020204030204" pitchFamily="34" charset="0"/>
                        </a:rPr>
                        <a:t>BoolQ</a:t>
                      </a:r>
                      <a:r>
                        <a:rPr lang="en-US" sz="1800" b="0" dirty="0">
                          <a:solidFill>
                            <a:srgbClr val="222222"/>
                          </a:solidFill>
                          <a:effectLst/>
                          <a:latin typeface="Corbel" panose="020B0503020204020204" pitchFamily="34" charset="0"/>
                          <a:cs typeface="Calibri" panose="020F0502020204030204" pitchFamily="34" charset="0"/>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dirty="0">
                          <a:effectLst/>
                          <a:latin typeface="Corbel" panose="020B0503020204020204" pitchFamily="34" charset="0"/>
                          <a:cs typeface="Calibri" panose="020F0502020204030204" pitchFamily="34" charset="0"/>
                        </a:rPr>
                        <a:t>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effectLst/>
                          <a:latin typeface="Corbel" panose="020B0503020204020204" pitchFamily="34" charset="0"/>
                          <a:cs typeface="Calibri" panose="020F0502020204030204" pitchFamily="34" charset="0"/>
                        </a:rPr>
                        <a:t>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dirty="0">
                          <a:effectLst/>
                          <a:latin typeface="Corbel" panose="020B0503020204020204" pitchFamily="34" charset="0"/>
                          <a:cs typeface="Calibri" panose="020F0502020204030204" pitchFamily="34" charset="0"/>
                        </a:rPr>
                        <a:t>90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sz="1800" b="0">
                          <a:effectLst/>
                          <a:latin typeface="Corbel" panose="020B0503020204020204" pitchFamily="34" charset="0"/>
                          <a:cs typeface="Calibri" panose="020F0502020204030204" pitchFamily="34" charset="0"/>
                        </a:rPr>
                        <a:t>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4548450"/>
                  </a:ext>
                </a:extLst>
              </a:tr>
              <a:tr h="187743">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a:t>
                      </a:r>
                      <a:r>
                        <a:rPr lang="en-US" sz="1800" b="0" dirty="0" err="1">
                          <a:solidFill>
                            <a:srgbClr val="222222"/>
                          </a:solidFill>
                          <a:effectLst/>
                          <a:latin typeface="Corbel" panose="020B0503020204020204" pitchFamily="34" charset="0"/>
                          <a:cs typeface="Calibri" panose="020F0502020204030204" pitchFamily="34" charset="0"/>
                        </a:rPr>
                        <a:t>NarQA</a:t>
                      </a:r>
                      <a:r>
                        <a:rPr lang="en-US" sz="1800" b="0" dirty="0">
                          <a:solidFill>
                            <a:srgbClr val="222222"/>
                          </a:solidFill>
                          <a:effectLst/>
                          <a:latin typeface="Corbel" panose="020B0503020204020204" pitchFamily="34" charset="0"/>
                          <a:cs typeface="Calibri" panose="020F0502020204030204" pitchFamily="34" charset="0"/>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effectLst/>
                          <a:latin typeface="Corbel" panose="020B0503020204020204" pitchFamily="34" charset="0"/>
                          <a:cs typeface="Calibri" panose="020F0502020204030204" pitchFamily="34" charset="0"/>
                        </a:rPr>
                        <a:t>45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effectLst/>
                          <a:latin typeface="Corbel" panose="020B0503020204020204" pitchFamily="34" charset="0"/>
                          <a:cs typeface="Calibri" panose="020F0502020204030204" pitchFamily="34" charset="0"/>
                        </a:rPr>
                        <a:t>48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effectLst/>
                          <a:latin typeface="Corbel" panose="020B0503020204020204" pitchFamily="34" charset="0"/>
                          <a:cs typeface="Calibri" panose="020F0502020204030204" pitchFamily="34" charset="0"/>
                        </a:rPr>
                        <a:t>47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dirty="0">
                          <a:effectLst/>
                          <a:latin typeface="Corbel" panose="020B0503020204020204" pitchFamily="34" charset="0"/>
                          <a:cs typeface="Calibri" panose="020F0502020204030204" pitchFamily="34" charset="0"/>
                        </a:rPr>
                        <a:t>65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4020083447"/>
                  </a:ext>
                </a:extLst>
              </a:tr>
              <a:tr h="187743">
                <a:tc>
                  <a:txBody>
                    <a:bodyPr/>
                    <a:lstStyle/>
                    <a:p>
                      <a:pPr algn="l" rtl="0" fontAlgn="b"/>
                      <a:r>
                        <a:rPr lang="en-US" sz="1800" b="0" dirty="0" err="1">
                          <a:solidFill>
                            <a:srgbClr val="222222"/>
                          </a:solidFill>
                          <a:effectLst/>
                          <a:latin typeface="Corbel" panose="020B0503020204020204" pitchFamily="34" charset="0"/>
                          <a:cs typeface="Calibri" panose="020F0502020204030204" pitchFamily="34" charset="0"/>
                        </a:rPr>
                        <a:t>UnifiedQA</a:t>
                      </a:r>
                      <a:endParaRPr lang="en-US" sz="1800" b="0" dirty="0">
                        <a:solidFill>
                          <a:srgbClr val="222222"/>
                        </a:solidFill>
                        <a:effectLst/>
                        <a:latin typeface="Corbel" panose="020B0503020204020204" pitchFamily="34" charset="0"/>
                        <a:cs typeface="Calibri" panose="020F0502020204030204" pitchFamily="34" charset="0"/>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B6D7A8"/>
                    </a:solidFill>
                  </a:tcPr>
                </a:tc>
                <a:tc>
                  <a:txBody>
                    <a:bodyPr/>
                    <a:lstStyle/>
                    <a:p>
                      <a:pPr algn="ctr" rtl="0" fontAlgn="b"/>
                      <a:r>
                        <a:rPr lang="en-US" sz="1800" b="0" dirty="0">
                          <a:effectLst/>
                          <a:latin typeface="Corbel" panose="020B0503020204020204" pitchFamily="34" charset="0"/>
                          <a:cs typeface="Calibri" panose="020F0502020204030204" pitchFamily="34" charset="0"/>
                        </a:rPr>
                        <a:t>90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b"/>
                      <a:r>
                        <a:rPr lang="en-US" sz="1800" b="1">
                          <a:effectLst/>
                          <a:latin typeface="Corbel" panose="020B0503020204020204" pitchFamily="34" charset="0"/>
                          <a:cs typeface="Calibri" panose="020F0502020204030204" pitchFamily="34" charset="0"/>
                        </a:rPr>
                        <a:t>87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b"/>
                      <a:r>
                        <a:rPr lang="en-US" sz="1800" b="1" dirty="0">
                          <a:effectLst/>
                          <a:latin typeface="Corbel" panose="020B0503020204020204" pitchFamily="34" charset="0"/>
                          <a:cs typeface="Calibri" panose="020F0502020204030204" pitchFamily="34" charset="0"/>
                        </a:rPr>
                        <a:t>90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b"/>
                      <a:r>
                        <a:rPr lang="en-US" sz="1800" b="1" dirty="0">
                          <a:effectLst/>
                          <a:latin typeface="Corbel" panose="020B0503020204020204" pitchFamily="34" charset="0"/>
                          <a:cs typeface="Calibri" panose="020F0502020204030204" pitchFamily="34" charset="0"/>
                        </a:rPr>
                        <a:t>65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2644663707"/>
                  </a:ext>
                </a:extLst>
              </a:tr>
            </a:tbl>
          </a:graphicData>
        </a:graphic>
      </p:graphicFrame>
      <p:graphicFrame>
        <p:nvGraphicFramePr>
          <p:cNvPr id="7" name="Chart 6">
            <a:extLst>
              <a:ext uri="{FF2B5EF4-FFF2-40B4-BE49-F238E27FC236}">
                <a16:creationId xmlns:a16="http://schemas.microsoft.com/office/drawing/2014/main" id="{9D1E6409-8C35-F740-A858-629B38CB23F5}"/>
              </a:ext>
            </a:extLst>
          </p:cNvPr>
          <p:cNvGraphicFramePr>
            <a:graphicFrameLocks/>
          </p:cNvGraphicFramePr>
          <p:nvPr/>
        </p:nvGraphicFramePr>
        <p:xfrm>
          <a:off x="5530473" y="2174489"/>
          <a:ext cx="5912536" cy="3479824"/>
        </p:xfrm>
        <a:graphic>
          <a:graphicData uri="http://schemas.openxmlformats.org/drawingml/2006/chart">
            <c:chart xmlns:c="http://schemas.openxmlformats.org/drawingml/2006/chart" xmlns:r="http://schemas.openxmlformats.org/officeDocument/2006/relationships" r:id="rId2"/>
          </a:graphicData>
        </a:graphic>
      </p:graphicFrame>
      <p:sp>
        <p:nvSpPr>
          <p:cNvPr id="8" name="Left Brace 7">
            <a:extLst>
              <a:ext uri="{FF2B5EF4-FFF2-40B4-BE49-F238E27FC236}">
                <a16:creationId xmlns:a16="http://schemas.microsoft.com/office/drawing/2014/main" id="{4EBF1083-9587-F541-851D-6D1DD80FE0DC}"/>
              </a:ext>
            </a:extLst>
          </p:cNvPr>
          <p:cNvSpPr/>
          <p:nvPr/>
        </p:nvSpPr>
        <p:spPr>
          <a:xfrm rot="5400000">
            <a:off x="3545623" y="1082278"/>
            <a:ext cx="272142" cy="2977242"/>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922FA4D-15AB-F54C-A6A5-56359A3F391D}"/>
              </a:ext>
            </a:extLst>
          </p:cNvPr>
          <p:cNvSpPr txBox="1"/>
          <p:nvPr/>
        </p:nvSpPr>
        <p:spPr>
          <a:xfrm>
            <a:off x="2231174" y="2083826"/>
            <a:ext cx="2884714" cy="369332"/>
          </a:xfrm>
          <a:prstGeom prst="rect">
            <a:avLst/>
          </a:prstGeom>
          <a:solidFill>
            <a:schemeClr val="bg1"/>
          </a:solidFill>
        </p:spPr>
        <p:txBody>
          <a:bodyPr wrap="square" rtlCol="0">
            <a:spAutoFit/>
          </a:bodyPr>
          <a:lstStyle/>
          <a:p>
            <a:pPr algn="ctr"/>
            <a:r>
              <a:rPr lang="en-US" dirty="0">
                <a:solidFill>
                  <a:srgbClr val="FF0000"/>
                </a:solidFill>
              </a:rPr>
              <a:t>evaluation sets</a:t>
            </a:r>
          </a:p>
        </p:txBody>
      </p:sp>
      <p:sp>
        <p:nvSpPr>
          <p:cNvPr id="10" name="Slide Number Placeholder 9">
            <a:extLst>
              <a:ext uri="{FF2B5EF4-FFF2-40B4-BE49-F238E27FC236}">
                <a16:creationId xmlns:a16="http://schemas.microsoft.com/office/drawing/2014/main" id="{9617D96A-75B7-0849-9A9E-926915C5398D}"/>
              </a:ext>
            </a:extLst>
          </p:cNvPr>
          <p:cNvSpPr>
            <a:spLocks noGrp="1"/>
          </p:cNvSpPr>
          <p:nvPr>
            <p:ph type="sldNum" sz="quarter" idx="10"/>
          </p:nvPr>
        </p:nvSpPr>
        <p:spPr/>
        <p:txBody>
          <a:bodyPr/>
          <a:lstStyle/>
          <a:p>
            <a:pPr>
              <a:defRPr/>
            </a:pPr>
            <a:fld id="{0121240C-47AF-2F4D-83B3-CC3EDF50F794}" type="slidenum">
              <a:rPr lang="en-US" smtClean="0"/>
              <a:pPr>
                <a:defRPr/>
              </a:pPr>
              <a:t>104</a:t>
            </a:fld>
            <a:endParaRPr lang="en-US" dirty="0"/>
          </a:p>
        </p:txBody>
      </p:sp>
    </p:spTree>
    <p:extLst>
      <p:ext uri="{BB962C8B-B14F-4D97-AF65-F5344CB8AC3E}">
        <p14:creationId xmlns:p14="http://schemas.microsoft.com/office/powerpoint/2010/main" val="3321325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AutoGenerated: 86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394C-FDF4-084A-831B-49A65CD8576D}"/>
              </a:ext>
            </a:extLst>
          </p:cNvPr>
          <p:cNvSpPr>
            <a:spLocks noGrp="1"/>
          </p:cNvSpPr>
          <p:nvPr>
            <p:ph type="title"/>
          </p:nvPr>
        </p:nvSpPr>
        <p:spPr/>
        <p:txBody>
          <a:bodyPr/>
          <a:lstStyle/>
          <a:p>
            <a:r>
              <a:rPr lang="en-US" dirty="0"/>
              <a:t>Intuition #2: Unseen Datasets</a:t>
            </a:r>
          </a:p>
        </p:txBody>
      </p:sp>
      <p:sp>
        <p:nvSpPr>
          <p:cNvPr id="11" name="Slide Number Placeholder 10">
            <a:extLst>
              <a:ext uri="{FF2B5EF4-FFF2-40B4-BE49-F238E27FC236}">
                <a16:creationId xmlns:a16="http://schemas.microsoft.com/office/drawing/2014/main" id="{E79EAE7F-F571-134D-9F94-9C016BD42E97}"/>
              </a:ext>
            </a:extLst>
          </p:cNvPr>
          <p:cNvSpPr>
            <a:spLocks noGrp="1"/>
          </p:cNvSpPr>
          <p:nvPr>
            <p:ph type="sldNum" sz="quarter" idx="10"/>
          </p:nvPr>
        </p:nvSpPr>
        <p:spPr/>
        <p:txBody>
          <a:bodyPr/>
          <a:lstStyle/>
          <a:p>
            <a:pPr>
              <a:defRPr/>
            </a:pPr>
            <a:fld id="{0121240C-47AF-2F4D-83B3-CC3EDF50F794}" type="slidenum">
              <a:rPr lang="en-US" smtClean="0"/>
              <a:pPr>
                <a:defRPr/>
              </a:pPr>
              <a:t>105</a:t>
            </a:fld>
            <a:endParaRPr lang="en-US" dirty="0"/>
          </a:p>
        </p:txBody>
      </p:sp>
      <p:sp>
        <p:nvSpPr>
          <p:cNvPr id="3" name="Content Placeholder 2">
            <a:extLst>
              <a:ext uri="{FF2B5EF4-FFF2-40B4-BE49-F238E27FC236}">
                <a16:creationId xmlns:a16="http://schemas.microsoft.com/office/drawing/2014/main" id="{4672A965-5A27-9D49-9172-574031D422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741611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AutoGenerated: 86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394C-FDF4-084A-831B-49A65CD8576D}"/>
              </a:ext>
            </a:extLst>
          </p:cNvPr>
          <p:cNvSpPr>
            <a:spLocks noGrp="1"/>
          </p:cNvSpPr>
          <p:nvPr>
            <p:ph type="title"/>
          </p:nvPr>
        </p:nvSpPr>
        <p:spPr/>
        <p:txBody>
          <a:bodyPr/>
          <a:lstStyle/>
          <a:p>
            <a:r>
              <a:rPr lang="en-US" dirty="0"/>
              <a:t>Intuition #2: Unseen Datasets</a:t>
            </a:r>
          </a:p>
        </p:txBody>
      </p:sp>
      <p:graphicFrame>
        <p:nvGraphicFramePr>
          <p:cNvPr id="5" name="Table 4">
            <a:extLst>
              <a:ext uri="{FF2B5EF4-FFF2-40B4-BE49-F238E27FC236}">
                <a16:creationId xmlns:a16="http://schemas.microsoft.com/office/drawing/2014/main" id="{56CBF399-70FE-CF46-9715-574BC4B6C0CF}"/>
              </a:ext>
            </a:extLst>
          </p:cNvPr>
          <p:cNvGraphicFramePr>
            <a:graphicFrameLocks noGrp="1"/>
          </p:cNvGraphicFramePr>
          <p:nvPr/>
        </p:nvGraphicFramePr>
        <p:xfrm>
          <a:off x="1725899" y="2697289"/>
          <a:ext cx="9587680" cy="2087880"/>
        </p:xfrm>
        <a:graphic>
          <a:graphicData uri="http://schemas.openxmlformats.org/drawingml/2006/table">
            <a:tbl>
              <a:tblPr/>
              <a:tblGrid>
                <a:gridCol w="1587363">
                  <a:extLst>
                    <a:ext uri="{9D8B030D-6E8A-4147-A177-3AD203B41FA5}">
                      <a16:colId xmlns:a16="http://schemas.microsoft.com/office/drawing/2014/main" val="3575883437"/>
                    </a:ext>
                  </a:extLst>
                </a:gridCol>
                <a:gridCol w="920672">
                  <a:extLst>
                    <a:ext uri="{9D8B030D-6E8A-4147-A177-3AD203B41FA5}">
                      <a16:colId xmlns:a16="http://schemas.microsoft.com/office/drawing/2014/main" val="1228774289"/>
                    </a:ext>
                  </a:extLst>
                </a:gridCol>
                <a:gridCol w="825429">
                  <a:extLst>
                    <a:ext uri="{9D8B030D-6E8A-4147-A177-3AD203B41FA5}">
                      <a16:colId xmlns:a16="http://schemas.microsoft.com/office/drawing/2014/main" val="2612470897"/>
                    </a:ext>
                  </a:extLst>
                </a:gridCol>
                <a:gridCol w="730187">
                  <a:extLst>
                    <a:ext uri="{9D8B030D-6E8A-4147-A177-3AD203B41FA5}">
                      <a16:colId xmlns:a16="http://schemas.microsoft.com/office/drawing/2014/main" val="3593292304"/>
                    </a:ext>
                  </a:extLst>
                </a:gridCol>
                <a:gridCol w="1031787">
                  <a:extLst>
                    <a:ext uri="{9D8B030D-6E8A-4147-A177-3AD203B41FA5}">
                      <a16:colId xmlns:a16="http://schemas.microsoft.com/office/drawing/2014/main" val="3915891065"/>
                    </a:ext>
                  </a:extLst>
                </a:gridCol>
                <a:gridCol w="730187">
                  <a:extLst>
                    <a:ext uri="{9D8B030D-6E8A-4147-A177-3AD203B41FA5}">
                      <a16:colId xmlns:a16="http://schemas.microsoft.com/office/drawing/2014/main" val="4125439493"/>
                    </a:ext>
                  </a:extLst>
                </a:gridCol>
                <a:gridCol w="1047661">
                  <a:extLst>
                    <a:ext uri="{9D8B030D-6E8A-4147-A177-3AD203B41FA5}">
                      <a16:colId xmlns:a16="http://schemas.microsoft.com/office/drawing/2014/main" val="2091465857"/>
                    </a:ext>
                  </a:extLst>
                </a:gridCol>
                <a:gridCol w="1047661">
                  <a:extLst>
                    <a:ext uri="{9D8B030D-6E8A-4147-A177-3AD203B41FA5}">
                      <a16:colId xmlns:a16="http://schemas.microsoft.com/office/drawing/2014/main" val="2550543680"/>
                    </a:ext>
                  </a:extLst>
                </a:gridCol>
                <a:gridCol w="984166">
                  <a:extLst>
                    <a:ext uri="{9D8B030D-6E8A-4147-A177-3AD203B41FA5}">
                      <a16:colId xmlns:a16="http://schemas.microsoft.com/office/drawing/2014/main" val="992154034"/>
                    </a:ext>
                  </a:extLst>
                </a:gridCol>
                <a:gridCol w="682567">
                  <a:extLst>
                    <a:ext uri="{9D8B030D-6E8A-4147-A177-3AD203B41FA5}">
                      <a16:colId xmlns:a16="http://schemas.microsoft.com/office/drawing/2014/main" val="3738857209"/>
                    </a:ext>
                  </a:extLst>
                </a:gridCol>
              </a:tblGrid>
              <a:tr h="407277">
                <a:tc>
                  <a:txBody>
                    <a:bodyPr/>
                    <a:lstStyle/>
                    <a:p>
                      <a:pPr rtl="0" fontAlgn="ctr"/>
                      <a:endParaRPr lang="en-US"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sz="1600" b="0" dirty="0" err="1">
                          <a:solidFill>
                            <a:schemeClr val="tx1">
                              <a:lumMod val="50000"/>
                            </a:schemeClr>
                          </a:solidFill>
                          <a:effectLst/>
                          <a:latin typeface="Corbel" panose="020B0503020204020204" pitchFamily="34" charset="0"/>
                        </a:rPr>
                        <a:t>NewsQA</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Quoref</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sz="1600" b="0" dirty="0">
                          <a:solidFill>
                            <a:schemeClr val="tx1">
                              <a:lumMod val="50000"/>
                            </a:schemeClr>
                          </a:solidFill>
                          <a:effectLst/>
                          <a:latin typeface="Corbel" panose="020B0503020204020204" pitchFamily="34" charset="0"/>
                        </a:rPr>
                        <a:t>DROP</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sz="1600" b="0" dirty="0">
                          <a:solidFill>
                            <a:schemeClr val="tx1">
                              <a:lumMod val="50000"/>
                            </a:schemeClr>
                          </a:solidFill>
                          <a:effectLst/>
                          <a:latin typeface="Corbel" panose="020B0503020204020204" pitchFamily="34" charset="0"/>
                        </a:rPr>
                        <a:t>DROP-CS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sz="1600" b="0" dirty="0">
                          <a:solidFill>
                            <a:schemeClr val="tx1">
                              <a:lumMod val="50000"/>
                            </a:schemeClr>
                          </a:solidFill>
                          <a:effectLst/>
                          <a:latin typeface="Corbel" panose="020B0503020204020204" pitchFamily="34" charset="0"/>
                        </a:rPr>
                        <a:t>QASC</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CommonsenseQA</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sz="1600" b="0" dirty="0">
                          <a:solidFill>
                            <a:schemeClr val="tx1">
                              <a:lumMod val="50000"/>
                            </a:schemeClr>
                          </a:solidFill>
                          <a:effectLst/>
                          <a:latin typeface="Corbel" panose="020B0503020204020204" pitchFamily="34" charset="0"/>
                        </a:rPr>
                        <a:t>NP-</a:t>
                      </a:r>
                      <a:r>
                        <a:rPr lang="en-US" sz="1600" b="0" dirty="0" err="1">
                          <a:solidFill>
                            <a:schemeClr val="tx1">
                              <a:lumMod val="50000"/>
                            </a:schemeClr>
                          </a:solidFill>
                          <a:effectLst/>
                          <a:latin typeface="Corbel" panose="020B0503020204020204" pitchFamily="34" charset="0"/>
                        </a:rPr>
                        <a:t>BoolQ</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BoolQ</a:t>
                      </a:r>
                      <a:r>
                        <a:rPr lang="en-US" sz="1600" b="0" dirty="0">
                          <a:solidFill>
                            <a:schemeClr val="tx1">
                              <a:lumMod val="50000"/>
                            </a:schemeClr>
                          </a:solidFill>
                          <a:effectLst/>
                          <a:latin typeface="Corbel" panose="020B0503020204020204" pitchFamily="34" charset="0"/>
                        </a:rPr>
                        <a:t>-CS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Avg</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00461026"/>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[EX]</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a:solidFill>
                            <a:schemeClr val="tx1">
                              <a:lumMod val="50000"/>
                            </a:schemeClr>
                          </a:solidFill>
                          <a:effectLst/>
                          <a:latin typeface="Corbel" panose="020B0503020204020204" pitchFamily="34" charset="0"/>
                        </a:rPr>
                        <a:t>65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dirty="0">
                          <a:solidFill>
                            <a:schemeClr val="tx1">
                              <a:lumMod val="50000"/>
                            </a:schemeClr>
                          </a:solidFill>
                          <a:effectLst/>
                          <a:latin typeface="Corbel" panose="020B0503020204020204" pitchFamily="34" charset="0"/>
                        </a:rPr>
                        <a:t>25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55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13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495722928"/>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[AB]</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a:solidFill>
                            <a:schemeClr val="tx1">
                              <a:lumMod val="50000"/>
                            </a:schemeClr>
                          </a:solidFill>
                          <a:effectLst/>
                          <a:latin typeface="Corbel" panose="020B0503020204020204" pitchFamily="34" charset="0"/>
                        </a:rPr>
                        <a:t>58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31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dirty="0">
                          <a:solidFill>
                            <a:schemeClr val="tx1">
                              <a:lumMod val="50000"/>
                            </a:schemeClr>
                          </a:solidFill>
                          <a:effectLst/>
                          <a:latin typeface="Corbel" panose="020B0503020204020204" pitchFamily="34" charset="0"/>
                        </a:rPr>
                        <a:t>37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a:solidFill>
                            <a:schemeClr val="tx1">
                              <a:lumMod val="50000"/>
                            </a:schemeClr>
                          </a:solidFill>
                          <a:effectLst/>
                          <a:latin typeface="Corbel" panose="020B0503020204020204" pitchFamily="34" charset="0"/>
                        </a:rPr>
                        <a:t>54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40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214636271"/>
                  </a:ext>
                </a:extLst>
              </a:tr>
              <a:tr h="242005">
                <a:tc>
                  <a:txBody>
                    <a:bodyPr/>
                    <a:lstStyle/>
                    <a:p>
                      <a:pPr algn="ctr" rtl="0" fontAlgn="ctr"/>
                      <a:r>
                        <a:rPr lang="en-US" b="0" dirty="0" err="1">
                          <a:solidFill>
                            <a:schemeClr val="tx1">
                              <a:lumMod val="50000"/>
                            </a:schemeClr>
                          </a:solidFill>
                          <a:effectLst/>
                          <a:latin typeface="Corbel" panose="020B0503020204020204" pitchFamily="34" charset="0"/>
                        </a:rPr>
                        <a:t>UnifiedQA</a:t>
                      </a:r>
                      <a:r>
                        <a:rPr lang="en-US" b="0" dirty="0">
                          <a:solidFill>
                            <a:schemeClr val="tx1">
                              <a:lumMod val="50000"/>
                            </a:schemeClr>
                          </a:solidFill>
                          <a:effectLst/>
                          <a:latin typeface="Corbel" panose="020B0503020204020204" pitchFamily="34" charset="0"/>
                        </a:rPr>
                        <a:t> [MC]</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48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1">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37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76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925696422"/>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[YN]</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a:solidFill>
                            <a:schemeClr val="tx1">
                              <a:lumMod val="50000"/>
                            </a:schemeClr>
                          </a:solidFill>
                          <a:effectLst/>
                          <a:latin typeface="Corbel" panose="020B0503020204020204" pitchFamily="34" charset="0"/>
                        </a:rPr>
                        <a:t>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15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79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79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22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016164883"/>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tc>
                  <a:txBody>
                    <a:bodyPr/>
                    <a:lstStyle/>
                    <a:p>
                      <a:pPr algn="ctr" rtl="0" fontAlgn="ctr"/>
                      <a:r>
                        <a:rPr lang="en-US" b="1">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0">
                          <a:solidFill>
                            <a:schemeClr val="tx1">
                              <a:lumMod val="50000"/>
                            </a:schemeClr>
                          </a:solidFill>
                          <a:effectLst/>
                          <a:latin typeface="Corbel" panose="020B0503020204020204" pitchFamily="34" charset="0"/>
                        </a:rPr>
                        <a:t>63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33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40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a:solidFill>
                            <a:schemeClr val="tx1">
                              <a:lumMod val="50000"/>
                            </a:schemeClr>
                          </a:solidFill>
                          <a:effectLst/>
                          <a:latin typeface="Corbel" panose="020B0503020204020204" pitchFamily="34" charset="0"/>
                        </a:rPr>
                        <a:t>76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81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80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62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2583920233"/>
                  </a:ext>
                </a:extLst>
              </a:tr>
            </a:tbl>
          </a:graphicData>
        </a:graphic>
      </p:graphicFrame>
      <p:sp>
        <p:nvSpPr>
          <p:cNvPr id="7" name="Left Brace 6">
            <a:extLst>
              <a:ext uri="{FF2B5EF4-FFF2-40B4-BE49-F238E27FC236}">
                <a16:creationId xmlns:a16="http://schemas.microsoft.com/office/drawing/2014/main" id="{ACF68E9A-6E66-EB40-A3E0-BE813B539A3D}"/>
              </a:ext>
            </a:extLst>
          </p:cNvPr>
          <p:cNvSpPr/>
          <p:nvPr/>
        </p:nvSpPr>
        <p:spPr>
          <a:xfrm>
            <a:off x="1510456" y="3249858"/>
            <a:ext cx="171114" cy="1188321"/>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57A1CC26-0414-C347-B3FB-11B8091066F1}"/>
              </a:ext>
            </a:extLst>
          </p:cNvPr>
          <p:cNvSpPr/>
          <p:nvPr/>
        </p:nvSpPr>
        <p:spPr>
          <a:xfrm rot="5400000">
            <a:off x="6829590" y="-1089076"/>
            <a:ext cx="253810" cy="7252013"/>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31650C5-0912-D44B-98F6-EB6A01C04AF6}"/>
              </a:ext>
            </a:extLst>
          </p:cNvPr>
          <p:cNvSpPr txBox="1"/>
          <p:nvPr/>
        </p:nvSpPr>
        <p:spPr>
          <a:xfrm>
            <a:off x="5643440" y="2100692"/>
            <a:ext cx="2884714" cy="369332"/>
          </a:xfrm>
          <a:prstGeom prst="rect">
            <a:avLst/>
          </a:prstGeom>
          <a:noFill/>
        </p:spPr>
        <p:txBody>
          <a:bodyPr wrap="square" rtlCol="0">
            <a:spAutoFit/>
          </a:bodyPr>
          <a:lstStyle/>
          <a:p>
            <a:pPr algn="ctr"/>
            <a:r>
              <a:rPr lang="en-US" dirty="0">
                <a:solidFill>
                  <a:srgbClr val="FF0000"/>
                </a:solidFill>
              </a:rPr>
              <a:t>evaluation sets</a:t>
            </a:r>
          </a:p>
        </p:txBody>
      </p:sp>
      <p:sp>
        <p:nvSpPr>
          <p:cNvPr id="10" name="TextBox 9">
            <a:extLst>
              <a:ext uri="{FF2B5EF4-FFF2-40B4-BE49-F238E27FC236}">
                <a16:creationId xmlns:a16="http://schemas.microsoft.com/office/drawing/2014/main" id="{EFA40320-6F98-9141-8AFF-CC66A7C1F18E}"/>
              </a:ext>
            </a:extLst>
          </p:cNvPr>
          <p:cNvSpPr txBox="1"/>
          <p:nvPr/>
        </p:nvSpPr>
        <p:spPr>
          <a:xfrm>
            <a:off x="-113509" y="3429000"/>
            <a:ext cx="1750478" cy="923330"/>
          </a:xfrm>
          <a:prstGeom prst="rect">
            <a:avLst/>
          </a:prstGeom>
          <a:noFill/>
        </p:spPr>
        <p:txBody>
          <a:bodyPr wrap="square" rtlCol="0">
            <a:spAutoFit/>
          </a:bodyPr>
          <a:lstStyle/>
          <a:p>
            <a:pPr algn="ctr"/>
            <a:r>
              <a:rPr lang="en-US" i="1" dirty="0">
                <a:solidFill>
                  <a:srgbClr val="FF0000"/>
                </a:solidFill>
              </a:rPr>
              <a:t>models trained for individual formats </a:t>
            </a:r>
          </a:p>
        </p:txBody>
      </p:sp>
      <p:sp>
        <p:nvSpPr>
          <p:cNvPr id="11" name="Slide Number Placeholder 10">
            <a:extLst>
              <a:ext uri="{FF2B5EF4-FFF2-40B4-BE49-F238E27FC236}">
                <a16:creationId xmlns:a16="http://schemas.microsoft.com/office/drawing/2014/main" id="{E79EAE7F-F571-134D-9F94-9C016BD42E97}"/>
              </a:ext>
            </a:extLst>
          </p:cNvPr>
          <p:cNvSpPr>
            <a:spLocks noGrp="1"/>
          </p:cNvSpPr>
          <p:nvPr>
            <p:ph type="sldNum" sz="quarter" idx="10"/>
          </p:nvPr>
        </p:nvSpPr>
        <p:spPr/>
        <p:txBody>
          <a:bodyPr/>
          <a:lstStyle/>
          <a:p>
            <a:pPr>
              <a:defRPr/>
            </a:pPr>
            <a:fld id="{0121240C-47AF-2F4D-83B3-CC3EDF50F794}" type="slidenum">
              <a:rPr lang="en-US" smtClean="0"/>
              <a:pPr>
                <a:defRPr/>
              </a:pPr>
              <a:t>106</a:t>
            </a:fld>
            <a:endParaRPr lang="en-US" dirty="0"/>
          </a:p>
        </p:txBody>
      </p:sp>
      <p:sp>
        <p:nvSpPr>
          <p:cNvPr id="3" name="Content Placeholder 2">
            <a:extLst>
              <a:ext uri="{FF2B5EF4-FFF2-40B4-BE49-F238E27FC236}">
                <a16:creationId xmlns:a16="http://schemas.microsoft.com/office/drawing/2014/main" id="{20127C9E-E0CC-944F-A7EA-ACB81A6D7FE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367983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AutoGenerated: 86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394C-FDF4-084A-831B-49A65CD8576D}"/>
              </a:ext>
            </a:extLst>
          </p:cNvPr>
          <p:cNvSpPr>
            <a:spLocks noGrp="1"/>
          </p:cNvSpPr>
          <p:nvPr>
            <p:ph type="title"/>
          </p:nvPr>
        </p:nvSpPr>
        <p:spPr/>
        <p:txBody>
          <a:bodyPr/>
          <a:lstStyle/>
          <a:p>
            <a:r>
              <a:rPr lang="en-US" dirty="0"/>
              <a:t>Intuition #2: Unseen Datasets</a:t>
            </a:r>
          </a:p>
        </p:txBody>
      </p:sp>
      <p:sp>
        <p:nvSpPr>
          <p:cNvPr id="6" name="Content Placeholder 5">
            <a:extLst>
              <a:ext uri="{FF2B5EF4-FFF2-40B4-BE49-F238E27FC236}">
                <a16:creationId xmlns:a16="http://schemas.microsoft.com/office/drawing/2014/main" id="{DB5E7C02-249E-9746-AEF1-FD4D6B4CF629}"/>
              </a:ext>
            </a:extLst>
          </p:cNvPr>
          <p:cNvSpPr>
            <a:spLocks noGrp="1"/>
          </p:cNvSpPr>
          <p:nvPr>
            <p:ph idx="1"/>
          </p:nvPr>
        </p:nvSpPr>
        <p:spPr>
          <a:xfrm>
            <a:off x="838200" y="1694611"/>
            <a:ext cx="10515600" cy="4482351"/>
          </a:xfrm>
        </p:spPr>
        <p:txBody>
          <a:bodyPr/>
          <a:lstStyle/>
          <a:p>
            <a:r>
              <a:rPr lang="en-US" dirty="0"/>
              <a:t>Does </a:t>
            </a:r>
            <a:r>
              <a:rPr lang="en-US" dirty="0" err="1"/>
              <a:t>UnifiedQA</a:t>
            </a:r>
            <a:r>
              <a:rPr lang="en-US" dirty="0"/>
              <a:t> generalizes well to unseen datasets?</a:t>
            </a:r>
          </a:p>
          <a:p>
            <a:endParaRPr lang="en-US" dirty="0"/>
          </a:p>
          <a:p>
            <a:endParaRPr lang="en-US" dirty="0"/>
          </a:p>
          <a:p>
            <a:endParaRPr lang="en-US" dirty="0"/>
          </a:p>
          <a:p>
            <a:endParaRPr lang="en-US" dirty="0"/>
          </a:p>
          <a:p>
            <a:endParaRPr lang="en-US" dirty="0"/>
          </a:p>
          <a:p>
            <a:pPr marL="0" indent="0">
              <a:buNone/>
            </a:pPr>
            <a:endParaRPr lang="en-US" dirty="0"/>
          </a:p>
          <a:p>
            <a:r>
              <a:rPr lang="en-US" dirty="0"/>
              <a:t>On average, </a:t>
            </a:r>
            <a:r>
              <a:rPr lang="en-US" dirty="0" err="1"/>
              <a:t>UnifiedQA</a:t>
            </a:r>
            <a:r>
              <a:rPr lang="en-US" dirty="0"/>
              <a:t> shows much stronger generalization across a wide range of datasets. </a:t>
            </a:r>
          </a:p>
          <a:p>
            <a:endParaRPr lang="en-US" dirty="0"/>
          </a:p>
        </p:txBody>
      </p:sp>
      <p:graphicFrame>
        <p:nvGraphicFramePr>
          <p:cNvPr id="5" name="Table 4">
            <a:extLst>
              <a:ext uri="{FF2B5EF4-FFF2-40B4-BE49-F238E27FC236}">
                <a16:creationId xmlns:a16="http://schemas.microsoft.com/office/drawing/2014/main" id="{56CBF399-70FE-CF46-9715-574BC4B6C0CF}"/>
              </a:ext>
            </a:extLst>
          </p:cNvPr>
          <p:cNvGraphicFramePr>
            <a:graphicFrameLocks noGrp="1"/>
          </p:cNvGraphicFramePr>
          <p:nvPr/>
        </p:nvGraphicFramePr>
        <p:xfrm>
          <a:off x="1725899" y="2697289"/>
          <a:ext cx="9587680" cy="2087880"/>
        </p:xfrm>
        <a:graphic>
          <a:graphicData uri="http://schemas.openxmlformats.org/drawingml/2006/table">
            <a:tbl>
              <a:tblPr/>
              <a:tblGrid>
                <a:gridCol w="1587363">
                  <a:extLst>
                    <a:ext uri="{9D8B030D-6E8A-4147-A177-3AD203B41FA5}">
                      <a16:colId xmlns:a16="http://schemas.microsoft.com/office/drawing/2014/main" val="3575883437"/>
                    </a:ext>
                  </a:extLst>
                </a:gridCol>
                <a:gridCol w="920672">
                  <a:extLst>
                    <a:ext uri="{9D8B030D-6E8A-4147-A177-3AD203B41FA5}">
                      <a16:colId xmlns:a16="http://schemas.microsoft.com/office/drawing/2014/main" val="1228774289"/>
                    </a:ext>
                  </a:extLst>
                </a:gridCol>
                <a:gridCol w="825429">
                  <a:extLst>
                    <a:ext uri="{9D8B030D-6E8A-4147-A177-3AD203B41FA5}">
                      <a16:colId xmlns:a16="http://schemas.microsoft.com/office/drawing/2014/main" val="2612470897"/>
                    </a:ext>
                  </a:extLst>
                </a:gridCol>
                <a:gridCol w="730187">
                  <a:extLst>
                    <a:ext uri="{9D8B030D-6E8A-4147-A177-3AD203B41FA5}">
                      <a16:colId xmlns:a16="http://schemas.microsoft.com/office/drawing/2014/main" val="3593292304"/>
                    </a:ext>
                  </a:extLst>
                </a:gridCol>
                <a:gridCol w="1031787">
                  <a:extLst>
                    <a:ext uri="{9D8B030D-6E8A-4147-A177-3AD203B41FA5}">
                      <a16:colId xmlns:a16="http://schemas.microsoft.com/office/drawing/2014/main" val="3915891065"/>
                    </a:ext>
                  </a:extLst>
                </a:gridCol>
                <a:gridCol w="730187">
                  <a:extLst>
                    <a:ext uri="{9D8B030D-6E8A-4147-A177-3AD203B41FA5}">
                      <a16:colId xmlns:a16="http://schemas.microsoft.com/office/drawing/2014/main" val="4125439493"/>
                    </a:ext>
                  </a:extLst>
                </a:gridCol>
                <a:gridCol w="1047661">
                  <a:extLst>
                    <a:ext uri="{9D8B030D-6E8A-4147-A177-3AD203B41FA5}">
                      <a16:colId xmlns:a16="http://schemas.microsoft.com/office/drawing/2014/main" val="2091465857"/>
                    </a:ext>
                  </a:extLst>
                </a:gridCol>
                <a:gridCol w="1047661">
                  <a:extLst>
                    <a:ext uri="{9D8B030D-6E8A-4147-A177-3AD203B41FA5}">
                      <a16:colId xmlns:a16="http://schemas.microsoft.com/office/drawing/2014/main" val="2550543680"/>
                    </a:ext>
                  </a:extLst>
                </a:gridCol>
                <a:gridCol w="984166">
                  <a:extLst>
                    <a:ext uri="{9D8B030D-6E8A-4147-A177-3AD203B41FA5}">
                      <a16:colId xmlns:a16="http://schemas.microsoft.com/office/drawing/2014/main" val="992154034"/>
                    </a:ext>
                  </a:extLst>
                </a:gridCol>
                <a:gridCol w="682567">
                  <a:extLst>
                    <a:ext uri="{9D8B030D-6E8A-4147-A177-3AD203B41FA5}">
                      <a16:colId xmlns:a16="http://schemas.microsoft.com/office/drawing/2014/main" val="3738857209"/>
                    </a:ext>
                  </a:extLst>
                </a:gridCol>
              </a:tblGrid>
              <a:tr h="407277">
                <a:tc>
                  <a:txBody>
                    <a:bodyPr/>
                    <a:lstStyle/>
                    <a:p>
                      <a:pPr rtl="0" fontAlgn="ctr"/>
                      <a:endParaRPr lang="en-US"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sz="1600" b="0" dirty="0" err="1">
                          <a:solidFill>
                            <a:schemeClr val="tx1">
                              <a:lumMod val="50000"/>
                            </a:schemeClr>
                          </a:solidFill>
                          <a:effectLst/>
                          <a:latin typeface="Corbel" panose="020B0503020204020204" pitchFamily="34" charset="0"/>
                        </a:rPr>
                        <a:t>NewsQA</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Quoref</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sz="1600" b="0" dirty="0">
                          <a:solidFill>
                            <a:schemeClr val="tx1">
                              <a:lumMod val="50000"/>
                            </a:schemeClr>
                          </a:solidFill>
                          <a:effectLst/>
                          <a:latin typeface="Corbel" panose="020B0503020204020204" pitchFamily="34" charset="0"/>
                        </a:rPr>
                        <a:t>DROP</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sz="1600" b="0" dirty="0">
                          <a:solidFill>
                            <a:schemeClr val="tx1">
                              <a:lumMod val="50000"/>
                            </a:schemeClr>
                          </a:solidFill>
                          <a:effectLst/>
                          <a:latin typeface="Corbel" panose="020B0503020204020204" pitchFamily="34" charset="0"/>
                        </a:rPr>
                        <a:t>DROP-CS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sz="1600" b="0" dirty="0">
                          <a:solidFill>
                            <a:schemeClr val="tx1">
                              <a:lumMod val="50000"/>
                            </a:schemeClr>
                          </a:solidFill>
                          <a:effectLst/>
                          <a:latin typeface="Corbel" panose="020B0503020204020204" pitchFamily="34" charset="0"/>
                        </a:rPr>
                        <a:t>QASC</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CommonsenseQA</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sz="1600" b="0" dirty="0">
                          <a:solidFill>
                            <a:schemeClr val="tx1">
                              <a:lumMod val="50000"/>
                            </a:schemeClr>
                          </a:solidFill>
                          <a:effectLst/>
                          <a:latin typeface="Corbel" panose="020B0503020204020204" pitchFamily="34" charset="0"/>
                        </a:rPr>
                        <a:t>NP-</a:t>
                      </a:r>
                      <a:r>
                        <a:rPr lang="en-US" sz="1600" b="0" dirty="0" err="1">
                          <a:solidFill>
                            <a:schemeClr val="tx1">
                              <a:lumMod val="50000"/>
                            </a:schemeClr>
                          </a:solidFill>
                          <a:effectLst/>
                          <a:latin typeface="Corbel" panose="020B0503020204020204" pitchFamily="34" charset="0"/>
                        </a:rPr>
                        <a:t>BoolQ</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BoolQ</a:t>
                      </a:r>
                      <a:r>
                        <a:rPr lang="en-US" sz="1600" b="0" dirty="0">
                          <a:solidFill>
                            <a:schemeClr val="tx1">
                              <a:lumMod val="50000"/>
                            </a:schemeClr>
                          </a:solidFill>
                          <a:effectLst/>
                          <a:latin typeface="Corbel" panose="020B0503020204020204" pitchFamily="34" charset="0"/>
                        </a:rPr>
                        <a:t>-CS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Avg</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00461026"/>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[EX]</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a:solidFill>
                            <a:schemeClr val="tx1">
                              <a:lumMod val="50000"/>
                            </a:schemeClr>
                          </a:solidFill>
                          <a:effectLst/>
                          <a:latin typeface="Corbel" panose="020B0503020204020204" pitchFamily="34" charset="0"/>
                        </a:rPr>
                        <a:t>65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dirty="0">
                          <a:solidFill>
                            <a:schemeClr val="tx1">
                              <a:lumMod val="50000"/>
                            </a:schemeClr>
                          </a:solidFill>
                          <a:effectLst/>
                          <a:latin typeface="Corbel" panose="020B0503020204020204" pitchFamily="34" charset="0"/>
                        </a:rPr>
                        <a:t>25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55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13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495722928"/>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[AB]</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a:solidFill>
                            <a:schemeClr val="tx1">
                              <a:lumMod val="50000"/>
                            </a:schemeClr>
                          </a:solidFill>
                          <a:effectLst/>
                          <a:latin typeface="Corbel" panose="020B0503020204020204" pitchFamily="34" charset="0"/>
                        </a:rPr>
                        <a:t>58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31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dirty="0">
                          <a:solidFill>
                            <a:schemeClr val="tx1">
                              <a:lumMod val="50000"/>
                            </a:schemeClr>
                          </a:solidFill>
                          <a:effectLst/>
                          <a:latin typeface="Corbel" panose="020B0503020204020204" pitchFamily="34" charset="0"/>
                        </a:rPr>
                        <a:t>37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a:solidFill>
                            <a:schemeClr val="tx1">
                              <a:lumMod val="50000"/>
                            </a:schemeClr>
                          </a:solidFill>
                          <a:effectLst/>
                          <a:latin typeface="Corbel" panose="020B0503020204020204" pitchFamily="34" charset="0"/>
                        </a:rPr>
                        <a:t>54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40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214636271"/>
                  </a:ext>
                </a:extLst>
              </a:tr>
              <a:tr h="242005">
                <a:tc>
                  <a:txBody>
                    <a:bodyPr/>
                    <a:lstStyle/>
                    <a:p>
                      <a:pPr algn="ctr" rtl="0" fontAlgn="ctr"/>
                      <a:r>
                        <a:rPr lang="en-US" b="0" dirty="0" err="1">
                          <a:solidFill>
                            <a:schemeClr val="tx1">
                              <a:lumMod val="50000"/>
                            </a:schemeClr>
                          </a:solidFill>
                          <a:effectLst/>
                          <a:latin typeface="Corbel" panose="020B0503020204020204" pitchFamily="34" charset="0"/>
                        </a:rPr>
                        <a:t>UnifiedQA</a:t>
                      </a:r>
                      <a:r>
                        <a:rPr lang="en-US" b="0" dirty="0">
                          <a:solidFill>
                            <a:schemeClr val="tx1">
                              <a:lumMod val="50000"/>
                            </a:schemeClr>
                          </a:solidFill>
                          <a:effectLst/>
                          <a:latin typeface="Corbel" panose="020B0503020204020204" pitchFamily="34" charset="0"/>
                        </a:rPr>
                        <a:t> [MC]</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48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1">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37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76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925696422"/>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[YN]</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a:solidFill>
                            <a:schemeClr val="tx1">
                              <a:lumMod val="50000"/>
                            </a:schemeClr>
                          </a:solidFill>
                          <a:effectLst/>
                          <a:latin typeface="Corbel" panose="020B0503020204020204" pitchFamily="34" charset="0"/>
                        </a:rPr>
                        <a:t>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15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79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79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22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016164883"/>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tc>
                  <a:txBody>
                    <a:bodyPr/>
                    <a:lstStyle/>
                    <a:p>
                      <a:pPr algn="ctr" rtl="0" fontAlgn="ctr"/>
                      <a:r>
                        <a:rPr lang="en-US" b="1">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0">
                          <a:solidFill>
                            <a:schemeClr val="tx1">
                              <a:lumMod val="50000"/>
                            </a:schemeClr>
                          </a:solidFill>
                          <a:effectLst/>
                          <a:latin typeface="Corbel" panose="020B0503020204020204" pitchFamily="34" charset="0"/>
                        </a:rPr>
                        <a:t>63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33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40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a:solidFill>
                            <a:schemeClr val="tx1">
                              <a:lumMod val="50000"/>
                            </a:schemeClr>
                          </a:solidFill>
                          <a:effectLst/>
                          <a:latin typeface="Corbel" panose="020B0503020204020204" pitchFamily="34" charset="0"/>
                        </a:rPr>
                        <a:t>76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81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80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62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2583920233"/>
                  </a:ext>
                </a:extLst>
              </a:tr>
            </a:tbl>
          </a:graphicData>
        </a:graphic>
      </p:graphicFrame>
      <p:sp>
        <p:nvSpPr>
          <p:cNvPr id="7" name="Left Brace 6">
            <a:extLst>
              <a:ext uri="{FF2B5EF4-FFF2-40B4-BE49-F238E27FC236}">
                <a16:creationId xmlns:a16="http://schemas.microsoft.com/office/drawing/2014/main" id="{ACF68E9A-6E66-EB40-A3E0-BE813B539A3D}"/>
              </a:ext>
            </a:extLst>
          </p:cNvPr>
          <p:cNvSpPr/>
          <p:nvPr/>
        </p:nvSpPr>
        <p:spPr>
          <a:xfrm>
            <a:off x="1510456" y="3249858"/>
            <a:ext cx="171114" cy="1188321"/>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57A1CC26-0414-C347-B3FB-11B8091066F1}"/>
              </a:ext>
            </a:extLst>
          </p:cNvPr>
          <p:cNvSpPr/>
          <p:nvPr/>
        </p:nvSpPr>
        <p:spPr>
          <a:xfrm rot="5400000">
            <a:off x="6829590" y="-1089076"/>
            <a:ext cx="253810" cy="7252013"/>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31650C5-0912-D44B-98F6-EB6A01C04AF6}"/>
              </a:ext>
            </a:extLst>
          </p:cNvPr>
          <p:cNvSpPr txBox="1"/>
          <p:nvPr/>
        </p:nvSpPr>
        <p:spPr>
          <a:xfrm>
            <a:off x="5643440" y="2100692"/>
            <a:ext cx="2884714" cy="369332"/>
          </a:xfrm>
          <a:prstGeom prst="rect">
            <a:avLst/>
          </a:prstGeom>
          <a:noFill/>
        </p:spPr>
        <p:txBody>
          <a:bodyPr wrap="square" rtlCol="0">
            <a:spAutoFit/>
          </a:bodyPr>
          <a:lstStyle/>
          <a:p>
            <a:pPr algn="ctr"/>
            <a:r>
              <a:rPr lang="en-US" dirty="0">
                <a:solidFill>
                  <a:srgbClr val="FF0000"/>
                </a:solidFill>
              </a:rPr>
              <a:t>evaluation sets</a:t>
            </a:r>
          </a:p>
        </p:txBody>
      </p:sp>
      <p:sp>
        <p:nvSpPr>
          <p:cNvPr id="10" name="TextBox 9">
            <a:extLst>
              <a:ext uri="{FF2B5EF4-FFF2-40B4-BE49-F238E27FC236}">
                <a16:creationId xmlns:a16="http://schemas.microsoft.com/office/drawing/2014/main" id="{EFA40320-6F98-9141-8AFF-CC66A7C1F18E}"/>
              </a:ext>
            </a:extLst>
          </p:cNvPr>
          <p:cNvSpPr txBox="1"/>
          <p:nvPr/>
        </p:nvSpPr>
        <p:spPr>
          <a:xfrm>
            <a:off x="-113509" y="3429000"/>
            <a:ext cx="1750478" cy="923330"/>
          </a:xfrm>
          <a:prstGeom prst="rect">
            <a:avLst/>
          </a:prstGeom>
          <a:noFill/>
        </p:spPr>
        <p:txBody>
          <a:bodyPr wrap="square" rtlCol="0">
            <a:spAutoFit/>
          </a:bodyPr>
          <a:lstStyle/>
          <a:p>
            <a:pPr algn="ctr"/>
            <a:r>
              <a:rPr lang="en-US" i="1" dirty="0">
                <a:solidFill>
                  <a:srgbClr val="FF0000"/>
                </a:solidFill>
              </a:rPr>
              <a:t>models trained for individual formats </a:t>
            </a:r>
          </a:p>
        </p:txBody>
      </p:sp>
      <p:sp>
        <p:nvSpPr>
          <p:cNvPr id="11" name="Slide Number Placeholder 10">
            <a:extLst>
              <a:ext uri="{FF2B5EF4-FFF2-40B4-BE49-F238E27FC236}">
                <a16:creationId xmlns:a16="http://schemas.microsoft.com/office/drawing/2014/main" id="{E79EAE7F-F571-134D-9F94-9C016BD42E97}"/>
              </a:ext>
            </a:extLst>
          </p:cNvPr>
          <p:cNvSpPr>
            <a:spLocks noGrp="1"/>
          </p:cNvSpPr>
          <p:nvPr>
            <p:ph type="sldNum" sz="quarter" idx="10"/>
          </p:nvPr>
        </p:nvSpPr>
        <p:spPr/>
        <p:txBody>
          <a:bodyPr/>
          <a:lstStyle/>
          <a:p>
            <a:pPr>
              <a:defRPr/>
            </a:pPr>
            <a:fld id="{0121240C-47AF-2F4D-83B3-CC3EDF50F794}" type="slidenum">
              <a:rPr lang="en-US" smtClean="0"/>
              <a:pPr>
                <a:defRPr/>
              </a:pPr>
              <a:t>107</a:t>
            </a:fld>
            <a:endParaRPr lang="en-US" dirty="0"/>
          </a:p>
        </p:txBody>
      </p:sp>
    </p:spTree>
    <p:extLst>
      <p:ext uri="{BB962C8B-B14F-4D97-AF65-F5344CB8AC3E}">
        <p14:creationId xmlns:p14="http://schemas.microsoft.com/office/powerpoint/2010/main" val="36812896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AutoGenerated: 867">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 value in using </a:t>
            </a:r>
            <a:r>
              <a:rPr lang="en-US" dirty="0" err="1"/>
              <a:t>UnifiedQA</a:t>
            </a:r>
            <a:r>
              <a:rPr lang="en-US" dirty="0"/>
              <a:t> as a starting point for fine-tuning?</a:t>
            </a:r>
          </a:p>
          <a:p>
            <a:pPr lvl="1"/>
            <a:r>
              <a:rPr lang="en-US" dirty="0"/>
              <a:t>Show SOTA on 10 datasets (</a:t>
            </a:r>
            <a:r>
              <a:rPr lang="en-US" sz="2000" dirty="0"/>
              <a:t>OBQA, QASC, RACE, </a:t>
            </a:r>
            <a:r>
              <a:rPr lang="en-US" sz="2000" dirty="0" err="1"/>
              <a:t>WinoGrande</a:t>
            </a:r>
            <a:r>
              <a:rPr lang="en-US" sz="2000" dirty="0"/>
              <a:t>, PIQA, SIQA, ROPES</a:t>
            </a:r>
            <a:r>
              <a:rPr lang="en-US" dirty="0"/>
              <a:t>)</a:t>
            </a:r>
          </a:p>
          <a:p>
            <a:pPr lvl="1"/>
            <a:r>
              <a:rPr lang="en-US" dirty="0"/>
              <a:t>Similar trends for BART </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131361" y="2574849"/>
            <a:ext cx="418769" cy="3693319"/>
          </a:xfrm>
          <a:prstGeom prst="rect">
            <a:avLst/>
          </a:prstGeom>
          <a:noFill/>
        </p:spPr>
        <p:txBody>
          <a:bodyPr wrap="none" rtlCol="0" anchor="ctr" anchorCtr="0">
            <a:spAutoFit/>
          </a:bodyPr>
          <a:lstStyle/>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85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75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65</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461554" y="619052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22EF219-FFA4-B04A-869C-DC596A4343E4}"/>
              </a:ext>
            </a:extLst>
          </p:cNvPr>
          <p:cNvSpPr/>
          <p:nvPr/>
        </p:nvSpPr>
        <p:spPr>
          <a:xfrm>
            <a:off x="9544462" y="3439865"/>
            <a:ext cx="722842" cy="2738076"/>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A093C52-DF90-0F4D-AAAE-5A8FD8A50BF7}"/>
              </a:ext>
            </a:extLst>
          </p:cNvPr>
          <p:cNvSpPr txBox="1"/>
          <p:nvPr/>
        </p:nvSpPr>
        <p:spPr>
          <a:xfrm>
            <a:off x="1297411" y="4886252"/>
            <a:ext cx="1791132" cy="369332"/>
          </a:xfrm>
          <a:prstGeom prst="rect">
            <a:avLst/>
          </a:prstGeom>
          <a:noFill/>
        </p:spPr>
        <p:txBody>
          <a:bodyPr wrap="none" rtlCol="0">
            <a:spAutoFit/>
          </a:bodyPr>
          <a:lstStyle/>
          <a:p>
            <a:pPr algn="ctr"/>
            <a:r>
              <a:rPr lang="en-US" dirty="0"/>
              <a:t>Fine-tuned on T5</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932803" y="5952535"/>
            <a:ext cx="2510880" cy="646331"/>
          </a:xfrm>
          <a:prstGeom prst="rect">
            <a:avLst/>
          </a:prstGeom>
          <a:noFill/>
        </p:spPr>
        <p:txBody>
          <a:bodyPr wrap="none" rtlCol="0">
            <a:spAutoFit/>
          </a:bodyPr>
          <a:lstStyle/>
          <a:p>
            <a:pPr algn="ctr"/>
            <a:r>
              <a:rPr lang="en-US" dirty="0"/>
              <a:t>Fine-tuned </a:t>
            </a:r>
            <a:br>
              <a:rPr lang="en-US" dirty="0"/>
            </a:br>
            <a:r>
              <a:rPr lang="en-US" dirty="0" err="1"/>
              <a:t>UnifiedQA</a:t>
            </a:r>
            <a:r>
              <a:rPr lang="en-US" dirty="0"/>
              <a:t> (based on T5)</a:t>
            </a:r>
            <a:endParaRPr lang="en-US" b="1" dirty="0">
              <a:solidFill>
                <a:srgbClr val="FF0000"/>
              </a:solidFill>
              <a:latin typeface="Merriweather Sans" panose="02000503060000020004" pitchFamily="2" charset="77"/>
            </a:endParaRPr>
          </a:p>
        </p:txBody>
      </p:sp>
      <p:sp>
        <p:nvSpPr>
          <p:cNvPr id="32" name="Rectangle 31">
            <a:extLst>
              <a:ext uri="{FF2B5EF4-FFF2-40B4-BE49-F238E27FC236}">
                <a16:creationId xmlns:a16="http://schemas.microsoft.com/office/drawing/2014/main" id="{1A272525-DAD5-8A44-97CA-73798E04A149}"/>
              </a:ext>
            </a:extLst>
          </p:cNvPr>
          <p:cNvSpPr/>
          <p:nvPr/>
        </p:nvSpPr>
        <p:spPr>
          <a:xfrm>
            <a:off x="1484330" y="4511218"/>
            <a:ext cx="1363154" cy="395479"/>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494604" y="5615496"/>
            <a:ext cx="1363154" cy="36933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8783962" y="3947101"/>
            <a:ext cx="722842" cy="22308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8788545" y="3976028"/>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84</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Fine-tuning on </a:t>
            </a:r>
            <a:r>
              <a:rPr lang="en-US" dirty="0" err="1"/>
              <a:t>UnifiedQA</a:t>
            </a:r>
            <a:r>
              <a:rPr lang="en-US" dirty="0"/>
              <a:t> </a:t>
            </a:r>
          </a:p>
        </p:txBody>
      </p:sp>
      <p:sp>
        <p:nvSpPr>
          <p:cNvPr id="49" name="TextBox 48">
            <a:extLst>
              <a:ext uri="{FF2B5EF4-FFF2-40B4-BE49-F238E27FC236}">
                <a16:creationId xmlns:a16="http://schemas.microsoft.com/office/drawing/2014/main" id="{BAC344EE-C9EA-6C4E-A502-0EC1CDE3DFB8}"/>
              </a:ext>
            </a:extLst>
          </p:cNvPr>
          <p:cNvSpPr txBox="1"/>
          <p:nvPr/>
        </p:nvSpPr>
        <p:spPr>
          <a:xfrm>
            <a:off x="9547967" y="343986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87</a:t>
            </a:r>
          </a:p>
        </p:txBody>
      </p:sp>
      <p:sp>
        <p:nvSpPr>
          <p:cNvPr id="58" name="Rectangle 57">
            <a:extLst>
              <a:ext uri="{FF2B5EF4-FFF2-40B4-BE49-F238E27FC236}">
                <a16:creationId xmlns:a16="http://schemas.microsoft.com/office/drawing/2014/main" id="{D594139F-EADC-E44D-9442-10A2DC2F4BAC}"/>
              </a:ext>
            </a:extLst>
          </p:cNvPr>
          <p:cNvSpPr/>
          <p:nvPr/>
        </p:nvSpPr>
        <p:spPr>
          <a:xfrm>
            <a:off x="5437319" y="4775592"/>
            <a:ext cx="722842" cy="138976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4676819" y="5522725"/>
            <a:ext cx="722842" cy="64263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4672476" y="5523960"/>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70</a:t>
            </a:r>
          </a:p>
        </p:txBody>
      </p:sp>
      <p:sp>
        <p:nvSpPr>
          <p:cNvPr id="61" name="TextBox 60">
            <a:extLst>
              <a:ext uri="{FF2B5EF4-FFF2-40B4-BE49-F238E27FC236}">
                <a16:creationId xmlns:a16="http://schemas.microsoft.com/office/drawing/2014/main" id="{DEB71D89-2858-4F41-9611-4C5F7DC97A8A}"/>
              </a:ext>
            </a:extLst>
          </p:cNvPr>
          <p:cNvSpPr txBox="1"/>
          <p:nvPr/>
        </p:nvSpPr>
        <p:spPr>
          <a:xfrm>
            <a:off x="5405755" y="475769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sp>
        <p:nvSpPr>
          <p:cNvPr id="62" name="Rectangle 61">
            <a:extLst>
              <a:ext uri="{FF2B5EF4-FFF2-40B4-BE49-F238E27FC236}">
                <a16:creationId xmlns:a16="http://schemas.microsoft.com/office/drawing/2014/main" id="{C06CEE90-88D1-2E4E-86E0-EA521C15FBF1}"/>
              </a:ext>
            </a:extLst>
          </p:cNvPr>
          <p:cNvSpPr/>
          <p:nvPr/>
        </p:nvSpPr>
        <p:spPr>
          <a:xfrm>
            <a:off x="7488547" y="4641779"/>
            <a:ext cx="722842" cy="1535184"/>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6728047" y="4787198"/>
            <a:ext cx="722842" cy="138976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6734141" y="476835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sp>
        <p:nvSpPr>
          <p:cNvPr id="65" name="TextBox 64">
            <a:extLst>
              <a:ext uri="{FF2B5EF4-FFF2-40B4-BE49-F238E27FC236}">
                <a16:creationId xmlns:a16="http://schemas.microsoft.com/office/drawing/2014/main" id="{86691C9D-BD59-8048-A801-4767FB6FD6EB}"/>
              </a:ext>
            </a:extLst>
          </p:cNvPr>
          <p:cNvSpPr txBox="1"/>
          <p:nvPr/>
        </p:nvSpPr>
        <p:spPr>
          <a:xfrm>
            <a:off x="7466245" y="462118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79</a:t>
            </a:r>
          </a:p>
        </p:txBody>
      </p:sp>
      <p:sp>
        <p:nvSpPr>
          <p:cNvPr id="6" name="Rectangle 5">
            <a:extLst>
              <a:ext uri="{FF2B5EF4-FFF2-40B4-BE49-F238E27FC236}">
                <a16:creationId xmlns:a16="http://schemas.microsoft.com/office/drawing/2014/main" id="{72C1D6CB-241D-8742-8C7A-0231E60EEE6B}"/>
              </a:ext>
            </a:extLst>
          </p:cNvPr>
          <p:cNvSpPr/>
          <p:nvPr/>
        </p:nvSpPr>
        <p:spPr>
          <a:xfrm>
            <a:off x="9129999" y="6208835"/>
            <a:ext cx="750526" cy="369332"/>
          </a:xfrm>
          <a:prstGeom prst="rect">
            <a:avLst/>
          </a:prstGeom>
        </p:spPr>
        <p:txBody>
          <a:bodyPr wrap="none">
            <a:spAutoFit/>
          </a:bodyPr>
          <a:lstStyle/>
          <a:p>
            <a:r>
              <a:rPr lang="en-US" dirty="0">
                <a:latin typeface="Merriweather Sans" panose="02000503060000020004" pitchFamily="2" charset="77"/>
              </a:rPr>
              <a:t>OBQA</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4889019" y="6229615"/>
            <a:ext cx="1124026" cy="369332"/>
          </a:xfrm>
          <a:prstGeom prst="rect">
            <a:avLst/>
          </a:prstGeom>
        </p:spPr>
        <p:txBody>
          <a:bodyPr wrap="none">
            <a:spAutoFit/>
          </a:bodyPr>
          <a:lstStyle/>
          <a:p>
            <a:r>
              <a:rPr lang="en-US" dirty="0"/>
              <a:t>ARC-</a:t>
            </a:r>
            <a:r>
              <a:rPr lang="en-US" dirty="0" err="1"/>
              <a:t>chall</a:t>
            </a:r>
            <a:endParaRPr lang="en-US" dirty="0"/>
          </a:p>
        </p:txBody>
      </p:sp>
      <p:sp>
        <p:nvSpPr>
          <p:cNvPr id="67" name="Rectangle 66">
            <a:extLst>
              <a:ext uri="{FF2B5EF4-FFF2-40B4-BE49-F238E27FC236}">
                <a16:creationId xmlns:a16="http://schemas.microsoft.com/office/drawing/2014/main" id="{8F3FAE3B-3D92-A949-8A12-0C491857F2C6}"/>
              </a:ext>
            </a:extLst>
          </p:cNvPr>
          <p:cNvSpPr/>
          <p:nvPr/>
        </p:nvSpPr>
        <p:spPr>
          <a:xfrm>
            <a:off x="6485930" y="6225536"/>
            <a:ext cx="1863011" cy="369332"/>
          </a:xfrm>
          <a:prstGeom prst="rect">
            <a:avLst/>
          </a:prstGeom>
        </p:spPr>
        <p:txBody>
          <a:bodyPr wrap="none">
            <a:spAutoFit/>
          </a:bodyPr>
          <a:lstStyle/>
          <a:p>
            <a:r>
              <a:rPr lang="en-US" dirty="0" err="1">
                <a:latin typeface="Merriweather Sans" panose="02000503060000020004" pitchFamily="2" charset="77"/>
              </a:rPr>
              <a:t>CommonsenseQA</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4743864" y="6522770"/>
            <a:ext cx="5820205" cy="523220"/>
          </a:xfrm>
          <a:prstGeom prst="rect">
            <a:avLst/>
          </a:prstGeom>
        </p:spPr>
        <p:txBody>
          <a:bodyPr wrap="square">
            <a:spAutoFit/>
          </a:bodyPr>
          <a:lstStyle/>
          <a:p>
            <a:r>
              <a:rPr lang="en-US" sz="1400" dirty="0">
                <a:solidFill>
                  <a:schemeClr val="bg1">
                    <a:lumMod val="50000"/>
                  </a:schemeClr>
                </a:solidFill>
              </a:rPr>
              <a:t> [Clark et al. 18] 	        [Talmor et al. 19] 	               [</a:t>
            </a:r>
            <a:r>
              <a:rPr lang="en-US" sz="1400" dirty="0" err="1">
                <a:solidFill>
                  <a:schemeClr val="bg1">
                    <a:lumMod val="50000"/>
                  </a:schemeClr>
                </a:solidFill>
              </a:rPr>
              <a:t>Khot</a:t>
            </a:r>
            <a:r>
              <a:rPr lang="en-US" sz="1400" dirty="0">
                <a:solidFill>
                  <a:schemeClr val="bg1">
                    <a:lumMod val="50000"/>
                  </a:schemeClr>
                </a:solidFill>
              </a:rPr>
              <a:t> et al. 19]	 </a:t>
            </a:r>
          </a:p>
          <a:p>
            <a:endParaRPr lang="en-US" sz="1400" dirty="0">
              <a:solidFill>
                <a:schemeClr val="bg1">
                  <a:lumMod val="50000"/>
                </a:schemeClr>
              </a:solidFill>
            </a:endParaRPr>
          </a:p>
        </p:txBody>
      </p:sp>
      <p:sp>
        <p:nvSpPr>
          <p:cNvPr id="3" name="Slide Number Placeholder 2">
            <a:extLst>
              <a:ext uri="{FF2B5EF4-FFF2-40B4-BE49-F238E27FC236}">
                <a16:creationId xmlns:a16="http://schemas.microsoft.com/office/drawing/2014/main" id="{5413DCE5-95A5-E44B-870C-CFBF7FB0C1DC}"/>
              </a:ext>
            </a:extLst>
          </p:cNvPr>
          <p:cNvSpPr>
            <a:spLocks noGrp="1"/>
          </p:cNvSpPr>
          <p:nvPr>
            <p:ph type="sldNum" sz="quarter" idx="10"/>
          </p:nvPr>
        </p:nvSpPr>
        <p:spPr/>
        <p:txBody>
          <a:bodyPr/>
          <a:lstStyle/>
          <a:p>
            <a:pPr>
              <a:defRPr/>
            </a:pPr>
            <a:fld id="{0121240C-47AF-2F4D-83B3-CC3EDF50F794}" type="slidenum">
              <a:rPr lang="en-US" smtClean="0"/>
              <a:pPr>
                <a:defRPr/>
              </a:pPr>
              <a:t>108</a:t>
            </a:fld>
            <a:endParaRPr lang="en-US" dirty="0"/>
          </a:p>
        </p:txBody>
      </p:sp>
      <p:sp>
        <p:nvSpPr>
          <p:cNvPr id="39" name="Rectangle 38">
            <a:extLst>
              <a:ext uri="{FF2B5EF4-FFF2-40B4-BE49-F238E27FC236}">
                <a16:creationId xmlns:a16="http://schemas.microsoft.com/office/drawing/2014/main" id="{CEA0CBD3-507C-B745-95C4-D676F91CE4E3}"/>
              </a:ext>
            </a:extLst>
          </p:cNvPr>
          <p:cNvSpPr/>
          <p:nvPr/>
        </p:nvSpPr>
        <p:spPr>
          <a:xfrm>
            <a:off x="4672476" y="4070194"/>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41905EF-8BA2-0144-9A27-E3AACCA5311F}"/>
              </a:ext>
            </a:extLst>
          </p:cNvPr>
          <p:cNvSpPr/>
          <p:nvPr/>
        </p:nvSpPr>
        <p:spPr>
          <a:xfrm>
            <a:off x="6697197" y="4065763"/>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22019CF-C3F9-614E-B29A-8A233321FE9E}"/>
              </a:ext>
            </a:extLst>
          </p:cNvPr>
          <p:cNvSpPr/>
          <p:nvPr/>
        </p:nvSpPr>
        <p:spPr>
          <a:xfrm>
            <a:off x="8777394" y="3880611"/>
            <a:ext cx="753692" cy="2298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7B87786-59B7-4E4C-A3C3-063955A75E6A}"/>
              </a:ext>
            </a:extLst>
          </p:cNvPr>
          <p:cNvSpPr/>
          <p:nvPr/>
        </p:nvSpPr>
        <p:spPr>
          <a:xfrm>
            <a:off x="5436449" y="4056974"/>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2AA5CD9-968C-8D4B-BFD2-40635A5099C8}"/>
              </a:ext>
            </a:extLst>
          </p:cNvPr>
          <p:cNvSpPr/>
          <p:nvPr/>
        </p:nvSpPr>
        <p:spPr>
          <a:xfrm>
            <a:off x="7484531" y="4074956"/>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47C498-0EB2-5942-9A00-1BCFC4280535}"/>
              </a:ext>
            </a:extLst>
          </p:cNvPr>
          <p:cNvSpPr/>
          <p:nvPr/>
        </p:nvSpPr>
        <p:spPr>
          <a:xfrm>
            <a:off x="9532346" y="3306409"/>
            <a:ext cx="753692" cy="287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407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AutoGenerated: 868">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 value in using </a:t>
            </a:r>
            <a:r>
              <a:rPr lang="en-US" dirty="0" err="1"/>
              <a:t>UnifiedQA</a:t>
            </a:r>
            <a:r>
              <a:rPr lang="en-US" dirty="0"/>
              <a:t> as a starting point for fine-tuning?</a:t>
            </a:r>
          </a:p>
          <a:p>
            <a:pPr lvl="1"/>
            <a:r>
              <a:rPr lang="en-US" dirty="0"/>
              <a:t>Show SOTA on 10 datasets (</a:t>
            </a:r>
            <a:r>
              <a:rPr lang="en-US" sz="2000" dirty="0"/>
              <a:t>OBQA, QASC, RACE, </a:t>
            </a:r>
            <a:r>
              <a:rPr lang="en-US" sz="2000" dirty="0" err="1"/>
              <a:t>WinoGrande</a:t>
            </a:r>
            <a:r>
              <a:rPr lang="en-US" sz="2000" dirty="0"/>
              <a:t>, PIQA, SIQA, ROPES</a:t>
            </a:r>
            <a:r>
              <a:rPr lang="en-US" dirty="0"/>
              <a:t>)</a:t>
            </a:r>
          </a:p>
          <a:p>
            <a:pPr lvl="1"/>
            <a:r>
              <a:rPr lang="en-US" dirty="0"/>
              <a:t>Similar trends for BART </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131361" y="2574849"/>
            <a:ext cx="418769" cy="3693319"/>
          </a:xfrm>
          <a:prstGeom prst="rect">
            <a:avLst/>
          </a:prstGeom>
          <a:noFill/>
        </p:spPr>
        <p:txBody>
          <a:bodyPr wrap="none" rtlCol="0" anchor="ctr" anchorCtr="0">
            <a:spAutoFit/>
          </a:bodyPr>
          <a:lstStyle/>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85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75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65</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461554" y="619052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22EF219-FFA4-B04A-869C-DC596A4343E4}"/>
              </a:ext>
            </a:extLst>
          </p:cNvPr>
          <p:cNvSpPr/>
          <p:nvPr/>
        </p:nvSpPr>
        <p:spPr>
          <a:xfrm>
            <a:off x="9544462" y="3439865"/>
            <a:ext cx="722842" cy="2738076"/>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A093C52-DF90-0F4D-AAAE-5A8FD8A50BF7}"/>
              </a:ext>
            </a:extLst>
          </p:cNvPr>
          <p:cNvSpPr txBox="1"/>
          <p:nvPr/>
        </p:nvSpPr>
        <p:spPr>
          <a:xfrm>
            <a:off x="1297411" y="4886252"/>
            <a:ext cx="1791132" cy="369332"/>
          </a:xfrm>
          <a:prstGeom prst="rect">
            <a:avLst/>
          </a:prstGeom>
          <a:noFill/>
        </p:spPr>
        <p:txBody>
          <a:bodyPr wrap="none" rtlCol="0">
            <a:spAutoFit/>
          </a:bodyPr>
          <a:lstStyle/>
          <a:p>
            <a:pPr algn="ctr"/>
            <a:r>
              <a:rPr lang="en-US" dirty="0"/>
              <a:t>Fine-tuned on T5</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932803" y="5952535"/>
            <a:ext cx="2510880" cy="646331"/>
          </a:xfrm>
          <a:prstGeom prst="rect">
            <a:avLst/>
          </a:prstGeom>
          <a:noFill/>
        </p:spPr>
        <p:txBody>
          <a:bodyPr wrap="none" rtlCol="0">
            <a:spAutoFit/>
          </a:bodyPr>
          <a:lstStyle/>
          <a:p>
            <a:pPr algn="ctr"/>
            <a:r>
              <a:rPr lang="en-US" dirty="0"/>
              <a:t>Fine-tuned </a:t>
            </a:r>
            <a:br>
              <a:rPr lang="en-US" dirty="0"/>
            </a:br>
            <a:r>
              <a:rPr lang="en-US" dirty="0" err="1"/>
              <a:t>UnifiedQA</a:t>
            </a:r>
            <a:r>
              <a:rPr lang="en-US" dirty="0"/>
              <a:t> (based on T5)</a:t>
            </a:r>
            <a:endParaRPr lang="en-US" b="1" dirty="0">
              <a:solidFill>
                <a:srgbClr val="FF0000"/>
              </a:solidFill>
              <a:latin typeface="Merriweather Sans" panose="02000503060000020004" pitchFamily="2" charset="77"/>
            </a:endParaRPr>
          </a:p>
        </p:txBody>
      </p:sp>
      <p:sp>
        <p:nvSpPr>
          <p:cNvPr id="32" name="Rectangle 31">
            <a:extLst>
              <a:ext uri="{FF2B5EF4-FFF2-40B4-BE49-F238E27FC236}">
                <a16:creationId xmlns:a16="http://schemas.microsoft.com/office/drawing/2014/main" id="{1A272525-DAD5-8A44-97CA-73798E04A149}"/>
              </a:ext>
            </a:extLst>
          </p:cNvPr>
          <p:cNvSpPr/>
          <p:nvPr/>
        </p:nvSpPr>
        <p:spPr>
          <a:xfrm>
            <a:off x="1484330" y="4511218"/>
            <a:ext cx="1363154" cy="395479"/>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494604" y="5615496"/>
            <a:ext cx="1363154" cy="36933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8783962" y="3947101"/>
            <a:ext cx="722842" cy="22308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8788545" y="3976028"/>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84</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Fine-tuning on </a:t>
            </a:r>
            <a:r>
              <a:rPr lang="en-US" dirty="0" err="1"/>
              <a:t>UnifiedQA</a:t>
            </a:r>
            <a:r>
              <a:rPr lang="en-US" dirty="0"/>
              <a:t> </a:t>
            </a:r>
          </a:p>
        </p:txBody>
      </p:sp>
      <p:sp>
        <p:nvSpPr>
          <p:cNvPr id="49" name="TextBox 48">
            <a:extLst>
              <a:ext uri="{FF2B5EF4-FFF2-40B4-BE49-F238E27FC236}">
                <a16:creationId xmlns:a16="http://schemas.microsoft.com/office/drawing/2014/main" id="{BAC344EE-C9EA-6C4E-A502-0EC1CDE3DFB8}"/>
              </a:ext>
            </a:extLst>
          </p:cNvPr>
          <p:cNvSpPr txBox="1"/>
          <p:nvPr/>
        </p:nvSpPr>
        <p:spPr>
          <a:xfrm>
            <a:off x="9547967" y="343986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87</a:t>
            </a:r>
          </a:p>
        </p:txBody>
      </p:sp>
      <p:sp>
        <p:nvSpPr>
          <p:cNvPr id="58" name="Rectangle 57">
            <a:extLst>
              <a:ext uri="{FF2B5EF4-FFF2-40B4-BE49-F238E27FC236}">
                <a16:creationId xmlns:a16="http://schemas.microsoft.com/office/drawing/2014/main" id="{D594139F-EADC-E44D-9442-10A2DC2F4BAC}"/>
              </a:ext>
            </a:extLst>
          </p:cNvPr>
          <p:cNvSpPr/>
          <p:nvPr/>
        </p:nvSpPr>
        <p:spPr>
          <a:xfrm>
            <a:off x="5437319" y="4775592"/>
            <a:ext cx="722842" cy="138976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4676819" y="5522725"/>
            <a:ext cx="722842" cy="64263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4672476" y="5523960"/>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70</a:t>
            </a:r>
          </a:p>
        </p:txBody>
      </p:sp>
      <p:sp>
        <p:nvSpPr>
          <p:cNvPr id="61" name="TextBox 60">
            <a:extLst>
              <a:ext uri="{FF2B5EF4-FFF2-40B4-BE49-F238E27FC236}">
                <a16:creationId xmlns:a16="http://schemas.microsoft.com/office/drawing/2014/main" id="{DEB71D89-2858-4F41-9611-4C5F7DC97A8A}"/>
              </a:ext>
            </a:extLst>
          </p:cNvPr>
          <p:cNvSpPr txBox="1"/>
          <p:nvPr/>
        </p:nvSpPr>
        <p:spPr>
          <a:xfrm>
            <a:off x="5405755" y="475769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sp>
        <p:nvSpPr>
          <p:cNvPr id="62" name="Rectangle 61">
            <a:extLst>
              <a:ext uri="{FF2B5EF4-FFF2-40B4-BE49-F238E27FC236}">
                <a16:creationId xmlns:a16="http://schemas.microsoft.com/office/drawing/2014/main" id="{C06CEE90-88D1-2E4E-86E0-EA521C15FBF1}"/>
              </a:ext>
            </a:extLst>
          </p:cNvPr>
          <p:cNvSpPr/>
          <p:nvPr/>
        </p:nvSpPr>
        <p:spPr>
          <a:xfrm>
            <a:off x="7488547" y="4641779"/>
            <a:ext cx="722842" cy="1535184"/>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6728047" y="4787198"/>
            <a:ext cx="722842" cy="138976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6734141" y="476835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sp>
        <p:nvSpPr>
          <p:cNvPr id="65" name="TextBox 64">
            <a:extLst>
              <a:ext uri="{FF2B5EF4-FFF2-40B4-BE49-F238E27FC236}">
                <a16:creationId xmlns:a16="http://schemas.microsoft.com/office/drawing/2014/main" id="{86691C9D-BD59-8048-A801-4767FB6FD6EB}"/>
              </a:ext>
            </a:extLst>
          </p:cNvPr>
          <p:cNvSpPr txBox="1"/>
          <p:nvPr/>
        </p:nvSpPr>
        <p:spPr>
          <a:xfrm>
            <a:off x="7466245" y="462118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79</a:t>
            </a:r>
          </a:p>
        </p:txBody>
      </p:sp>
      <p:sp>
        <p:nvSpPr>
          <p:cNvPr id="6" name="Rectangle 5">
            <a:extLst>
              <a:ext uri="{FF2B5EF4-FFF2-40B4-BE49-F238E27FC236}">
                <a16:creationId xmlns:a16="http://schemas.microsoft.com/office/drawing/2014/main" id="{72C1D6CB-241D-8742-8C7A-0231E60EEE6B}"/>
              </a:ext>
            </a:extLst>
          </p:cNvPr>
          <p:cNvSpPr/>
          <p:nvPr/>
        </p:nvSpPr>
        <p:spPr>
          <a:xfrm>
            <a:off x="9129999" y="6208835"/>
            <a:ext cx="750526" cy="369332"/>
          </a:xfrm>
          <a:prstGeom prst="rect">
            <a:avLst/>
          </a:prstGeom>
        </p:spPr>
        <p:txBody>
          <a:bodyPr wrap="none">
            <a:spAutoFit/>
          </a:bodyPr>
          <a:lstStyle/>
          <a:p>
            <a:r>
              <a:rPr lang="en-US" dirty="0">
                <a:latin typeface="Merriweather Sans" panose="02000503060000020004" pitchFamily="2" charset="77"/>
              </a:rPr>
              <a:t>OBQA</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4889019" y="6229615"/>
            <a:ext cx="1124026" cy="369332"/>
          </a:xfrm>
          <a:prstGeom prst="rect">
            <a:avLst/>
          </a:prstGeom>
        </p:spPr>
        <p:txBody>
          <a:bodyPr wrap="none">
            <a:spAutoFit/>
          </a:bodyPr>
          <a:lstStyle/>
          <a:p>
            <a:r>
              <a:rPr lang="en-US" dirty="0"/>
              <a:t>ARC-</a:t>
            </a:r>
            <a:r>
              <a:rPr lang="en-US" dirty="0" err="1"/>
              <a:t>chall</a:t>
            </a:r>
            <a:endParaRPr lang="en-US" dirty="0"/>
          </a:p>
        </p:txBody>
      </p:sp>
      <p:sp>
        <p:nvSpPr>
          <p:cNvPr id="67" name="Rectangle 66">
            <a:extLst>
              <a:ext uri="{FF2B5EF4-FFF2-40B4-BE49-F238E27FC236}">
                <a16:creationId xmlns:a16="http://schemas.microsoft.com/office/drawing/2014/main" id="{8F3FAE3B-3D92-A949-8A12-0C491857F2C6}"/>
              </a:ext>
            </a:extLst>
          </p:cNvPr>
          <p:cNvSpPr/>
          <p:nvPr/>
        </p:nvSpPr>
        <p:spPr>
          <a:xfrm>
            <a:off x="6485930" y="6225536"/>
            <a:ext cx="1863011" cy="369332"/>
          </a:xfrm>
          <a:prstGeom prst="rect">
            <a:avLst/>
          </a:prstGeom>
        </p:spPr>
        <p:txBody>
          <a:bodyPr wrap="none">
            <a:spAutoFit/>
          </a:bodyPr>
          <a:lstStyle/>
          <a:p>
            <a:r>
              <a:rPr lang="en-US" dirty="0" err="1">
                <a:latin typeface="Merriweather Sans" panose="02000503060000020004" pitchFamily="2" charset="77"/>
              </a:rPr>
              <a:t>CommonsenseQA</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4743864" y="6522770"/>
            <a:ext cx="5820205" cy="523220"/>
          </a:xfrm>
          <a:prstGeom prst="rect">
            <a:avLst/>
          </a:prstGeom>
        </p:spPr>
        <p:txBody>
          <a:bodyPr wrap="square">
            <a:spAutoFit/>
          </a:bodyPr>
          <a:lstStyle/>
          <a:p>
            <a:r>
              <a:rPr lang="en-US" sz="1400" dirty="0">
                <a:solidFill>
                  <a:schemeClr val="bg1">
                    <a:lumMod val="50000"/>
                  </a:schemeClr>
                </a:solidFill>
              </a:rPr>
              <a:t> [Clark et al. 18] 	        [Talmor et al. 19] 	               [</a:t>
            </a:r>
            <a:r>
              <a:rPr lang="en-US" sz="1400" dirty="0" err="1">
                <a:solidFill>
                  <a:schemeClr val="bg1">
                    <a:lumMod val="50000"/>
                  </a:schemeClr>
                </a:solidFill>
              </a:rPr>
              <a:t>Khot</a:t>
            </a:r>
            <a:r>
              <a:rPr lang="en-US" sz="1400" dirty="0">
                <a:solidFill>
                  <a:schemeClr val="bg1">
                    <a:lumMod val="50000"/>
                  </a:schemeClr>
                </a:solidFill>
              </a:rPr>
              <a:t> et al. 19]	 </a:t>
            </a:r>
          </a:p>
          <a:p>
            <a:endParaRPr lang="en-US" sz="1400" dirty="0">
              <a:solidFill>
                <a:schemeClr val="bg1">
                  <a:lumMod val="50000"/>
                </a:schemeClr>
              </a:solidFill>
            </a:endParaRPr>
          </a:p>
        </p:txBody>
      </p:sp>
      <p:sp>
        <p:nvSpPr>
          <p:cNvPr id="3" name="Slide Number Placeholder 2">
            <a:extLst>
              <a:ext uri="{FF2B5EF4-FFF2-40B4-BE49-F238E27FC236}">
                <a16:creationId xmlns:a16="http://schemas.microsoft.com/office/drawing/2014/main" id="{5413DCE5-95A5-E44B-870C-CFBF7FB0C1DC}"/>
              </a:ext>
            </a:extLst>
          </p:cNvPr>
          <p:cNvSpPr>
            <a:spLocks noGrp="1"/>
          </p:cNvSpPr>
          <p:nvPr>
            <p:ph type="sldNum" sz="quarter" idx="10"/>
          </p:nvPr>
        </p:nvSpPr>
        <p:spPr/>
        <p:txBody>
          <a:bodyPr/>
          <a:lstStyle/>
          <a:p>
            <a:pPr>
              <a:defRPr/>
            </a:pPr>
            <a:fld id="{0121240C-47AF-2F4D-83B3-CC3EDF50F794}" type="slidenum">
              <a:rPr lang="en-US" smtClean="0"/>
              <a:pPr>
                <a:defRPr/>
              </a:pPr>
              <a:t>109</a:t>
            </a:fld>
            <a:endParaRPr lang="en-US" dirty="0"/>
          </a:p>
        </p:txBody>
      </p:sp>
      <p:sp>
        <p:nvSpPr>
          <p:cNvPr id="42" name="Rectangle 41">
            <a:extLst>
              <a:ext uri="{FF2B5EF4-FFF2-40B4-BE49-F238E27FC236}">
                <a16:creationId xmlns:a16="http://schemas.microsoft.com/office/drawing/2014/main" id="{47B87786-59B7-4E4C-A3C3-063955A75E6A}"/>
              </a:ext>
            </a:extLst>
          </p:cNvPr>
          <p:cNvSpPr/>
          <p:nvPr/>
        </p:nvSpPr>
        <p:spPr>
          <a:xfrm>
            <a:off x="5436449" y="4056974"/>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2AA5CD9-968C-8D4B-BFD2-40635A5099C8}"/>
              </a:ext>
            </a:extLst>
          </p:cNvPr>
          <p:cNvSpPr/>
          <p:nvPr/>
        </p:nvSpPr>
        <p:spPr>
          <a:xfrm>
            <a:off x="7484531" y="4074956"/>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47C498-0EB2-5942-9A00-1BCFC4280535}"/>
              </a:ext>
            </a:extLst>
          </p:cNvPr>
          <p:cNvSpPr/>
          <p:nvPr/>
        </p:nvSpPr>
        <p:spPr>
          <a:xfrm>
            <a:off x="9532346" y="3306409"/>
            <a:ext cx="753692" cy="287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858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AutoGenerated: 77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QA; a broad definition </a:t>
            </a:r>
          </a:p>
        </p:txBody>
      </p:sp>
      <p:sp>
        <p:nvSpPr>
          <p:cNvPr id="3" name="Content Placeholder 2">
            <a:extLst>
              <a:ext uri="{FF2B5EF4-FFF2-40B4-BE49-F238E27FC236}">
                <a16:creationId xmlns:a16="http://schemas.microsoft.com/office/drawing/2014/main" id="{D7A50B66-97F6-1A4E-ABA1-F9761B3913D9}"/>
              </a:ext>
            </a:extLst>
          </p:cNvPr>
          <p:cNvSpPr>
            <a:spLocks noGrp="1"/>
          </p:cNvSpPr>
          <p:nvPr>
            <p:ph idx="1"/>
          </p:nvPr>
        </p:nvSpPr>
        <p:spPr/>
        <p:txBody>
          <a:bodyPr/>
          <a:lstStyle/>
          <a:p>
            <a:r>
              <a:rPr lang="en-US" b="1" dirty="0"/>
              <a:t>Task:</a:t>
            </a:r>
            <a:r>
              <a:rPr lang="en-US" dirty="0"/>
              <a:t> Question Answering (QA)</a:t>
            </a:r>
          </a:p>
        </p:txBody>
      </p:sp>
      <p:sp>
        <p:nvSpPr>
          <p:cNvPr id="5" name="Rectangle 4">
            <a:extLst>
              <a:ext uri="{FF2B5EF4-FFF2-40B4-BE49-F238E27FC236}">
                <a16:creationId xmlns:a16="http://schemas.microsoft.com/office/drawing/2014/main" id="{7138C077-2382-4245-8861-792F6A4AD2F3}"/>
              </a:ext>
            </a:extLst>
          </p:cNvPr>
          <p:cNvSpPr/>
          <p:nvPr/>
        </p:nvSpPr>
        <p:spPr>
          <a:xfrm>
            <a:off x="185597" y="2974234"/>
            <a:ext cx="3177745" cy="1200329"/>
          </a:xfrm>
          <a:prstGeom prst="rect">
            <a:avLst/>
          </a:prstGeom>
        </p:spPr>
        <p:txBody>
          <a:bodyPr wrap="square">
            <a:spAutoFit/>
          </a:bodyPr>
          <a:lstStyle/>
          <a:p>
            <a:pPr algn="ctr"/>
            <a:r>
              <a:rPr lang="en-US" sz="2400" i="1" dirty="0"/>
              <a:t>“What does photosynthesis produce that helps plants grow?”</a:t>
            </a:r>
          </a:p>
        </p:txBody>
      </p:sp>
      <p:pic>
        <p:nvPicPr>
          <p:cNvPr id="7" name="Picture 6">
            <a:extLst>
              <a:ext uri="{FF2B5EF4-FFF2-40B4-BE49-F238E27FC236}">
                <a16:creationId xmlns:a16="http://schemas.microsoft.com/office/drawing/2014/main" id="{380A614E-3A06-C24B-837D-D17FC9DB8304}"/>
              </a:ext>
            </a:extLst>
          </p:cNvPr>
          <p:cNvPicPr>
            <a:picLocks noChangeAspect="1"/>
          </p:cNvPicPr>
          <p:nvPr/>
        </p:nvPicPr>
        <p:blipFill>
          <a:blip r:embed="rId2"/>
          <a:stretch>
            <a:fillRect/>
          </a:stretch>
        </p:blipFill>
        <p:spPr>
          <a:xfrm>
            <a:off x="1596252" y="4311481"/>
            <a:ext cx="871493" cy="859873"/>
          </a:xfrm>
          <a:prstGeom prst="rect">
            <a:avLst/>
          </a:prstGeom>
        </p:spPr>
      </p:pic>
      <p:sp>
        <p:nvSpPr>
          <p:cNvPr id="8" name="Rectangle 7">
            <a:extLst>
              <a:ext uri="{FF2B5EF4-FFF2-40B4-BE49-F238E27FC236}">
                <a16:creationId xmlns:a16="http://schemas.microsoft.com/office/drawing/2014/main" id="{4D115DBF-D3D4-634B-AADA-D10A20FA8F7F}"/>
              </a:ext>
            </a:extLst>
          </p:cNvPr>
          <p:cNvSpPr/>
          <p:nvPr/>
        </p:nvSpPr>
        <p:spPr>
          <a:xfrm>
            <a:off x="9275461" y="3626696"/>
            <a:ext cx="1562100" cy="523220"/>
          </a:xfrm>
          <a:prstGeom prst="rect">
            <a:avLst/>
          </a:prstGeom>
        </p:spPr>
        <p:txBody>
          <a:bodyPr wrap="square">
            <a:spAutoFit/>
          </a:bodyPr>
          <a:lstStyle/>
          <a:p>
            <a:pPr algn="ctr"/>
            <a:r>
              <a:rPr lang="en-US" sz="2800" i="1" dirty="0"/>
              <a:t>“sugar”</a:t>
            </a:r>
          </a:p>
        </p:txBody>
      </p:sp>
      <p:sp>
        <p:nvSpPr>
          <p:cNvPr id="9" name="Chevron 8">
            <a:extLst>
              <a:ext uri="{FF2B5EF4-FFF2-40B4-BE49-F238E27FC236}">
                <a16:creationId xmlns:a16="http://schemas.microsoft.com/office/drawing/2014/main" id="{CB365D0E-959B-5E45-8377-7DD10BD86850}"/>
              </a:ext>
            </a:extLst>
          </p:cNvPr>
          <p:cNvSpPr/>
          <p:nvPr/>
        </p:nvSpPr>
        <p:spPr>
          <a:xfrm>
            <a:off x="3753006" y="3729100"/>
            <a:ext cx="871493" cy="420816"/>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1077085D-DA70-024C-9860-41F5A5D3D30B}"/>
              </a:ext>
            </a:extLst>
          </p:cNvPr>
          <p:cNvSpPr/>
          <p:nvPr/>
        </p:nvSpPr>
        <p:spPr>
          <a:xfrm>
            <a:off x="7833388" y="3747669"/>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2" name="Google Shape;1258;p104" descr="Related image">
            <a:extLst>
              <a:ext uri="{FF2B5EF4-FFF2-40B4-BE49-F238E27FC236}">
                <a16:creationId xmlns:a16="http://schemas.microsoft.com/office/drawing/2014/main" id="{86AD9861-03B3-5F41-B1BC-E6900CC76387}"/>
              </a:ext>
            </a:extLst>
          </p:cNvPr>
          <p:cNvPicPr preferRelativeResize="0"/>
          <p:nvPr/>
        </p:nvPicPr>
        <p:blipFill>
          <a:blip r:embed="rId3">
            <a:alphaModFix/>
          </a:blip>
          <a:stretch>
            <a:fillRect/>
          </a:stretch>
        </p:blipFill>
        <p:spPr>
          <a:xfrm>
            <a:off x="5263062" y="3071272"/>
            <a:ext cx="1562100" cy="1732221"/>
          </a:xfrm>
          <a:prstGeom prst="rect">
            <a:avLst/>
          </a:prstGeom>
          <a:noFill/>
          <a:ln>
            <a:noFill/>
          </a:ln>
        </p:spPr>
      </p:pic>
      <p:sp>
        <p:nvSpPr>
          <p:cNvPr id="4" name="Rectangle 3">
            <a:extLst>
              <a:ext uri="{FF2B5EF4-FFF2-40B4-BE49-F238E27FC236}">
                <a16:creationId xmlns:a16="http://schemas.microsoft.com/office/drawing/2014/main" id="{73F7DB75-16C7-F844-9CE6-86C59BB8E3A3}"/>
              </a:ext>
            </a:extLst>
          </p:cNvPr>
          <p:cNvSpPr/>
          <p:nvPr/>
        </p:nvSpPr>
        <p:spPr>
          <a:xfrm>
            <a:off x="376889" y="5530632"/>
            <a:ext cx="3933854" cy="646331"/>
          </a:xfrm>
          <a:prstGeom prst="rect">
            <a:avLst/>
          </a:prstGeom>
        </p:spPr>
        <p:txBody>
          <a:bodyPr wrap="square">
            <a:spAutoFit/>
          </a:bodyPr>
          <a:lstStyle/>
          <a:p>
            <a:r>
              <a:rPr lang="en-US" b="1" dirty="0">
                <a:solidFill>
                  <a:srgbClr val="255ED3"/>
                </a:solidFill>
              </a:rPr>
              <a:t>Input: </a:t>
            </a:r>
            <a:r>
              <a:rPr lang="en-US" i="1" dirty="0">
                <a:solidFill>
                  <a:srgbClr val="255ED3"/>
                </a:solidFill>
              </a:rPr>
              <a:t>A question, along with additional information (hints, docs, images, etc.)</a:t>
            </a:r>
          </a:p>
        </p:txBody>
      </p:sp>
      <p:sp>
        <p:nvSpPr>
          <p:cNvPr id="11" name="Rectangle 10">
            <a:extLst>
              <a:ext uri="{FF2B5EF4-FFF2-40B4-BE49-F238E27FC236}">
                <a16:creationId xmlns:a16="http://schemas.microsoft.com/office/drawing/2014/main" id="{B8DC48A9-99A0-644F-90E7-373DFF9F5650}"/>
              </a:ext>
            </a:extLst>
          </p:cNvPr>
          <p:cNvSpPr/>
          <p:nvPr/>
        </p:nvSpPr>
        <p:spPr>
          <a:xfrm>
            <a:off x="8532192" y="5487087"/>
            <a:ext cx="3137295" cy="646331"/>
          </a:xfrm>
          <a:prstGeom prst="rect">
            <a:avLst/>
          </a:prstGeom>
        </p:spPr>
        <p:txBody>
          <a:bodyPr wrap="square">
            <a:spAutoFit/>
          </a:bodyPr>
          <a:lstStyle/>
          <a:p>
            <a:r>
              <a:rPr lang="en-US" b="1" dirty="0">
                <a:solidFill>
                  <a:srgbClr val="255ED3"/>
                </a:solidFill>
              </a:rPr>
              <a:t>Output: </a:t>
            </a:r>
            <a:r>
              <a:rPr lang="en-US" i="1" dirty="0">
                <a:solidFill>
                  <a:srgbClr val="255ED3"/>
                </a:solidFill>
              </a:rPr>
              <a:t>a string that addresses the input question. </a:t>
            </a:r>
          </a:p>
        </p:txBody>
      </p:sp>
      <p:sp>
        <p:nvSpPr>
          <p:cNvPr id="6" name="Slide Number Placeholder 5">
            <a:extLst>
              <a:ext uri="{FF2B5EF4-FFF2-40B4-BE49-F238E27FC236}">
                <a16:creationId xmlns:a16="http://schemas.microsoft.com/office/drawing/2014/main" id="{C212F7F6-CE96-F740-830C-AB8D6D34B0BF}"/>
              </a:ext>
            </a:extLst>
          </p:cNvPr>
          <p:cNvSpPr>
            <a:spLocks noGrp="1"/>
          </p:cNvSpPr>
          <p:nvPr>
            <p:ph type="sldNum" sz="quarter" idx="10"/>
          </p:nvPr>
        </p:nvSpPr>
        <p:spPr/>
        <p:txBody>
          <a:bodyPr/>
          <a:lstStyle/>
          <a:p>
            <a:pPr>
              <a:defRPr/>
            </a:pPr>
            <a:fld id="{0121240C-47AF-2F4D-83B3-CC3EDF50F794}" type="slidenum">
              <a:rPr lang="en-US" smtClean="0"/>
              <a:pPr>
                <a:defRPr/>
              </a:pPr>
              <a:t>11</a:t>
            </a:fld>
            <a:endParaRPr lang="en-US" dirty="0"/>
          </a:p>
        </p:txBody>
      </p:sp>
    </p:spTree>
    <p:extLst>
      <p:ext uri="{BB962C8B-B14F-4D97-AF65-F5344CB8AC3E}">
        <p14:creationId xmlns:p14="http://schemas.microsoft.com/office/powerpoint/2010/main" val="12026557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AutoGenerated: 869">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 value in using </a:t>
            </a:r>
            <a:r>
              <a:rPr lang="en-US" dirty="0" err="1"/>
              <a:t>UnifiedQA</a:t>
            </a:r>
            <a:r>
              <a:rPr lang="en-US" dirty="0"/>
              <a:t> as a starting point for fine-tuning?</a:t>
            </a:r>
          </a:p>
          <a:p>
            <a:pPr lvl="1"/>
            <a:r>
              <a:rPr lang="en-US" dirty="0"/>
              <a:t>Show SOTA on 10 datasets (</a:t>
            </a:r>
            <a:r>
              <a:rPr lang="en-US" sz="2000" dirty="0"/>
              <a:t>OBQA, QASC, RACE, </a:t>
            </a:r>
            <a:r>
              <a:rPr lang="en-US" sz="2000" dirty="0" err="1"/>
              <a:t>WinoGrande</a:t>
            </a:r>
            <a:r>
              <a:rPr lang="en-US" sz="2000" dirty="0"/>
              <a:t>, PIQA, SIQA, ROPES</a:t>
            </a:r>
            <a:r>
              <a:rPr lang="en-US" dirty="0"/>
              <a:t>)</a:t>
            </a:r>
          </a:p>
          <a:p>
            <a:pPr lvl="1"/>
            <a:r>
              <a:rPr lang="en-US" dirty="0"/>
              <a:t>Similar trends for BART </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131361" y="2574849"/>
            <a:ext cx="418769" cy="3693319"/>
          </a:xfrm>
          <a:prstGeom prst="rect">
            <a:avLst/>
          </a:prstGeom>
          <a:noFill/>
        </p:spPr>
        <p:txBody>
          <a:bodyPr wrap="none" rtlCol="0" anchor="ctr" anchorCtr="0">
            <a:spAutoFit/>
          </a:bodyPr>
          <a:lstStyle/>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85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75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65</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461554" y="619052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22EF219-FFA4-B04A-869C-DC596A4343E4}"/>
              </a:ext>
            </a:extLst>
          </p:cNvPr>
          <p:cNvSpPr/>
          <p:nvPr/>
        </p:nvSpPr>
        <p:spPr>
          <a:xfrm>
            <a:off x="9544462" y="3439865"/>
            <a:ext cx="722842" cy="2738076"/>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A093C52-DF90-0F4D-AAAE-5A8FD8A50BF7}"/>
              </a:ext>
            </a:extLst>
          </p:cNvPr>
          <p:cNvSpPr txBox="1"/>
          <p:nvPr/>
        </p:nvSpPr>
        <p:spPr>
          <a:xfrm>
            <a:off x="1297411" y="4886252"/>
            <a:ext cx="1791132" cy="369332"/>
          </a:xfrm>
          <a:prstGeom prst="rect">
            <a:avLst/>
          </a:prstGeom>
          <a:noFill/>
        </p:spPr>
        <p:txBody>
          <a:bodyPr wrap="none" rtlCol="0">
            <a:spAutoFit/>
          </a:bodyPr>
          <a:lstStyle/>
          <a:p>
            <a:pPr algn="ctr"/>
            <a:r>
              <a:rPr lang="en-US" dirty="0"/>
              <a:t>Fine-tuned on T5</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932803" y="5952535"/>
            <a:ext cx="2510880" cy="646331"/>
          </a:xfrm>
          <a:prstGeom prst="rect">
            <a:avLst/>
          </a:prstGeom>
          <a:noFill/>
        </p:spPr>
        <p:txBody>
          <a:bodyPr wrap="none" rtlCol="0">
            <a:spAutoFit/>
          </a:bodyPr>
          <a:lstStyle/>
          <a:p>
            <a:pPr algn="ctr"/>
            <a:r>
              <a:rPr lang="en-US" dirty="0"/>
              <a:t>Fine-tuned </a:t>
            </a:r>
            <a:br>
              <a:rPr lang="en-US" dirty="0"/>
            </a:br>
            <a:r>
              <a:rPr lang="en-US" dirty="0" err="1"/>
              <a:t>UnifiedQA</a:t>
            </a:r>
            <a:r>
              <a:rPr lang="en-US" dirty="0"/>
              <a:t> (based on T5)</a:t>
            </a:r>
            <a:endParaRPr lang="en-US" b="1" dirty="0">
              <a:solidFill>
                <a:srgbClr val="FF0000"/>
              </a:solidFill>
              <a:latin typeface="Merriweather Sans" panose="02000503060000020004" pitchFamily="2" charset="77"/>
            </a:endParaRPr>
          </a:p>
        </p:txBody>
      </p:sp>
      <p:sp>
        <p:nvSpPr>
          <p:cNvPr id="32" name="Rectangle 31">
            <a:extLst>
              <a:ext uri="{FF2B5EF4-FFF2-40B4-BE49-F238E27FC236}">
                <a16:creationId xmlns:a16="http://schemas.microsoft.com/office/drawing/2014/main" id="{1A272525-DAD5-8A44-97CA-73798E04A149}"/>
              </a:ext>
            </a:extLst>
          </p:cNvPr>
          <p:cNvSpPr/>
          <p:nvPr/>
        </p:nvSpPr>
        <p:spPr>
          <a:xfrm>
            <a:off x="1484330" y="4511218"/>
            <a:ext cx="1363154" cy="395479"/>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494604" y="5615496"/>
            <a:ext cx="1363154" cy="36933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8783962" y="3947101"/>
            <a:ext cx="722842" cy="22308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8788545" y="3976028"/>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84</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Fine-tuning on </a:t>
            </a:r>
            <a:r>
              <a:rPr lang="en-US" dirty="0" err="1"/>
              <a:t>UnifiedQA</a:t>
            </a:r>
            <a:r>
              <a:rPr lang="en-US" dirty="0"/>
              <a:t> </a:t>
            </a:r>
          </a:p>
        </p:txBody>
      </p:sp>
      <p:sp>
        <p:nvSpPr>
          <p:cNvPr id="49" name="TextBox 48">
            <a:extLst>
              <a:ext uri="{FF2B5EF4-FFF2-40B4-BE49-F238E27FC236}">
                <a16:creationId xmlns:a16="http://schemas.microsoft.com/office/drawing/2014/main" id="{BAC344EE-C9EA-6C4E-A502-0EC1CDE3DFB8}"/>
              </a:ext>
            </a:extLst>
          </p:cNvPr>
          <p:cNvSpPr txBox="1"/>
          <p:nvPr/>
        </p:nvSpPr>
        <p:spPr>
          <a:xfrm>
            <a:off x="9547967" y="343986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87</a:t>
            </a:r>
          </a:p>
        </p:txBody>
      </p:sp>
      <p:sp>
        <p:nvSpPr>
          <p:cNvPr id="58" name="Rectangle 57">
            <a:extLst>
              <a:ext uri="{FF2B5EF4-FFF2-40B4-BE49-F238E27FC236}">
                <a16:creationId xmlns:a16="http://schemas.microsoft.com/office/drawing/2014/main" id="{D594139F-EADC-E44D-9442-10A2DC2F4BAC}"/>
              </a:ext>
            </a:extLst>
          </p:cNvPr>
          <p:cNvSpPr/>
          <p:nvPr/>
        </p:nvSpPr>
        <p:spPr>
          <a:xfrm>
            <a:off x="5437319" y="4775592"/>
            <a:ext cx="722842" cy="138976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4676819" y="5522725"/>
            <a:ext cx="722842" cy="64263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4672476" y="5523960"/>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70</a:t>
            </a:r>
          </a:p>
        </p:txBody>
      </p:sp>
      <p:sp>
        <p:nvSpPr>
          <p:cNvPr id="61" name="TextBox 60">
            <a:extLst>
              <a:ext uri="{FF2B5EF4-FFF2-40B4-BE49-F238E27FC236}">
                <a16:creationId xmlns:a16="http://schemas.microsoft.com/office/drawing/2014/main" id="{DEB71D89-2858-4F41-9611-4C5F7DC97A8A}"/>
              </a:ext>
            </a:extLst>
          </p:cNvPr>
          <p:cNvSpPr txBox="1"/>
          <p:nvPr/>
        </p:nvSpPr>
        <p:spPr>
          <a:xfrm>
            <a:off x="5405755" y="475769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sp>
        <p:nvSpPr>
          <p:cNvPr id="62" name="Rectangle 61">
            <a:extLst>
              <a:ext uri="{FF2B5EF4-FFF2-40B4-BE49-F238E27FC236}">
                <a16:creationId xmlns:a16="http://schemas.microsoft.com/office/drawing/2014/main" id="{C06CEE90-88D1-2E4E-86E0-EA521C15FBF1}"/>
              </a:ext>
            </a:extLst>
          </p:cNvPr>
          <p:cNvSpPr/>
          <p:nvPr/>
        </p:nvSpPr>
        <p:spPr>
          <a:xfrm>
            <a:off x="7488547" y="4641779"/>
            <a:ext cx="722842" cy="1535184"/>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6728047" y="4787198"/>
            <a:ext cx="722842" cy="138976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6734141" y="476835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sp>
        <p:nvSpPr>
          <p:cNvPr id="65" name="TextBox 64">
            <a:extLst>
              <a:ext uri="{FF2B5EF4-FFF2-40B4-BE49-F238E27FC236}">
                <a16:creationId xmlns:a16="http://schemas.microsoft.com/office/drawing/2014/main" id="{86691C9D-BD59-8048-A801-4767FB6FD6EB}"/>
              </a:ext>
            </a:extLst>
          </p:cNvPr>
          <p:cNvSpPr txBox="1"/>
          <p:nvPr/>
        </p:nvSpPr>
        <p:spPr>
          <a:xfrm>
            <a:off x="7466245" y="462118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79</a:t>
            </a:r>
          </a:p>
        </p:txBody>
      </p:sp>
      <p:sp>
        <p:nvSpPr>
          <p:cNvPr id="6" name="Rectangle 5">
            <a:extLst>
              <a:ext uri="{FF2B5EF4-FFF2-40B4-BE49-F238E27FC236}">
                <a16:creationId xmlns:a16="http://schemas.microsoft.com/office/drawing/2014/main" id="{72C1D6CB-241D-8742-8C7A-0231E60EEE6B}"/>
              </a:ext>
            </a:extLst>
          </p:cNvPr>
          <p:cNvSpPr/>
          <p:nvPr/>
        </p:nvSpPr>
        <p:spPr>
          <a:xfrm>
            <a:off x="9129999" y="6208835"/>
            <a:ext cx="750526" cy="369332"/>
          </a:xfrm>
          <a:prstGeom prst="rect">
            <a:avLst/>
          </a:prstGeom>
        </p:spPr>
        <p:txBody>
          <a:bodyPr wrap="none">
            <a:spAutoFit/>
          </a:bodyPr>
          <a:lstStyle/>
          <a:p>
            <a:r>
              <a:rPr lang="en-US" dirty="0">
                <a:latin typeface="Merriweather Sans" panose="02000503060000020004" pitchFamily="2" charset="77"/>
              </a:rPr>
              <a:t>OBQA</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4889019" y="6229615"/>
            <a:ext cx="1124026" cy="369332"/>
          </a:xfrm>
          <a:prstGeom prst="rect">
            <a:avLst/>
          </a:prstGeom>
        </p:spPr>
        <p:txBody>
          <a:bodyPr wrap="none">
            <a:spAutoFit/>
          </a:bodyPr>
          <a:lstStyle/>
          <a:p>
            <a:r>
              <a:rPr lang="en-US" dirty="0"/>
              <a:t>ARC-</a:t>
            </a:r>
            <a:r>
              <a:rPr lang="en-US" dirty="0" err="1"/>
              <a:t>chall</a:t>
            </a:r>
            <a:endParaRPr lang="en-US" dirty="0"/>
          </a:p>
        </p:txBody>
      </p:sp>
      <p:sp>
        <p:nvSpPr>
          <p:cNvPr id="67" name="Rectangle 66">
            <a:extLst>
              <a:ext uri="{FF2B5EF4-FFF2-40B4-BE49-F238E27FC236}">
                <a16:creationId xmlns:a16="http://schemas.microsoft.com/office/drawing/2014/main" id="{8F3FAE3B-3D92-A949-8A12-0C491857F2C6}"/>
              </a:ext>
            </a:extLst>
          </p:cNvPr>
          <p:cNvSpPr/>
          <p:nvPr/>
        </p:nvSpPr>
        <p:spPr>
          <a:xfrm>
            <a:off x="6485930" y="6225536"/>
            <a:ext cx="1863011" cy="369332"/>
          </a:xfrm>
          <a:prstGeom prst="rect">
            <a:avLst/>
          </a:prstGeom>
        </p:spPr>
        <p:txBody>
          <a:bodyPr wrap="none">
            <a:spAutoFit/>
          </a:bodyPr>
          <a:lstStyle/>
          <a:p>
            <a:r>
              <a:rPr lang="en-US" dirty="0" err="1">
                <a:latin typeface="Merriweather Sans" panose="02000503060000020004" pitchFamily="2" charset="77"/>
              </a:rPr>
              <a:t>CommonsenseQA</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4743864" y="6522770"/>
            <a:ext cx="5820205" cy="523220"/>
          </a:xfrm>
          <a:prstGeom prst="rect">
            <a:avLst/>
          </a:prstGeom>
        </p:spPr>
        <p:txBody>
          <a:bodyPr wrap="square">
            <a:spAutoFit/>
          </a:bodyPr>
          <a:lstStyle/>
          <a:p>
            <a:r>
              <a:rPr lang="en-US" sz="1400" dirty="0">
                <a:solidFill>
                  <a:schemeClr val="bg1">
                    <a:lumMod val="50000"/>
                  </a:schemeClr>
                </a:solidFill>
              </a:rPr>
              <a:t> [Clark et al. 18] 	        [Talmor et al. 19] 	               [</a:t>
            </a:r>
            <a:r>
              <a:rPr lang="en-US" sz="1400" dirty="0" err="1">
                <a:solidFill>
                  <a:schemeClr val="bg1">
                    <a:lumMod val="50000"/>
                  </a:schemeClr>
                </a:solidFill>
              </a:rPr>
              <a:t>Khot</a:t>
            </a:r>
            <a:r>
              <a:rPr lang="en-US" sz="1400" dirty="0">
                <a:solidFill>
                  <a:schemeClr val="bg1">
                    <a:lumMod val="50000"/>
                  </a:schemeClr>
                </a:solidFill>
              </a:rPr>
              <a:t> et al. 19]	 </a:t>
            </a:r>
          </a:p>
          <a:p>
            <a:endParaRPr lang="en-US" sz="1400" dirty="0">
              <a:solidFill>
                <a:schemeClr val="bg1">
                  <a:lumMod val="50000"/>
                </a:schemeClr>
              </a:solidFill>
            </a:endParaRPr>
          </a:p>
        </p:txBody>
      </p:sp>
      <p:sp>
        <p:nvSpPr>
          <p:cNvPr id="3" name="Slide Number Placeholder 2">
            <a:extLst>
              <a:ext uri="{FF2B5EF4-FFF2-40B4-BE49-F238E27FC236}">
                <a16:creationId xmlns:a16="http://schemas.microsoft.com/office/drawing/2014/main" id="{5413DCE5-95A5-E44B-870C-CFBF7FB0C1DC}"/>
              </a:ext>
            </a:extLst>
          </p:cNvPr>
          <p:cNvSpPr>
            <a:spLocks noGrp="1"/>
          </p:cNvSpPr>
          <p:nvPr>
            <p:ph type="sldNum" sz="quarter" idx="10"/>
          </p:nvPr>
        </p:nvSpPr>
        <p:spPr/>
        <p:txBody>
          <a:bodyPr/>
          <a:lstStyle/>
          <a:p>
            <a:pPr>
              <a:defRPr/>
            </a:pPr>
            <a:fld id="{0121240C-47AF-2F4D-83B3-CC3EDF50F794}" type="slidenum">
              <a:rPr lang="en-US" smtClean="0"/>
              <a:pPr>
                <a:defRPr/>
              </a:pPr>
              <a:t>110</a:t>
            </a:fld>
            <a:endParaRPr lang="en-US" dirty="0"/>
          </a:p>
        </p:txBody>
      </p:sp>
    </p:spTree>
    <p:extLst>
      <p:ext uri="{BB962C8B-B14F-4D97-AF65-F5344CB8AC3E}">
        <p14:creationId xmlns:p14="http://schemas.microsoft.com/office/powerpoint/2010/main" val="6961974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AutoGenerated: 870">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22A394-1C77-AC44-B1EC-20B9694EC9E1}"/>
              </a:ext>
            </a:extLst>
          </p:cNvPr>
          <p:cNvSpPr>
            <a:spLocks noGrp="1"/>
          </p:cNvSpPr>
          <p:nvPr>
            <p:ph type="title"/>
          </p:nvPr>
        </p:nvSpPr>
        <p:spPr>
          <a:xfrm>
            <a:off x="1140126" y="1683321"/>
            <a:ext cx="9765538" cy="2293938"/>
          </a:xfrm>
        </p:spPr>
        <p:txBody>
          <a:bodyPr/>
          <a:lstStyle/>
          <a:p>
            <a:pPr algn="ctr"/>
            <a:r>
              <a:rPr lang="en-US" dirty="0"/>
              <a:t>Demo</a:t>
            </a:r>
          </a:p>
        </p:txBody>
      </p:sp>
      <p:sp>
        <p:nvSpPr>
          <p:cNvPr id="6" name="Text Placeholder 5">
            <a:extLst>
              <a:ext uri="{FF2B5EF4-FFF2-40B4-BE49-F238E27FC236}">
                <a16:creationId xmlns:a16="http://schemas.microsoft.com/office/drawing/2014/main" id="{298FA953-6F98-444A-8BB0-5BF9A61F43C7}"/>
              </a:ext>
            </a:extLst>
          </p:cNvPr>
          <p:cNvSpPr>
            <a:spLocks noGrp="1"/>
          </p:cNvSpPr>
          <p:nvPr>
            <p:ph type="body" idx="1"/>
          </p:nvPr>
        </p:nvSpPr>
        <p:spPr>
          <a:xfrm>
            <a:off x="1140126" y="4004247"/>
            <a:ext cx="9765538" cy="1500187"/>
          </a:xfrm>
        </p:spPr>
        <p:txBody>
          <a:bodyPr/>
          <a:lstStyle/>
          <a:p>
            <a:pPr algn="ctr"/>
            <a:r>
              <a:rPr lang="en-US" sz="4000" dirty="0">
                <a:hlinkClick r:id="rId2">
                  <a:extLst>
                    <a:ext uri="{A12FA001-AC4F-418D-AE19-62706E023703}">
                      <ahyp:hlinkClr xmlns:ahyp="http://schemas.microsoft.com/office/drawing/2018/hyperlinkcolor" val="tx"/>
                    </a:ext>
                  </a:extLst>
                </a:hlinkClick>
              </a:rPr>
              <a:t>https://unifiedqa.apps.allenai.org</a:t>
            </a:r>
            <a:r>
              <a:rPr lang="en-US" sz="4000" dirty="0"/>
              <a:t>   </a:t>
            </a:r>
          </a:p>
        </p:txBody>
      </p:sp>
      <p:sp>
        <p:nvSpPr>
          <p:cNvPr id="2" name="Slide Number Placeholder 1">
            <a:extLst>
              <a:ext uri="{FF2B5EF4-FFF2-40B4-BE49-F238E27FC236}">
                <a16:creationId xmlns:a16="http://schemas.microsoft.com/office/drawing/2014/main" id="{B6D6201B-1D76-C444-9E19-352CCBF177A9}"/>
              </a:ext>
            </a:extLst>
          </p:cNvPr>
          <p:cNvSpPr>
            <a:spLocks noGrp="1"/>
          </p:cNvSpPr>
          <p:nvPr>
            <p:ph type="sldNum" sz="quarter" idx="10"/>
          </p:nvPr>
        </p:nvSpPr>
        <p:spPr/>
        <p:txBody>
          <a:bodyPr/>
          <a:lstStyle/>
          <a:p>
            <a:pPr>
              <a:defRPr/>
            </a:pPr>
            <a:fld id="{0D929C90-1AB1-0149-B55A-AC988D491CF7}" type="slidenum">
              <a:rPr lang="en-US" smtClean="0"/>
              <a:pPr>
                <a:defRPr/>
              </a:pPr>
              <a:t>111</a:t>
            </a:fld>
            <a:endParaRPr lang="en-US" dirty="0"/>
          </a:p>
        </p:txBody>
      </p:sp>
    </p:spTree>
    <p:extLst>
      <p:ext uri="{BB962C8B-B14F-4D97-AF65-F5344CB8AC3E}">
        <p14:creationId xmlns:p14="http://schemas.microsoft.com/office/powerpoint/2010/main" val="30666568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AutoGenerated: 87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27848FFF-2AE8-CB43-B1FE-74D3FCEBF541}"/>
              </a:ext>
            </a:extLst>
          </p:cNvPr>
          <p:cNvSpPr>
            <a:spLocks noGrp="1"/>
          </p:cNvSpPr>
          <p:nvPr>
            <p:ph idx="1"/>
          </p:nvPr>
        </p:nvSpPr>
        <p:spPr/>
        <p:txBody>
          <a:bodyPr/>
          <a:lstStyle/>
          <a:p>
            <a:pPr marL="742950" indent="-742950">
              <a:buFont typeface="+mj-lt"/>
              <a:buAutoNum type="arabicPeriod"/>
            </a:pPr>
            <a:r>
              <a:rPr lang="en-US" sz="4000" dirty="0"/>
              <a:t>Generalization across formats  </a:t>
            </a:r>
            <a:br>
              <a:rPr lang="en-US" sz="4000" dirty="0"/>
            </a:br>
            <a:endParaRPr lang="en-US" sz="4000" dirty="0"/>
          </a:p>
          <a:p>
            <a:pPr marL="742950" indent="-742950">
              <a:buFont typeface="+mj-lt"/>
              <a:buAutoNum type="arabicPeriod"/>
            </a:pPr>
            <a:r>
              <a:rPr lang="en-US" sz="4000" b="1" dirty="0" err="1">
                <a:solidFill>
                  <a:schemeClr val="accent1"/>
                </a:solidFill>
              </a:rPr>
              <a:t>UnifiedQA</a:t>
            </a:r>
            <a:r>
              <a:rPr lang="en-US" sz="4000" b="1" dirty="0">
                <a:solidFill>
                  <a:schemeClr val="accent1"/>
                </a:solidFill>
              </a:rPr>
              <a:t> + Empirical Intuitions </a:t>
            </a:r>
            <a:br>
              <a:rPr lang="en-US" sz="4000" b="1" dirty="0">
                <a:solidFill>
                  <a:schemeClr val="accent1"/>
                </a:solidFill>
              </a:rPr>
            </a:br>
            <a:endParaRPr lang="en-US" sz="4000" b="1" dirty="0">
              <a:solidFill>
                <a:schemeClr val="accent1"/>
              </a:solidFill>
            </a:endParaRPr>
          </a:p>
          <a:p>
            <a:pPr marL="742950" indent="-742950">
              <a:buFont typeface="+mj-lt"/>
              <a:buAutoNum type="arabicPeriod"/>
            </a:pPr>
            <a:r>
              <a:rPr lang="en-US" sz="4000" dirty="0"/>
              <a:t>Discussion and next steps </a:t>
            </a:r>
          </a:p>
        </p:txBody>
      </p:sp>
      <p:pic>
        <p:nvPicPr>
          <p:cNvPr id="5" name="Google Shape;795;p81">
            <a:extLst>
              <a:ext uri="{FF2B5EF4-FFF2-40B4-BE49-F238E27FC236}">
                <a16:creationId xmlns:a16="http://schemas.microsoft.com/office/drawing/2014/main" id="{659BA017-ADDC-AB4C-BA32-1BC454521624}"/>
              </a:ext>
            </a:extLst>
          </p:cNvPr>
          <p:cNvPicPr preferRelativeResize="0"/>
          <p:nvPr/>
        </p:nvPicPr>
        <p:blipFill>
          <a:blip r:embed="rId2">
            <a:alphaModFix/>
          </a:blip>
          <a:stretch>
            <a:fillRect/>
          </a:stretch>
        </p:blipFill>
        <p:spPr>
          <a:xfrm>
            <a:off x="9438750" y="2086244"/>
            <a:ext cx="1915050" cy="1915050"/>
          </a:xfrm>
          <a:prstGeom prst="rect">
            <a:avLst/>
          </a:prstGeom>
          <a:noFill/>
          <a:ln>
            <a:noFill/>
          </a:ln>
        </p:spPr>
      </p:pic>
      <p:sp>
        <p:nvSpPr>
          <p:cNvPr id="4" name="Slide Number Placeholder 3">
            <a:extLst>
              <a:ext uri="{FF2B5EF4-FFF2-40B4-BE49-F238E27FC236}">
                <a16:creationId xmlns:a16="http://schemas.microsoft.com/office/drawing/2014/main" id="{C959C8B7-8883-CC4A-9C10-7DD0E7C185D6}"/>
              </a:ext>
            </a:extLst>
          </p:cNvPr>
          <p:cNvSpPr>
            <a:spLocks noGrp="1"/>
          </p:cNvSpPr>
          <p:nvPr>
            <p:ph type="sldNum" sz="quarter" idx="10"/>
          </p:nvPr>
        </p:nvSpPr>
        <p:spPr/>
        <p:txBody>
          <a:bodyPr/>
          <a:lstStyle/>
          <a:p>
            <a:pPr>
              <a:defRPr/>
            </a:pPr>
            <a:fld id="{0121240C-47AF-2F4D-83B3-CC3EDF50F794}" type="slidenum">
              <a:rPr lang="en-US" smtClean="0"/>
              <a:pPr>
                <a:defRPr/>
              </a:pPr>
              <a:t>112</a:t>
            </a:fld>
            <a:endParaRPr lang="en-US" dirty="0"/>
          </a:p>
        </p:txBody>
      </p:sp>
    </p:spTree>
    <p:extLst>
      <p:ext uri="{BB962C8B-B14F-4D97-AF65-F5344CB8AC3E}">
        <p14:creationId xmlns:p14="http://schemas.microsoft.com/office/powerpoint/2010/main" val="2645784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AutoGenerated: 87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27848FFF-2AE8-CB43-B1FE-74D3FCEBF541}"/>
              </a:ext>
            </a:extLst>
          </p:cNvPr>
          <p:cNvSpPr>
            <a:spLocks noGrp="1"/>
          </p:cNvSpPr>
          <p:nvPr>
            <p:ph idx="1"/>
          </p:nvPr>
        </p:nvSpPr>
        <p:spPr/>
        <p:txBody>
          <a:bodyPr/>
          <a:lstStyle/>
          <a:p>
            <a:pPr marL="742950" indent="-742950">
              <a:buFont typeface="+mj-lt"/>
              <a:buAutoNum type="arabicPeriod"/>
            </a:pPr>
            <a:r>
              <a:rPr lang="en-US" sz="4000" dirty="0"/>
              <a:t>Generalization across formats  </a:t>
            </a:r>
            <a:br>
              <a:rPr lang="en-US" sz="4000" dirty="0"/>
            </a:br>
            <a:endParaRPr lang="en-US" sz="4000" dirty="0"/>
          </a:p>
          <a:p>
            <a:pPr marL="742950" indent="-742950">
              <a:buFont typeface="+mj-lt"/>
              <a:buAutoNum type="arabicPeriod"/>
            </a:pPr>
            <a:r>
              <a:rPr lang="en-US" sz="4000" dirty="0" err="1">
                <a:solidFill>
                  <a:schemeClr val="tx1">
                    <a:lumMod val="50000"/>
                  </a:schemeClr>
                </a:solidFill>
              </a:rPr>
              <a:t>UnifiedQA</a:t>
            </a:r>
            <a:r>
              <a:rPr lang="en-US" sz="4000" dirty="0">
                <a:solidFill>
                  <a:schemeClr val="tx1">
                    <a:lumMod val="50000"/>
                  </a:schemeClr>
                </a:solidFill>
              </a:rPr>
              <a:t> + Empirical Intuitions </a:t>
            </a:r>
            <a:br>
              <a:rPr lang="en-US" sz="4000" dirty="0">
                <a:solidFill>
                  <a:schemeClr val="tx1">
                    <a:lumMod val="50000"/>
                  </a:schemeClr>
                </a:solidFill>
              </a:rPr>
            </a:br>
            <a:endParaRPr lang="en-US" sz="4000" dirty="0">
              <a:solidFill>
                <a:schemeClr val="tx1">
                  <a:lumMod val="50000"/>
                </a:schemeClr>
              </a:solidFill>
            </a:endParaRPr>
          </a:p>
          <a:p>
            <a:pPr marL="742950" indent="-742950">
              <a:buFont typeface="+mj-lt"/>
              <a:buAutoNum type="arabicPeriod"/>
            </a:pPr>
            <a:r>
              <a:rPr lang="en-US" sz="4000" b="1" dirty="0">
                <a:solidFill>
                  <a:srgbClr val="255ED3"/>
                </a:solidFill>
              </a:rPr>
              <a:t>Discussion and next steps </a:t>
            </a:r>
          </a:p>
        </p:txBody>
      </p:sp>
      <p:pic>
        <p:nvPicPr>
          <p:cNvPr id="5" name="Google Shape;795;p81">
            <a:extLst>
              <a:ext uri="{FF2B5EF4-FFF2-40B4-BE49-F238E27FC236}">
                <a16:creationId xmlns:a16="http://schemas.microsoft.com/office/drawing/2014/main" id="{659BA017-ADDC-AB4C-BA32-1BC454521624}"/>
              </a:ext>
            </a:extLst>
          </p:cNvPr>
          <p:cNvPicPr preferRelativeResize="0"/>
          <p:nvPr/>
        </p:nvPicPr>
        <p:blipFill>
          <a:blip r:embed="rId2">
            <a:alphaModFix/>
          </a:blip>
          <a:stretch>
            <a:fillRect/>
          </a:stretch>
        </p:blipFill>
        <p:spPr>
          <a:xfrm>
            <a:off x="9438750" y="2086244"/>
            <a:ext cx="1915050" cy="1915050"/>
          </a:xfrm>
          <a:prstGeom prst="rect">
            <a:avLst/>
          </a:prstGeom>
          <a:noFill/>
          <a:ln>
            <a:noFill/>
          </a:ln>
        </p:spPr>
      </p:pic>
      <p:sp>
        <p:nvSpPr>
          <p:cNvPr id="4" name="Slide Number Placeholder 3">
            <a:extLst>
              <a:ext uri="{FF2B5EF4-FFF2-40B4-BE49-F238E27FC236}">
                <a16:creationId xmlns:a16="http://schemas.microsoft.com/office/drawing/2014/main" id="{184FC79F-914C-004B-85D5-0717B4A75E25}"/>
              </a:ext>
            </a:extLst>
          </p:cNvPr>
          <p:cNvSpPr>
            <a:spLocks noGrp="1"/>
          </p:cNvSpPr>
          <p:nvPr>
            <p:ph type="sldNum" sz="quarter" idx="10"/>
          </p:nvPr>
        </p:nvSpPr>
        <p:spPr/>
        <p:txBody>
          <a:bodyPr/>
          <a:lstStyle/>
          <a:p>
            <a:pPr>
              <a:defRPr/>
            </a:pPr>
            <a:fld id="{0121240C-47AF-2F4D-83B3-CC3EDF50F794}" type="slidenum">
              <a:rPr lang="en-US" smtClean="0"/>
              <a:pPr>
                <a:defRPr/>
              </a:pPr>
              <a:t>113</a:t>
            </a:fld>
            <a:endParaRPr lang="en-US" dirty="0"/>
          </a:p>
        </p:txBody>
      </p:sp>
    </p:spTree>
    <p:extLst>
      <p:ext uri="{BB962C8B-B14F-4D97-AF65-F5344CB8AC3E}">
        <p14:creationId xmlns:p14="http://schemas.microsoft.com/office/powerpoint/2010/main" val="22939325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AutoGenerated: 87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25B7-3841-8B45-A72E-A1A226D55400}"/>
              </a:ext>
            </a:extLst>
          </p:cNvPr>
          <p:cNvSpPr>
            <a:spLocks noGrp="1"/>
          </p:cNvSpPr>
          <p:nvPr>
            <p:ph type="title"/>
          </p:nvPr>
        </p:nvSpPr>
        <p:spPr/>
        <p:txBody>
          <a:bodyPr/>
          <a:lstStyle/>
          <a:p>
            <a:r>
              <a:rPr lang="en-US" dirty="0"/>
              <a:t>Methodological Issue: Data Leakage</a:t>
            </a:r>
          </a:p>
        </p:txBody>
      </p:sp>
      <p:sp>
        <p:nvSpPr>
          <p:cNvPr id="4" name="Slide Number Placeholder 3">
            <a:extLst>
              <a:ext uri="{FF2B5EF4-FFF2-40B4-BE49-F238E27FC236}">
                <a16:creationId xmlns:a16="http://schemas.microsoft.com/office/drawing/2014/main" id="{AAA05ED1-EE4E-2149-BE1A-63F75E34D1D7}"/>
              </a:ext>
            </a:extLst>
          </p:cNvPr>
          <p:cNvSpPr>
            <a:spLocks noGrp="1"/>
          </p:cNvSpPr>
          <p:nvPr>
            <p:ph type="sldNum" sz="quarter" idx="10"/>
          </p:nvPr>
        </p:nvSpPr>
        <p:spPr/>
        <p:txBody>
          <a:bodyPr/>
          <a:lstStyle/>
          <a:p>
            <a:pPr>
              <a:defRPr/>
            </a:pPr>
            <a:fld id="{0121240C-47AF-2F4D-83B3-CC3EDF50F794}" type="slidenum">
              <a:rPr lang="en-US" smtClean="0"/>
              <a:pPr>
                <a:defRPr/>
              </a:pPr>
              <a:t>114</a:t>
            </a:fld>
            <a:endParaRPr lang="en-US" dirty="0"/>
          </a:p>
        </p:txBody>
      </p:sp>
      <p:sp>
        <p:nvSpPr>
          <p:cNvPr id="5" name="Content Placeholder 4">
            <a:extLst>
              <a:ext uri="{FF2B5EF4-FFF2-40B4-BE49-F238E27FC236}">
                <a16:creationId xmlns:a16="http://schemas.microsoft.com/office/drawing/2014/main" id="{BB07F937-118D-744C-8E00-E668A4CDE6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116688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AutoGenerated: 87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25B7-3841-8B45-A72E-A1A226D55400}"/>
              </a:ext>
            </a:extLst>
          </p:cNvPr>
          <p:cNvSpPr>
            <a:spLocks noGrp="1"/>
          </p:cNvSpPr>
          <p:nvPr>
            <p:ph type="title"/>
          </p:nvPr>
        </p:nvSpPr>
        <p:spPr/>
        <p:txBody>
          <a:bodyPr/>
          <a:lstStyle/>
          <a:p>
            <a:r>
              <a:rPr lang="en-US" dirty="0"/>
              <a:t>Methodological Issue: Data Leakage</a:t>
            </a:r>
          </a:p>
        </p:txBody>
      </p:sp>
      <p:sp>
        <p:nvSpPr>
          <p:cNvPr id="3" name="Content Placeholder 2">
            <a:extLst>
              <a:ext uri="{FF2B5EF4-FFF2-40B4-BE49-F238E27FC236}">
                <a16:creationId xmlns:a16="http://schemas.microsoft.com/office/drawing/2014/main" id="{0D6E1279-E814-E84A-B3A2-ECF6A46E7D65}"/>
              </a:ext>
            </a:extLst>
          </p:cNvPr>
          <p:cNvSpPr>
            <a:spLocks noGrp="1"/>
          </p:cNvSpPr>
          <p:nvPr>
            <p:ph idx="1"/>
          </p:nvPr>
        </p:nvSpPr>
        <p:spPr/>
        <p:txBody>
          <a:bodyPr/>
          <a:lstStyle/>
          <a:p>
            <a:r>
              <a:rPr lang="en-US" i="1" dirty="0"/>
              <a:t>“have you done some studies on overlap across datasets?”</a:t>
            </a:r>
          </a:p>
          <a:p>
            <a:endParaRPr lang="en-US" dirty="0"/>
          </a:p>
          <a:p>
            <a:pPr lvl="1"/>
            <a:r>
              <a:rPr lang="en-US" b="1" dirty="0"/>
              <a:t>Easy answer:</a:t>
            </a:r>
            <a:r>
              <a:rPr lang="en-US" dirty="0"/>
              <a:t> </a:t>
            </a:r>
          </a:p>
          <a:p>
            <a:pPr lvl="2"/>
            <a:r>
              <a:rPr lang="en-US" dirty="0"/>
              <a:t>not much surface-form overlap between the datasets. </a:t>
            </a:r>
          </a:p>
          <a:p>
            <a:pPr lvl="1"/>
            <a:endParaRPr lang="en-US" dirty="0"/>
          </a:p>
          <a:p>
            <a:pPr lvl="1"/>
            <a:r>
              <a:rPr lang="en-US" b="1" dirty="0"/>
              <a:t>Nuanced/ difficult answer:</a:t>
            </a:r>
            <a:r>
              <a:rPr lang="en-US" dirty="0"/>
              <a:t> </a:t>
            </a:r>
          </a:p>
          <a:p>
            <a:pPr lvl="2"/>
            <a:r>
              <a:rPr lang="en-US" dirty="0"/>
              <a:t>more data (especially during pre-training) increases  the chances of (indirect) leakage. </a:t>
            </a:r>
          </a:p>
        </p:txBody>
      </p:sp>
      <p:sp>
        <p:nvSpPr>
          <p:cNvPr id="4" name="Slide Number Placeholder 3">
            <a:extLst>
              <a:ext uri="{FF2B5EF4-FFF2-40B4-BE49-F238E27FC236}">
                <a16:creationId xmlns:a16="http://schemas.microsoft.com/office/drawing/2014/main" id="{AAA05ED1-EE4E-2149-BE1A-63F75E34D1D7}"/>
              </a:ext>
            </a:extLst>
          </p:cNvPr>
          <p:cNvSpPr>
            <a:spLocks noGrp="1"/>
          </p:cNvSpPr>
          <p:nvPr>
            <p:ph type="sldNum" sz="quarter" idx="10"/>
          </p:nvPr>
        </p:nvSpPr>
        <p:spPr/>
        <p:txBody>
          <a:bodyPr/>
          <a:lstStyle/>
          <a:p>
            <a:pPr>
              <a:defRPr/>
            </a:pPr>
            <a:fld id="{0121240C-47AF-2F4D-83B3-CC3EDF50F794}" type="slidenum">
              <a:rPr lang="en-US" smtClean="0"/>
              <a:pPr>
                <a:defRPr/>
              </a:pPr>
              <a:t>115</a:t>
            </a:fld>
            <a:endParaRPr lang="en-US" dirty="0"/>
          </a:p>
        </p:txBody>
      </p:sp>
    </p:spTree>
    <p:extLst>
      <p:ext uri="{BB962C8B-B14F-4D97-AF65-F5344CB8AC3E}">
        <p14:creationId xmlns:p14="http://schemas.microsoft.com/office/powerpoint/2010/main" val="22066116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AutoGenerated: 87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25B7-3841-8B45-A72E-A1A226D55400}"/>
              </a:ext>
            </a:extLst>
          </p:cNvPr>
          <p:cNvSpPr>
            <a:spLocks noGrp="1"/>
          </p:cNvSpPr>
          <p:nvPr>
            <p:ph type="title"/>
          </p:nvPr>
        </p:nvSpPr>
        <p:spPr/>
        <p:txBody>
          <a:bodyPr/>
          <a:lstStyle/>
          <a:p>
            <a:r>
              <a:rPr lang="en-US" dirty="0"/>
              <a:t>Methodological Issue: Data Leakage</a:t>
            </a:r>
          </a:p>
        </p:txBody>
      </p:sp>
      <p:sp>
        <p:nvSpPr>
          <p:cNvPr id="3" name="Content Placeholder 2">
            <a:extLst>
              <a:ext uri="{FF2B5EF4-FFF2-40B4-BE49-F238E27FC236}">
                <a16:creationId xmlns:a16="http://schemas.microsoft.com/office/drawing/2014/main" id="{0D6E1279-E814-E84A-B3A2-ECF6A46E7D65}"/>
              </a:ext>
            </a:extLst>
          </p:cNvPr>
          <p:cNvSpPr>
            <a:spLocks noGrp="1"/>
          </p:cNvSpPr>
          <p:nvPr>
            <p:ph idx="1"/>
          </p:nvPr>
        </p:nvSpPr>
        <p:spPr/>
        <p:txBody>
          <a:bodyPr/>
          <a:lstStyle/>
          <a:p>
            <a:r>
              <a:rPr lang="en-US" i="1" dirty="0"/>
              <a:t>“have you done some studies on overlap across datasets?”</a:t>
            </a:r>
          </a:p>
          <a:p>
            <a:endParaRPr lang="en-US" dirty="0"/>
          </a:p>
          <a:p>
            <a:pPr lvl="1"/>
            <a:r>
              <a:rPr lang="en-US" b="1" dirty="0"/>
              <a:t>Easy answer:</a:t>
            </a:r>
            <a:r>
              <a:rPr lang="en-US" dirty="0"/>
              <a:t> </a:t>
            </a:r>
          </a:p>
          <a:p>
            <a:pPr lvl="2"/>
            <a:r>
              <a:rPr lang="en-US" dirty="0"/>
              <a:t>not much surface-form overlap between the datasets. </a:t>
            </a:r>
          </a:p>
          <a:p>
            <a:pPr lvl="1"/>
            <a:endParaRPr lang="en-US" dirty="0"/>
          </a:p>
          <a:p>
            <a:pPr lvl="1"/>
            <a:r>
              <a:rPr lang="en-US" b="1" dirty="0"/>
              <a:t>Nuanced/ difficult answer:</a:t>
            </a:r>
            <a:r>
              <a:rPr lang="en-US" dirty="0"/>
              <a:t> </a:t>
            </a:r>
          </a:p>
          <a:p>
            <a:pPr lvl="2"/>
            <a:r>
              <a:rPr lang="en-US" dirty="0"/>
              <a:t>more data (especially during pre-training) increases  the chances of (indirect) leakage. </a:t>
            </a:r>
          </a:p>
        </p:txBody>
      </p:sp>
      <p:sp>
        <p:nvSpPr>
          <p:cNvPr id="4" name="Slide Number Placeholder 3">
            <a:extLst>
              <a:ext uri="{FF2B5EF4-FFF2-40B4-BE49-F238E27FC236}">
                <a16:creationId xmlns:a16="http://schemas.microsoft.com/office/drawing/2014/main" id="{AAA05ED1-EE4E-2149-BE1A-63F75E34D1D7}"/>
              </a:ext>
            </a:extLst>
          </p:cNvPr>
          <p:cNvSpPr>
            <a:spLocks noGrp="1"/>
          </p:cNvSpPr>
          <p:nvPr>
            <p:ph type="sldNum" sz="quarter" idx="10"/>
          </p:nvPr>
        </p:nvSpPr>
        <p:spPr/>
        <p:txBody>
          <a:bodyPr/>
          <a:lstStyle/>
          <a:p>
            <a:pPr>
              <a:defRPr/>
            </a:pPr>
            <a:fld id="{0121240C-47AF-2F4D-83B3-CC3EDF50F794}" type="slidenum">
              <a:rPr lang="en-US" smtClean="0"/>
              <a:pPr>
                <a:defRPr/>
              </a:pPr>
              <a:t>116</a:t>
            </a:fld>
            <a:endParaRPr lang="en-US" dirty="0"/>
          </a:p>
        </p:txBody>
      </p:sp>
    </p:spTree>
    <p:extLst>
      <p:ext uri="{BB962C8B-B14F-4D97-AF65-F5344CB8AC3E}">
        <p14:creationId xmlns:p14="http://schemas.microsoft.com/office/powerpoint/2010/main" val="32260470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AutoGenerated: 87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01BA-6AD8-DC40-93E1-5E227E55AB5D}"/>
              </a:ext>
            </a:extLst>
          </p:cNvPr>
          <p:cNvSpPr>
            <a:spLocks noGrp="1"/>
          </p:cNvSpPr>
          <p:nvPr>
            <p:ph type="title"/>
          </p:nvPr>
        </p:nvSpPr>
        <p:spPr/>
        <p:txBody>
          <a:bodyPr/>
          <a:lstStyle/>
          <a:p>
            <a:r>
              <a:rPr lang="en-US" dirty="0"/>
              <a:t>Where do we go from here?</a:t>
            </a:r>
          </a:p>
        </p:txBody>
      </p:sp>
      <p:sp>
        <p:nvSpPr>
          <p:cNvPr id="4" name="Slide Number Placeholder 3">
            <a:extLst>
              <a:ext uri="{FF2B5EF4-FFF2-40B4-BE49-F238E27FC236}">
                <a16:creationId xmlns:a16="http://schemas.microsoft.com/office/drawing/2014/main" id="{E5DBB1D8-A43B-024A-AFE8-98EDE27871ED}"/>
              </a:ext>
            </a:extLst>
          </p:cNvPr>
          <p:cNvSpPr>
            <a:spLocks noGrp="1"/>
          </p:cNvSpPr>
          <p:nvPr>
            <p:ph type="sldNum" sz="quarter" idx="10"/>
          </p:nvPr>
        </p:nvSpPr>
        <p:spPr/>
        <p:txBody>
          <a:bodyPr/>
          <a:lstStyle/>
          <a:p>
            <a:pPr>
              <a:defRPr/>
            </a:pPr>
            <a:fld id="{0121240C-47AF-2F4D-83B3-CC3EDF50F794}" type="slidenum">
              <a:rPr lang="en-US" smtClean="0"/>
              <a:pPr>
                <a:defRPr/>
              </a:pPr>
              <a:t>117</a:t>
            </a:fld>
            <a:endParaRPr lang="en-US" dirty="0"/>
          </a:p>
        </p:txBody>
      </p:sp>
      <p:sp>
        <p:nvSpPr>
          <p:cNvPr id="5" name="Content Placeholder 4">
            <a:extLst>
              <a:ext uri="{FF2B5EF4-FFF2-40B4-BE49-F238E27FC236}">
                <a16:creationId xmlns:a16="http://schemas.microsoft.com/office/drawing/2014/main" id="{8F4E521B-523A-1845-97F3-2E2B0ADC000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692596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AutoGenerated: 87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01BA-6AD8-DC40-93E1-5E227E55AB5D}"/>
              </a:ext>
            </a:extLst>
          </p:cNvPr>
          <p:cNvSpPr>
            <a:spLocks noGrp="1"/>
          </p:cNvSpPr>
          <p:nvPr>
            <p:ph type="title"/>
          </p:nvPr>
        </p:nvSpPr>
        <p:spPr/>
        <p:txBody>
          <a:bodyPr/>
          <a:lstStyle/>
          <a:p>
            <a:r>
              <a:rPr lang="en-US" dirty="0"/>
              <a:t>Where do we go from here?</a:t>
            </a:r>
          </a:p>
        </p:txBody>
      </p:sp>
      <p:sp>
        <p:nvSpPr>
          <p:cNvPr id="3" name="Content Placeholder 2">
            <a:extLst>
              <a:ext uri="{FF2B5EF4-FFF2-40B4-BE49-F238E27FC236}">
                <a16:creationId xmlns:a16="http://schemas.microsoft.com/office/drawing/2014/main" id="{59B65E5B-5322-834A-B82A-B5936E73CDF3}"/>
              </a:ext>
            </a:extLst>
          </p:cNvPr>
          <p:cNvSpPr>
            <a:spLocks noGrp="1"/>
          </p:cNvSpPr>
          <p:nvPr>
            <p:ph idx="1"/>
          </p:nvPr>
        </p:nvSpPr>
        <p:spPr/>
        <p:txBody>
          <a:bodyPr/>
          <a:lstStyle/>
          <a:p>
            <a:r>
              <a:rPr lang="en-US" b="1" dirty="0"/>
              <a:t>More formats </a:t>
            </a:r>
          </a:p>
          <a:p>
            <a:pPr lvl="1"/>
            <a:r>
              <a:rPr lang="en-US" dirty="0"/>
              <a:t>Can we incorporate other “natural” variations of QA in the study? </a:t>
            </a:r>
          </a:p>
          <a:p>
            <a:pPr lvl="1"/>
            <a:endParaRPr lang="en-US" dirty="0"/>
          </a:p>
          <a:p>
            <a:r>
              <a:rPr lang="en-US" b="1" dirty="0"/>
              <a:t>Smaller models: </a:t>
            </a:r>
          </a:p>
          <a:p>
            <a:pPr lvl="1"/>
            <a:r>
              <a:rPr lang="en-US" dirty="0"/>
              <a:t>Can we build small and accurate models to make it more available? </a:t>
            </a:r>
          </a:p>
          <a:p>
            <a:pPr lvl="1"/>
            <a:endParaRPr lang="en-US" dirty="0"/>
          </a:p>
          <a:p>
            <a:r>
              <a:rPr lang="en-US" b="1" dirty="0"/>
              <a:t>Beyond QA/Text: </a:t>
            </a:r>
          </a:p>
          <a:p>
            <a:pPr lvl="1"/>
            <a:r>
              <a:rPr lang="en-US" dirty="0"/>
              <a:t>Can you take these ideas and apply it to some other problems? </a:t>
            </a:r>
          </a:p>
          <a:p>
            <a:endParaRPr lang="en-US" dirty="0"/>
          </a:p>
        </p:txBody>
      </p:sp>
      <p:sp>
        <p:nvSpPr>
          <p:cNvPr id="4" name="Slide Number Placeholder 3">
            <a:extLst>
              <a:ext uri="{FF2B5EF4-FFF2-40B4-BE49-F238E27FC236}">
                <a16:creationId xmlns:a16="http://schemas.microsoft.com/office/drawing/2014/main" id="{E5DBB1D8-A43B-024A-AFE8-98EDE27871ED}"/>
              </a:ext>
            </a:extLst>
          </p:cNvPr>
          <p:cNvSpPr>
            <a:spLocks noGrp="1"/>
          </p:cNvSpPr>
          <p:nvPr>
            <p:ph type="sldNum" sz="quarter" idx="10"/>
          </p:nvPr>
        </p:nvSpPr>
        <p:spPr/>
        <p:txBody>
          <a:bodyPr/>
          <a:lstStyle/>
          <a:p>
            <a:pPr>
              <a:defRPr/>
            </a:pPr>
            <a:fld id="{0121240C-47AF-2F4D-83B3-CC3EDF50F794}" type="slidenum">
              <a:rPr lang="en-US" smtClean="0"/>
              <a:pPr>
                <a:defRPr/>
              </a:pPr>
              <a:t>118</a:t>
            </a:fld>
            <a:endParaRPr lang="en-US" dirty="0"/>
          </a:p>
        </p:txBody>
      </p:sp>
    </p:spTree>
    <p:extLst>
      <p:ext uri="{BB962C8B-B14F-4D97-AF65-F5344CB8AC3E}">
        <p14:creationId xmlns:p14="http://schemas.microsoft.com/office/powerpoint/2010/main" val="11111180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AutoGenerated: 87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01BA-6AD8-DC40-93E1-5E227E55AB5D}"/>
              </a:ext>
            </a:extLst>
          </p:cNvPr>
          <p:cNvSpPr>
            <a:spLocks noGrp="1"/>
          </p:cNvSpPr>
          <p:nvPr>
            <p:ph type="title"/>
          </p:nvPr>
        </p:nvSpPr>
        <p:spPr/>
        <p:txBody>
          <a:bodyPr/>
          <a:lstStyle/>
          <a:p>
            <a:r>
              <a:rPr lang="en-US" dirty="0"/>
              <a:t>Where do we go from here?</a:t>
            </a:r>
          </a:p>
        </p:txBody>
      </p:sp>
      <p:sp>
        <p:nvSpPr>
          <p:cNvPr id="3" name="Content Placeholder 2">
            <a:extLst>
              <a:ext uri="{FF2B5EF4-FFF2-40B4-BE49-F238E27FC236}">
                <a16:creationId xmlns:a16="http://schemas.microsoft.com/office/drawing/2014/main" id="{59B65E5B-5322-834A-B82A-B5936E73CDF3}"/>
              </a:ext>
            </a:extLst>
          </p:cNvPr>
          <p:cNvSpPr>
            <a:spLocks noGrp="1"/>
          </p:cNvSpPr>
          <p:nvPr>
            <p:ph idx="1"/>
          </p:nvPr>
        </p:nvSpPr>
        <p:spPr/>
        <p:txBody>
          <a:bodyPr/>
          <a:lstStyle/>
          <a:p>
            <a:r>
              <a:rPr lang="en-US" b="1" dirty="0"/>
              <a:t>More formats </a:t>
            </a:r>
          </a:p>
          <a:p>
            <a:pPr lvl="1"/>
            <a:r>
              <a:rPr lang="en-US" dirty="0"/>
              <a:t>Can we incorporate other “natural” variations of QA in the study? </a:t>
            </a:r>
          </a:p>
          <a:p>
            <a:pPr lvl="1"/>
            <a:endParaRPr lang="en-US" dirty="0"/>
          </a:p>
          <a:p>
            <a:r>
              <a:rPr lang="en-US" b="1" dirty="0"/>
              <a:t>Smaller models: </a:t>
            </a:r>
          </a:p>
          <a:p>
            <a:pPr lvl="1"/>
            <a:r>
              <a:rPr lang="en-US" dirty="0"/>
              <a:t>Can we build small and accurate models to make it more available? </a:t>
            </a:r>
          </a:p>
          <a:p>
            <a:pPr lvl="1"/>
            <a:endParaRPr lang="en-US" dirty="0"/>
          </a:p>
          <a:p>
            <a:r>
              <a:rPr lang="en-US" b="1" dirty="0"/>
              <a:t>Beyond QA/Text: </a:t>
            </a:r>
          </a:p>
          <a:p>
            <a:pPr lvl="1"/>
            <a:r>
              <a:rPr lang="en-US" dirty="0"/>
              <a:t>Can you take these ideas and apply it to some other problems? </a:t>
            </a:r>
          </a:p>
          <a:p>
            <a:endParaRPr lang="en-US" dirty="0"/>
          </a:p>
        </p:txBody>
      </p:sp>
      <p:sp>
        <p:nvSpPr>
          <p:cNvPr id="4" name="Slide Number Placeholder 3">
            <a:extLst>
              <a:ext uri="{FF2B5EF4-FFF2-40B4-BE49-F238E27FC236}">
                <a16:creationId xmlns:a16="http://schemas.microsoft.com/office/drawing/2014/main" id="{E5DBB1D8-A43B-024A-AFE8-98EDE27871ED}"/>
              </a:ext>
            </a:extLst>
          </p:cNvPr>
          <p:cNvSpPr>
            <a:spLocks noGrp="1"/>
          </p:cNvSpPr>
          <p:nvPr>
            <p:ph type="sldNum" sz="quarter" idx="10"/>
          </p:nvPr>
        </p:nvSpPr>
        <p:spPr/>
        <p:txBody>
          <a:bodyPr/>
          <a:lstStyle/>
          <a:p>
            <a:pPr>
              <a:defRPr/>
            </a:pPr>
            <a:fld id="{0121240C-47AF-2F4D-83B3-CC3EDF50F794}" type="slidenum">
              <a:rPr lang="en-US" smtClean="0"/>
              <a:pPr>
                <a:defRPr/>
              </a:pPr>
              <a:t>119</a:t>
            </a:fld>
            <a:endParaRPr lang="en-US" dirty="0"/>
          </a:p>
        </p:txBody>
      </p:sp>
    </p:spTree>
    <p:extLst>
      <p:ext uri="{BB962C8B-B14F-4D97-AF65-F5344CB8AC3E}">
        <p14:creationId xmlns:p14="http://schemas.microsoft.com/office/powerpoint/2010/main" val="4290847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AutoGenerated: 77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a:off x="10039526" y="1161919"/>
            <a:ext cx="470000" cy="523220"/>
          </a:xfrm>
          <a:prstGeom prst="rect">
            <a:avLst/>
          </a:prstGeom>
          <a:noFill/>
        </p:spPr>
        <p:txBody>
          <a:bodyPr wrap="none" rtlCol="0">
            <a:spAutoFit/>
          </a:bodyPr>
          <a:lstStyle/>
          <a:p>
            <a:r>
              <a:rPr lang="en-US" sz="2800" dirty="0"/>
              <a:t>…</a:t>
            </a:r>
          </a:p>
        </p:txBody>
      </p:sp>
      <p:sp>
        <p:nvSpPr>
          <p:cNvPr id="35" name="TextBox 34">
            <a:extLst>
              <a:ext uri="{FF2B5EF4-FFF2-40B4-BE49-F238E27FC236}">
                <a16:creationId xmlns:a16="http://schemas.microsoft.com/office/drawing/2014/main" id="{83A0CBA9-2909-764E-A1C3-757E7409E348}"/>
              </a:ext>
            </a:extLst>
          </p:cNvPr>
          <p:cNvSpPr txBox="1"/>
          <p:nvPr/>
        </p:nvSpPr>
        <p:spPr>
          <a:xfrm>
            <a:off x="9264967" y="1162157"/>
            <a:ext cx="470000" cy="523220"/>
          </a:xfrm>
          <a:prstGeom prst="rect">
            <a:avLst/>
          </a:prstGeom>
          <a:noFill/>
        </p:spPr>
        <p:txBody>
          <a:bodyPr wrap="none" rtlCol="0">
            <a:spAutoFit/>
          </a:bodyPr>
          <a:lstStyle/>
          <a:p>
            <a:r>
              <a:rPr lang="en-US" sz="2800" dirty="0"/>
              <a:t>…</a:t>
            </a:r>
          </a:p>
        </p:txBody>
      </p:sp>
      <p:sp>
        <p:nvSpPr>
          <p:cNvPr id="4" name="Slide Number Placeholder 3">
            <a:extLst>
              <a:ext uri="{FF2B5EF4-FFF2-40B4-BE49-F238E27FC236}">
                <a16:creationId xmlns:a16="http://schemas.microsoft.com/office/drawing/2014/main" id="{7B78FD79-99BE-2543-B7F2-9405DD8F01C0}"/>
              </a:ext>
            </a:extLst>
          </p:cNvPr>
          <p:cNvSpPr>
            <a:spLocks noGrp="1"/>
          </p:cNvSpPr>
          <p:nvPr>
            <p:ph type="sldNum" sz="quarter" idx="10"/>
          </p:nvPr>
        </p:nvSpPr>
        <p:spPr/>
        <p:txBody>
          <a:bodyPr/>
          <a:lstStyle/>
          <a:p>
            <a:pPr>
              <a:defRPr/>
            </a:pPr>
            <a:fld id="{0121240C-47AF-2F4D-83B3-CC3EDF50F794}" type="slidenum">
              <a:rPr lang="en-US" smtClean="0"/>
              <a:pPr>
                <a:defRPr/>
              </a:pPr>
              <a:t>12</a:t>
            </a:fld>
            <a:endParaRPr lang="en-US" dirty="0"/>
          </a:p>
        </p:txBody>
      </p:sp>
      <p:sp>
        <p:nvSpPr>
          <p:cNvPr id="5" name="Content Placeholder 4">
            <a:extLst>
              <a:ext uri="{FF2B5EF4-FFF2-40B4-BE49-F238E27FC236}">
                <a16:creationId xmlns:a16="http://schemas.microsoft.com/office/drawing/2014/main" id="{ECED7F00-EF3F-1647-817F-63DD94B4108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57252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name="AutoGenerated: 87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01BA-6AD8-DC40-93E1-5E227E55AB5D}"/>
              </a:ext>
            </a:extLst>
          </p:cNvPr>
          <p:cNvSpPr>
            <a:spLocks noGrp="1"/>
          </p:cNvSpPr>
          <p:nvPr>
            <p:ph type="title"/>
          </p:nvPr>
        </p:nvSpPr>
        <p:spPr/>
        <p:txBody>
          <a:bodyPr/>
          <a:lstStyle/>
          <a:p>
            <a:r>
              <a:rPr lang="en-US" dirty="0"/>
              <a:t>Where do we go from here?</a:t>
            </a:r>
          </a:p>
        </p:txBody>
      </p:sp>
      <p:sp>
        <p:nvSpPr>
          <p:cNvPr id="3" name="Content Placeholder 2">
            <a:extLst>
              <a:ext uri="{FF2B5EF4-FFF2-40B4-BE49-F238E27FC236}">
                <a16:creationId xmlns:a16="http://schemas.microsoft.com/office/drawing/2014/main" id="{59B65E5B-5322-834A-B82A-B5936E73CDF3}"/>
              </a:ext>
            </a:extLst>
          </p:cNvPr>
          <p:cNvSpPr>
            <a:spLocks noGrp="1"/>
          </p:cNvSpPr>
          <p:nvPr>
            <p:ph idx="1"/>
          </p:nvPr>
        </p:nvSpPr>
        <p:spPr/>
        <p:txBody>
          <a:bodyPr/>
          <a:lstStyle/>
          <a:p>
            <a:r>
              <a:rPr lang="en-US" b="1" dirty="0"/>
              <a:t>More formats </a:t>
            </a:r>
          </a:p>
          <a:p>
            <a:pPr lvl="1"/>
            <a:r>
              <a:rPr lang="en-US" dirty="0"/>
              <a:t>Can we incorporate other “natural” variations of QA in the study? </a:t>
            </a:r>
          </a:p>
          <a:p>
            <a:pPr lvl="1"/>
            <a:endParaRPr lang="en-US" dirty="0"/>
          </a:p>
          <a:p>
            <a:r>
              <a:rPr lang="en-US" b="1" dirty="0"/>
              <a:t>Smaller models: </a:t>
            </a:r>
          </a:p>
          <a:p>
            <a:pPr lvl="1"/>
            <a:r>
              <a:rPr lang="en-US" dirty="0"/>
              <a:t>Can we build small and accurate models to make it more available? </a:t>
            </a:r>
          </a:p>
          <a:p>
            <a:pPr lvl="1"/>
            <a:endParaRPr lang="en-US" dirty="0"/>
          </a:p>
          <a:p>
            <a:r>
              <a:rPr lang="en-US" b="1" dirty="0"/>
              <a:t>Beyond QA/Text: </a:t>
            </a:r>
          </a:p>
          <a:p>
            <a:pPr lvl="1"/>
            <a:r>
              <a:rPr lang="en-US" dirty="0"/>
              <a:t>Can you take these ideas and apply it to some other problems? </a:t>
            </a:r>
          </a:p>
          <a:p>
            <a:endParaRPr lang="en-US" dirty="0"/>
          </a:p>
        </p:txBody>
      </p:sp>
      <p:sp>
        <p:nvSpPr>
          <p:cNvPr id="4" name="Slide Number Placeholder 3">
            <a:extLst>
              <a:ext uri="{FF2B5EF4-FFF2-40B4-BE49-F238E27FC236}">
                <a16:creationId xmlns:a16="http://schemas.microsoft.com/office/drawing/2014/main" id="{E5DBB1D8-A43B-024A-AFE8-98EDE27871ED}"/>
              </a:ext>
            </a:extLst>
          </p:cNvPr>
          <p:cNvSpPr>
            <a:spLocks noGrp="1"/>
          </p:cNvSpPr>
          <p:nvPr>
            <p:ph type="sldNum" sz="quarter" idx="10"/>
          </p:nvPr>
        </p:nvSpPr>
        <p:spPr/>
        <p:txBody>
          <a:bodyPr/>
          <a:lstStyle/>
          <a:p>
            <a:pPr>
              <a:defRPr/>
            </a:pPr>
            <a:fld id="{0121240C-47AF-2F4D-83B3-CC3EDF50F794}" type="slidenum">
              <a:rPr lang="en-US" smtClean="0"/>
              <a:pPr>
                <a:defRPr/>
              </a:pPr>
              <a:t>120</a:t>
            </a:fld>
            <a:endParaRPr lang="en-US" dirty="0"/>
          </a:p>
        </p:txBody>
      </p:sp>
    </p:spTree>
    <p:extLst>
      <p:ext uri="{BB962C8B-B14F-4D97-AF65-F5344CB8AC3E}">
        <p14:creationId xmlns:p14="http://schemas.microsoft.com/office/powerpoint/2010/main" val="22192693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name="AutoGenerated: 88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6517-D490-ED44-8AEF-ECEBC4BAFFF9}"/>
              </a:ext>
            </a:extLst>
          </p:cNvPr>
          <p:cNvSpPr>
            <a:spLocks noGrp="1"/>
          </p:cNvSpPr>
          <p:nvPr>
            <p:ph type="title"/>
          </p:nvPr>
        </p:nvSpPr>
        <p:spPr/>
        <p:txBody>
          <a:bodyPr/>
          <a:lstStyle/>
          <a:p>
            <a:r>
              <a:rPr lang="en-US" dirty="0"/>
              <a:t>Take-home points</a:t>
            </a:r>
          </a:p>
        </p:txBody>
      </p:sp>
      <p:sp>
        <p:nvSpPr>
          <p:cNvPr id="3" name="Content Placeholder 2">
            <a:extLst>
              <a:ext uri="{FF2B5EF4-FFF2-40B4-BE49-F238E27FC236}">
                <a16:creationId xmlns:a16="http://schemas.microsoft.com/office/drawing/2014/main" id="{9EB3DA2A-7CCB-664A-94FD-5DEA15C91275}"/>
              </a:ext>
            </a:extLst>
          </p:cNvPr>
          <p:cNvSpPr>
            <a:spLocks noGrp="1"/>
          </p:cNvSpPr>
          <p:nvPr>
            <p:ph idx="1"/>
          </p:nvPr>
        </p:nvSpPr>
        <p:spPr>
          <a:xfrm>
            <a:off x="423746" y="1825625"/>
            <a:ext cx="11407698" cy="4351338"/>
          </a:xfrm>
        </p:spPr>
        <p:txBody>
          <a:bodyPr/>
          <a:lstStyle/>
          <a:p>
            <a:r>
              <a:rPr lang="en-US" dirty="0"/>
              <a:t>The field relies </a:t>
            </a:r>
            <a:r>
              <a:rPr lang="en-US" dirty="0">
                <a:solidFill>
                  <a:srgbClr val="FF0000"/>
                </a:solidFill>
              </a:rPr>
              <a:t>excessively format-specific </a:t>
            </a:r>
            <a:r>
              <a:rPr lang="en-US" dirty="0"/>
              <a:t>assumptions for system design. </a:t>
            </a:r>
          </a:p>
          <a:p>
            <a:pPr lvl="1"/>
            <a:r>
              <a:rPr lang="en-US" dirty="0"/>
              <a:t>Instead, we should move towards </a:t>
            </a:r>
            <a:r>
              <a:rPr lang="en-US" dirty="0">
                <a:solidFill>
                  <a:srgbClr val="00B050"/>
                </a:solidFill>
              </a:rPr>
              <a:t>more general </a:t>
            </a:r>
            <a:r>
              <a:rPr lang="en-US" dirty="0"/>
              <a:t>QA architectures. </a:t>
            </a:r>
          </a:p>
          <a:p>
            <a:endParaRPr lang="en-US" dirty="0"/>
          </a:p>
          <a:p>
            <a:r>
              <a:rPr lang="en-US" b="1" dirty="0"/>
              <a:t>Incentive:</a:t>
            </a:r>
            <a:r>
              <a:rPr lang="en-US" dirty="0"/>
              <a:t> there is </a:t>
            </a:r>
            <a:r>
              <a:rPr lang="en-US" dirty="0">
                <a:solidFill>
                  <a:srgbClr val="00B050"/>
                </a:solidFill>
              </a:rPr>
              <a:t>value in mixing </a:t>
            </a:r>
            <a:r>
              <a:rPr lang="en-US" dirty="0"/>
              <a:t>QA datasets of different formats. </a:t>
            </a:r>
          </a:p>
          <a:p>
            <a:endParaRPr lang="en-US" dirty="0"/>
          </a:p>
          <a:p>
            <a:r>
              <a:rPr lang="en-US" dirty="0" err="1"/>
              <a:t>UnifiedQA</a:t>
            </a:r>
            <a:r>
              <a:rPr lang="en-US" dirty="0"/>
              <a:t>, a single pre-trained QA system seeking to bring unification across common QA formats.</a:t>
            </a:r>
          </a:p>
          <a:p>
            <a:endParaRPr lang="en-US" dirty="0"/>
          </a:p>
          <a:p>
            <a:endParaRPr lang="en-US" dirty="0"/>
          </a:p>
        </p:txBody>
      </p:sp>
      <p:sp>
        <p:nvSpPr>
          <p:cNvPr id="4" name="Rectangle 3">
            <a:extLst>
              <a:ext uri="{FF2B5EF4-FFF2-40B4-BE49-F238E27FC236}">
                <a16:creationId xmlns:a16="http://schemas.microsoft.com/office/drawing/2014/main" id="{2A653B11-89E3-3542-B90E-5886E9C06662}"/>
              </a:ext>
            </a:extLst>
          </p:cNvPr>
          <p:cNvSpPr/>
          <p:nvPr/>
        </p:nvSpPr>
        <p:spPr>
          <a:xfrm>
            <a:off x="2945137" y="5429974"/>
            <a:ext cx="6301725" cy="461665"/>
          </a:xfrm>
          <a:prstGeom prst="rect">
            <a:avLst/>
          </a:prstGeom>
        </p:spPr>
        <p:txBody>
          <a:bodyPr wrap="none">
            <a:spAutoFit/>
          </a:bodyPr>
          <a:lstStyle/>
          <a:p>
            <a:r>
              <a:rPr lang="en-US" sz="2400" dirty="0">
                <a:solidFill>
                  <a:srgbClr val="255ED3"/>
                </a:solidFill>
                <a:latin typeface="Consolas" panose="020B0609020204030204" pitchFamily="49" charset="0"/>
                <a:cs typeface="Consolas" panose="020B0609020204030204" pitchFamily="49" charset="0"/>
              </a:rPr>
              <a:t>https://</a:t>
            </a:r>
            <a:r>
              <a:rPr lang="en-US" sz="2400" dirty="0" err="1">
                <a:solidFill>
                  <a:srgbClr val="255ED3"/>
                </a:solidFill>
                <a:latin typeface="Consolas" panose="020B0609020204030204" pitchFamily="49" charset="0"/>
                <a:cs typeface="Consolas" panose="020B0609020204030204" pitchFamily="49" charset="0"/>
              </a:rPr>
              <a:t>github.com</a:t>
            </a:r>
            <a:r>
              <a:rPr lang="en-US" sz="2400" dirty="0">
                <a:solidFill>
                  <a:srgbClr val="255ED3"/>
                </a:solidFill>
                <a:latin typeface="Consolas" panose="020B0609020204030204" pitchFamily="49" charset="0"/>
                <a:cs typeface="Consolas" panose="020B0609020204030204" pitchFamily="49" charset="0"/>
              </a:rPr>
              <a:t>/</a:t>
            </a:r>
            <a:r>
              <a:rPr lang="en-US" sz="2400" dirty="0" err="1">
                <a:solidFill>
                  <a:srgbClr val="255ED3"/>
                </a:solidFill>
                <a:latin typeface="Consolas" panose="020B0609020204030204" pitchFamily="49" charset="0"/>
                <a:cs typeface="Consolas" panose="020B0609020204030204" pitchFamily="49" charset="0"/>
              </a:rPr>
              <a:t>allenai</a:t>
            </a:r>
            <a:r>
              <a:rPr lang="en-US" sz="2400" dirty="0">
                <a:solidFill>
                  <a:srgbClr val="255ED3"/>
                </a:solidFill>
                <a:latin typeface="Consolas" panose="020B0609020204030204" pitchFamily="49" charset="0"/>
                <a:cs typeface="Consolas" panose="020B0609020204030204" pitchFamily="49" charset="0"/>
              </a:rPr>
              <a:t>/</a:t>
            </a:r>
            <a:r>
              <a:rPr lang="en-US" sz="2400" dirty="0" err="1">
                <a:solidFill>
                  <a:srgbClr val="255ED3"/>
                </a:solidFill>
                <a:latin typeface="Consolas" panose="020B0609020204030204" pitchFamily="49" charset="0"/>
                <a:cs typeface="Consolas" panose="020B0609020204030204" pitchFamily="49" charset="0"/>
              </a:rPr>
              <a:t>unifiedqa</a:t>
            </a:r>
            <a:endParaRPr lang="en-US" sz="2400" dirty="0">
              <a:solidFill>
                <a:srgbClr val="255ED3"/>
              </a:solidFill>
              <a:latin typeface="Consolas" panose="020B0609020204030204" pitchFamily="49" charset="0"/>
              <a:cs typeface="Consolas" panose="020B0609020204030204" pitchFamily="49" charset="0"/>
            </a:endParaRPr>
          </a:p>
        </p:txBody>
      </p:sp>
      <p:sp>
        <p:nvSpPr>
          <p:cNvPr id="5" name="Slide Number Placeholder 4">
            <a:extLst>
              <a:ext uri="{FF2B5EF4-FFF2-40B4-BE49-F238E27FC236}">
                <a16:creationId xmlns:a16="http://schemas.microsoft.com/office/drawing/2014/main" id="{B40CB2C8-E8EE-1048-956F-EA3A2B46303A}"/>
              </a:ext>
            </a:extLst>
          </p:cNvPr>
          <p:cNvSpPr>
            <a:spLocks noGrp="1"/>
          </p:cNvSpPr>
          <p:nvPr>
            <p:ph type="sldNum" sz="quarter" idx="10"/>
          </p:nvPr>
        </p:nvSpPr>
        <p:spPr/>
        <p:txBody>
          <a:bodyPr/>
          <a:lstStyle/>
          <a:p>
            <a:pPr>
              <a:defRPr/>
            </a:pPr>
            <a:fld id="{0121240C-47AF-2F4D-83B3-CC3EDF50F794}" type="slidenum">
              <a:rPr lang="en-US" smtClean="0"/>
              <a:pPr>
                <a:defRPr/>
              </a:pPr>
              <a:t>121</a:t>
            </a:fld>
            <a:endParaRPr lang="en-US" dirty="0"/>
          </a:p>
        </p:txBody>
      </p:sp>
    </p:spTree>
    <p:extLst>
      <p:ext uri="{BB962C8B-B14F-4D97-AF65-F5344CB8AC3E}">
        <p14:creationId xmlns:p14="http://schemas.microsoft.com/office/powerpoint/2010/main" val="3323542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AutoGenerated: 77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sp>
        <p:nvSpPr>
          <p:cNvPr id="3" name="Content Placeholder 2">
            <a:extLst>
              <a:ext uri="{FF2B5EF4-FFF2-40B4-BE49-F238E27FC236}">
                <a16:creationId xmlns:a16="http://schemas.microsoft.com/office/drawing/2014/main" id="{4EEEEC83-7D4E-C74A-94DE-C0843650DEFD}"/>
              </a:ext>
            </a:extLst>
          </p:cNvPr>
          <p:cNvSpPr>
            <a:spLocks noGrp="1"/>
          </p:cNvSpPr>
          <p:nvPr>
            <p:ph idx="1"/>
          </p:nvPr>
        </p:nvSpPr>
        <p:spPr/>
        <p:txBody>
          <a:bodyPr/>
          <a:lstStyle/>
          <a:p>
            <a:endParaRPr lang="en-US" dirty="0"/>
          </a:p>
          <a:p>
            <a:endParaRPr lang="en-US" dirty="0"/>
          </a:p>
          <a:p>
            <a:endParaRPr lang="en-US" dirty="0"/>
          </a:p>
          <a:p>
            <a:endParaRPr lang="en-US" dirty="0"/>
          </a:p>
          <a:p>
            <a:pPr marL="0" indent="0">
              <a:buNone/>
            </a:pPr>
            <a:endParaRPr lang="en-US" dirty="0"/>
          </a:p>
          <a:p>
            <a:r>
              <a:rPr lang="en-US" dirty="0"/>
              <a:t>Motivations for publishing new datasets: </a:t>
            </a:r>
          </a:p>
          <a:p>
            <a:pPr lvl="1"/>
            <a:r>
              <a:rPr lang="en-US" dirty="0"/>
              <a:t>Unexplored reasoning challenges </a:t>
            </a:r>
          </a:p>
          <a:p>
            <a:pPr lvl="1"/>
            <a:r>
              <a:rPr lang="en-US" dirty="0"/>
              <a:t>Alternate (better?) evaluation protocol (expand) </a:t>
            </a:r>
          </a:p>
          <a:p>
            <a:pPr lvl="1"/>
            <a:endParaRPr lang="en-US" dirty="0"/>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a:off x="10039526" y="1161919"/>
            <a:ext cx="470000" cy="523220"/>
          </a:xfrm>
          <a:prstGeom prst="rect">
            <a:avLst/>
          </a:prstGeom>
          <a:noFill/>
        </p:spPr>
        <p:txBody>
          <a:bodyPr wrap="none" rtlCol="0">
            <a:spAutoFit/>
          </a:bodyPr>
          <a:lstStyle/>
          <a:p>
            <a:r>
              <a:rPr lang="en-US" sz="2800" dirty="0"/>
              <a:t>…</a:t>
            </a:r>
          </a:p>
        </p:txBody>
      </p:sp>
      <p:sp>
        <p:nvSpPr>
          <p:cNvPr id="35" name="TextBox 34">
            <a:extLst>
              <a:ext uri="{FF2B5EF4-FFF2-40B4-BE49-F238E27FC236}">
                <a16:creationId xmlns:a16="http://schemas.microsoft.com/office/drawing/2014/main" id="{83A0CBA9-2909-764E-A1C3-757E7409E348}"/>
              </a:ext>
            </a:extLst>
          </p:cNvPr>
          <p:cNvSpPr txBox="1"/>
          <p:nvPr/>
        </p:nvSpPr>
        <p:spPr>
          <a:xfrm>
            <a:off x="9264967" y="1162157"/>
            <a:ext cx="470000" cy="523220"/>
          </a:xfrm>
          <a:prstGeom prst="rect">
            <a:avLst/>
          </a:prstGeom>
          <a:noFill/>
        </p:spPr>
        <p:txBody>
          <a:bodyPr wrap="none" rtlCol="0">
            <a:spAutoFit/>
          </a:bodyPr>
          <a:lstStyle/>
          <a:p>
            <a:r>
              <a:rPr lang="en-US" sz="2800" dirty="0"/>
              <a:t>…</a:t>
            </a:r>
          </a:p>
        </p:txBody>
      </p:sp>
      <p:sp>
        <p:nvSpPr>
          <p:cNvPr id="4" name="Slide Number Placeholder 3">
            <a:extLst>
              <a:ext uri="{FF2B5EF4-FFF2-40B4-BE49-F238E27FC236}">
                <a16:creationId xmlns:a16="http://schemas.microsoft.com/office/drawing/2014/main" id="{7B78FD79-99BE-2543-B7F2-9405DD8F01C0}"/>
              </a:ext>
            </a:extLst>
          </p:cNvPr>
          <p:cNvSpPr>
            <a:spLocks noGrp="1"/>
          </p:cNvSpPr>
          <p:nvPr>
            <p:ph type="sldNum" sz="quarter" idx="10"/>
          </p:nvPr>
        </p:nvSpPr>
        <p:spPr/>
        <p:txBody>
          <a:bodyPr/>
          <a:lstStyle/>
          <a:p>
            <a:pPr>
              <a:defRPr/>
            </a:pPr>
            <a:fld id="{0121240C-47AF-2F4D-83B3-CC3EDF50F794}" type="slidenum">
              <a:rPr lang="en-US" smtClean="0"/>
              <a:pPr>
                <a:defRPr/>
              </a:pPr>
              <a:t>13</a:t>
            </a:fld>
            <a:endParaRPr lang="en-US" dirty="0"/>
          </a:p>
        </p:txBody>
      </p:sp>
    </p:spTree>
    <p:extLst>
      <p:ext uri="{BB962C8B-B14F-4D97-AF65-F5344CB8AC3E}">
        <p14:creationId xmlns:p14="http://schemas.microsoft.com/office/powerpoint/2010/main" val="3272026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AutoGenerated: 77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sp>
        <p:nvSpPr>
          <p:cNvPr id="3" name="Content Placeholder 2">
            <a:extLst>
              <a:ext uri="{FF2B5EF4-FFF2-40B4-BE49-F238E27FC236}">
                <a16:creationId xmlns:a16="http://schemas.microsoft.com/office/drawing/2014/main" id="{4EEEEC83-7D4E-C74A-94DE-C0843650DEFD}"/>
              </a:ext>
            </a:extLst>
          </p:cNvPr>
          <p:cNvSpPr>
            <a:spLocks noGrp="1"/>
          </p:cNvSpPr>
          <p:nvPr>
            <p:ph idx="1"/>
          </p:nvPr>
        </p:nvSpPr>
        <p:spPr/>
        <p:txBody>
          <a:bodyPr/>
          <a:lstStyle/>
          <a:p>
            <a:endParaRPr lang="en-US" dirty="0"/>
          </a:p>
          <a:p>
            <a:endParaRPr lang="en-US" dirty="0"/>
          </a:p>
          <a:p>
            <a:endParaRPr lang="en-US" dirty="0"/>
          </a:p>
          <a:p>
            <a:endParaRPr lang="en-US" dirty="0"/>
          </a:p>
          <a:p>
            <a:pPr marL="0" indent="0">
              <a:buNone/>
            </a:pPr>
            <a:endParaRPr lang="en-US" dirty="0"/>
          </a:p>
          <a:p>
            <a:r>
              <a:rPr lang="en-US" dirty="0"/>
              <a:t>Motivations for publishing new datasets: </a:t>
            </a:r>
          </a:p>
          <a:p>
            <a:pPr lvl="1"/>
            <a:r>
              <a:rPr lang="en-US" dirty="0"/>
              <a:t>Unexplored reasoning challenges </a:t>
            </a:r>
          </a:p>
          <a:p>
            <a:pPr lvl="1"/>
            <a:r>
              <a:rPr lang="en-US" dirty="0"/>
              <a:t>Alternate (better?) evaluation protocol (expand) </a:t>
            </a:r>
          </a:p>
          <a:p>
            <a:pPr lvl="1"/>
            <a:endParaRPr lang="en-US" dirty="0"/>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a:off x="10039526" y="1161919"/>
            <a:ext cx="470000" cy="523220"/>
          </a:xfrm>
          <a:prstGeom prst="rect">
            <a:avLst/>
          </a:prstGeom>
          <a:noFill/>
        </p:spPr>
        <p:txBody>
          <a:bodyPr wrap="none" rtlCol="0">
            <a:spAutoFit/>
          </a:bodyPr>
          <a:lstStyle/>
          <a:p>
            <a:r>
              <a:rPr lang="en-US" sz="2800" dirty="0"/>
              <a:t>…</a:t>
            </a:r>
          </a:p>
        </p:txBody>
      </p:sp>
      <p:sp>
        <p:nvSpPr>
          <p:cNvPr id="35" name="TextBox 34">
            <a:extLst>
              <a:ext uri="{FF2B5EF4-FFF2-40B4-BE49-F238E27FC236}">
                <a16:creationId xmlns:a16="http://schemas.microsoft.com/office/drawing/2014/main" id="{83A0CBA9-2909-764E-A1C3-757E7409E348}"/>
              </a:ext>
            </a:extLst>
          </p:cNvPr>
          <p:cNvSpPr txBox="1"/>
          <p:nvPr/>
        </p:nvSpPr>
        <p:spPr>
          <a:xfrm>
            <a:off x="9264967" y="1162157"/>
            <a:ext cx="470000" cy="523220"/>
          </a:xfrm>
          <a:prstGeom prst="rect">
            <a:avLst/>
          </a:prstGeom>
          <a:noFill/>
        </p:spPr>
        <p:txBody>
          <a:bodyPr wrap="none" rtlCol="0">
            <a:spAutoFit/>
          </a:bodyPr>
          <a:lstStyle/>
          <a:p>
            <a:r>
              <a:rPr lang="en-US" sz="2800" dirty="0"/>
              <a:t>…</a:t>
            </a:r>
          </a:p>
        </p:txBody>
      </p:sp>
      <p:sp>
        <p:nvSpPr>
          <p:cNvPr id="4" name="Slide Number Placeholder 3">
            <a:extLst>
              <a:ext uri="{FF2B5EF4-FFF2-40B4-BE49-F238E27FC236}">
                <a16:creationId xmlns:a16="http://schemas.microsoft.com/office/drawing/2014/main" id="{7B78FD79-99BE-2543-B7F2-9405DD8F01C0}"/>
              </a:ext>
            </a:extLst>
          </p:cNvPr>
          <p:cNvSpPr>
            <a:spLocks noGrp="1"/>
          </p:cNvSpPr>
          <p:nvPr>
            <p:ph type="sldNum" sz="quarter" idx="10"/>
          </p:nvPr>
        </p:nvSpPr>
        <p:spPr/>
        <p:txBody>
          <a:bodyPr/>
          <a:lstStyle/>
          <a:p>
            <a:pPr>
              <a:defRPr/>
            </a:pPr>
            <a:fld id="{0121240C-47AF-2F4D-83B3-CC3EDF50F794}" type="slidenum">
              <a:rPr lang="en-US" smtClean="0"/>
              <a:pPr>
                <a:defRPr/>
              </a:pPr>
              <a:t>14</a:t>
            </a:fld>
            <a:endParaRPr lang="en-US" dirty="0"/>
          </a:p>
        </p:txBody>
      </p:sp>
    </p:spTree>
    <p:extLst>
      <p:ext uri="{BB962C8B-B14F-4D97-AF65-F5344CB8AC3E}">
        <p14:creationId xmlns:p14="http://schemas.microsoft.com/office/powerpoint/2010/main" val="401081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AutoGenerated: 77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sp>
        <p:nvSpPr>
          <p:cNvPr id="3" name="Content Placeholder 2">
            <a:extLst>
              <a:ext uri="{FF2B5EF4-FFF2-40B4-BE49-F238E27FC236}">
                <a16:creationId xmlns:a16="http://schemas.microsoft.com/office/drawing/2014/main" id="{4EEEEC83-7D4E-C74A-94DE-C0843650DEFD}"/>
              </a:ext>
            </a:extLst>
          </p:cNvPr>
          <p:cNvSpPr>
            <a:spLocks noGrp="1"/>
          </p:cNvSpPr>
          <p:nvPr>
            <p:ph idx="1"/>
          </p:nvPr>
        </p:nvSpPr>
        <p:spPr/>
        <p:txBody>
          <a:bodyPr/>
          <a:lstStyle/>
          <a:p>
            <a:endParaRPr lang="en-US" dirty="0"/>
          </a:p>
          <a:p>
            <a:endParaRPr lang="en-US" dirty="0"/>
          </a:p>
          <a:p>
            <a:endParaRPr lang="en-US" dirty="0"/>
          </a:p>
          <a:p>
            <a:endParaRPr lang="en-US" dirty="0"/>
          </a:p>
          <a:p>
            <a:pPr marL="0" indent="0">
              <a:buNone/>
            </a:pPr>
            <a:endParaRPr lang="en-US" dirty="0"/>
          </a:p>
          <a:p>
            <a:r>
              <a:rPr lang="en-US" dirty="0"/>
              <a:t>Motivations for publishing new datasets: </a:t>
            </a:r>
          </a:p>
          <a:p>
            <a:pPr lvl="1"/>
            <a:r>
              <a:rPr lang="en-US" dirty="0"/>
              <a:t>Unexplored reasoning challenges </a:t>
            </a:r>
          </a:p>
          <a:p>
            <a:pPr lvl="1"/>
            <a:r>
              <a:rPr lang="en-US" dirty="0"/>
              <a:t>Alternate (better?) evaluation protocol (expand) </a:t>
            </a:r>
          </a:p>
          <a:p>
            <a:pPr lvl="1"/>
            <a:endParaRPr lang="en-US" dirty="0"/>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a:off x="10039526" y="1161919"/>
            <a:ext cx="470000" cy="523220"/>
          </a:xfrm>
          <a:prstGeom prst="rect">
            <a:avLst/>
          </a:prstGeom>
          <a:noFill/>
        </p:spPr>
        <p:txBody>
          <a:bodyPr wrap="none" rtlCol="0">
            <a:spAutoFit/>
          </a:bodyPr>
          <a:lstStyle/>
          <a:p>
            <a:r>
              <a:rPr lang="en-US" sz="2800" dirty="0"/>
              <a:t>…</a:t>
            </a:r>
          </a:p>
        </p:txBody>
      </p:sp>
      <p:sp>
        <p:nvSpPr>
          <p:cNvPr id="35" name="TextBox 34">
            <a:extLst>
              <a:ext uri="{FF2B5EF4-FFF2-40B4-BE49-F238E27FC236}">
                <a16:creationId xmlns:a16="http://schemas.microsoft.com/office/drawing/2014/main" id="{83A0CBA9-2909-764E-A1C3-757E7409E348}"/>
              </a:ext>
            </a:extLst>
          </p:cNvPr>
          <p:cNvSpPr txBox="1"/>
          <p:nvPr/>
        </p:nvSpPr>
        <p:spPr>
          <a:xfrm>
            <a:off x="9264967" y="1162157"/>
            <a:ext cx="470000" cy="523220"/>
          </a:xfrm>
          <a:prstGeom prst="rect">
            <a:avLst/>
          </a:prstGeom>
          <a:noFill/>
        </p:spPr>
        <p:txBody>
          <a:bodyPr wrap="none" rtlCol="0">
            <a:spAutoFit/>
          </a:bodyPr>
          <a:lstStyle/>
          <a:p>
            <a:r>
              <a:rPr lang="en-US" sz="2800" dirty="0"/>
              <a:t>…</a:t>
            </a:r>
          </a:p>
        </p:txBody>
      </p:sp>
      <p:sp>
        <p:nvSpPr>
          <p:cNvPr id="4" name="Slide Number Placeholder 3">
            <a:extLst>
              <a:ext uri="{FF2B5EF4-FFF2-40B4-BE49-F238E27FC236}">
                <a16:creationId xmlns:a16="http://schemas.microsoft.com/office/drawing/2014/main" id="{7B78FD79-99BE-2543-B7F2-9405DD8F01C0}"/>
              </a:ext>
            </a:extLst>
          </p:cNvPr>
          <p:cNvSpPr>
            <a:spLocks noGrp="1"/>
          </p:cNvSpPr>
          <p:nvPr>
            <p:ph type="sldNum" sz="quarter" idx="10"/>
          </p:nvPr>
        </p:nvSpPr>
        <p:spPr/>
        <p:txBody>
          <a:bodyPr/>
          <a:lstStyle/>
          <a:p>
            <a:pPr>
              <a:defRPr/>
            </a:pPr>
            <a:fld id="{0121240C-47AF-2F4D-83B3-CC3EDF50F794}" type="slidenum">
              <a:rPr lang="en-US" smtClean="0"/>
              <a:pPr>
                <a:defRPr/>
              </a:pPr>
              <a:t>15</a:t>
            </a:fld>
            <a:endParaRPr lang="en-US" dirty="0"/>
          </a:p>
        </p:txBody>
      </p:sp>
    </p:spTree>
    <p:extLst>
      <p:ext uri="{BB962C8B-B14F-4D97-AF65-F5344CB8AC3E}">
        <p14:creationId xmlns:p14="http://schemas.microsoft.com/office/powerpoint/2010/main" val="848730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AutoGenerated: 77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3" name="Slide Number Placeholder 2">
            <a:extLst>
              <a:ext uri="{FF2B5EF4-FFF2-40B4-BE49-F238E27FC236}">
                <a16:creationId xmlns:a16="http://schemas.microsoft.com/office/drawing/2014/main" id="{431F2690-96D1-9B42-8CE6-309EEE913FB1}"/>
              </a:ext>
            </a:extLst>
          </p:cNvPr>
          <p:cNvSpPr>
            <a:spLocks noGrp="1"/>
          </p:cNvSpPr>
          <p:nvPr>
            <p:ph type="sldNum" sz="quarter" idx="10"/>
          </p:nvPr>
        </p:nvSpPr>
        <p:spPr/>
        <p:txBody>
          <a:bodyPr/>
          <a:lstStyle/>
          <a:p>
            <a:pPr>
              <a:defRPr/>
            </a:pPr>
            <a:fld id="{0121240C-47AF-2F4D-83B3-CC3EDF50F794}" type="slidenum">
              <a:rPr lang="en-US" smtClean="0"/>
              <a:pPr>
                <a:defRPr/>
              </a:pPr>
              <a:t>16</a:t>
            </a:fld>
            <a:endParaRPr lang="en-US" dirty="0"/>
          </a:p>
        </p:txBody>
      </p:sp>
      <p:sp>
        <p:nvSpPr>
          <p:cNvPr id="4" name="Rectangle 3">
            <a:extLst>
              <a:ext uri="{FF2B5EF4-FFF2-40B4-BE49-F238E27FC236}">
                <a16:creationId xmlns:a16="http://schemas.microsoft.com/office/drawing/2014/main" id="{90CF9E5E-D723-774D-9489-54354A8F6EA4}"/>
              </a:ext>
            </a:extLst>
          </p:cNvPr>
          <p:cNvSpPr/>
          <p:nvPr/>
        </p:nvSpPr>
        <p:spPr>
          <a:xfrm>
            <a:off x="2761512" y="6356799"/>
            <a:ext cx="6096000" cy="369332"/>
          </a:xfrm>
          <a:prstGeom prst="rect">
            <a:avLst/>
          </a:prstGeom>
        </p:spPr>
        <p:txBody>
          <a:bodyPr>
            <a:spAutoFit/>
          </a:bodyPr>
          <a:lstStyle/>
          <a:p>
            <a:pPr marL="11113" lvl="2" algn="ctr"/>
            <a:r>
              <a:rPr lang="en-US" dirty="0">
                <a:solidFill>
                  <a:schemeClr val="bg1">
                    <a:lumMod val="50000"/>
                  </a:schemeClr>
                </a:solidFill>
              </a:rPr>
              <a:t>[</a:t>
            </a:r>
            <a:r>
              <a:rPr lang="en-US" dirty="0" err="1">
                <a:solidFill>
                  <a:schemeClr val="bg1">
                    <a:lumMod val="50000"/>
                  </a:schemeClr>
                </a:solidFill>
              </a:rPr>
              <a:t>Rajpurkar</a:t>
            </a:r>
            <a:r>
              <a:rPr lang="en-US" dirty="0">
                <a:solidFill>
                  <a:schemeClr val="bg1">
                    <a:lumMod val="50000"/>
                  </a:schemeClr>
                </a:solidFill>
              </a:rPr>
              <a:t> et al, 2016]</a:t>
            </a:r>
            <a:endParaRPr lang="en-US" dirty="0"/>
          </a:p>
        </p:txBody>
      </p:sp>
    </p:spTree>
    <p:extLst>
      <p:ext uri="{BB962C8B-B14F-4D97-AF65-F5344CB8AC3E}">
        <p14:creationId xmlns:p14="http://schemas.microsoft.com/office/powerpoint/2010/main" val="2510036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AutoGenerated: 77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“At what speed did the turbine operate?”</a:t>
            </a:r>
          </a:p>
        </p:txBody>
      </p:sp>
      <p:sp>
        <p:nvSpPr>
          <p:cNvPr id="3" name="Slide Number Placeholder 2">
            <a:extLst>
              <a:ext uri="{FF2B5EF4-FFF2-40B4-BE49-F238E27FC236}">
                <a16:creationId xmlns:a16="http://schemas.microsoft.com/office/drawing/2014/main" id="{431F2690-96D1-9B42-8CE6-309EEE913FB1}"/>
              </a:ext>
            </a:extLst>
          </p:cNvPr>
          <p:cNvSpPr>
            <a:spLocks noGrp="1"/>
          </p:cNvSpPr>
          <p:nvPr>
            <p:ph type="sldNum" sz="quarter" idx="10"/>
          </p:nvPr>
        </p:nvSpPr>
        <p:spPr/>
        <p:txBody>
          <a:bodyPr/>
          <a:lstStyle/>
          <a:p>
            <a:pPr>
              <a:defRPr/>
            </a:pPr>
            <a:fld id="{0121240C-47AF-2F4D-83B3-CC3EDF50F794}" type="slidenum">
              <a:rPr lang="en-US" smtClean="0"/>
              <a:pPr>
                <a:defRPr/>
              </a:pPr>
              <a:t>17</a:t>
            </a:fld>
            <a:endParaRPr lang="en-US" dirty="0"/>
          </a:p>
        </p:txBody>
      </p:sp>
      <p:sp>
        <p:nvSpPr>
          <p:cNvPr id="4" name="Rectangle 3">
            <a:extLst>
              <a:ext uri="{FF2B5EF4-FFF2-40B4-BE49-F238E27FC236}">
                <a16:creationId xmlns:a16="http://schemas.microsoft.com/office/drawing/2014/main" id="{90CF9E5E-D723-774D-9489-54354A8F6EA4}"/>
              </a:ext>
            </a:extLst>
          </p:cNvPr>
          <p:cNvSpPr/>
          <p:nvPr/>
        </p:nvSpPr>
        <p:spPr>
          <a:xfrm>
            <a:off x="2761512" y="6356799"/>
            <a:ext cx="6096000" cy="369332"/>
          </a:xfrm>
          <a:prstGeom prst="rect">
            <a:avLst/>
          </a:prstGeom>
        </p:spPr>
        <p:txBody>
          <a:bodyPr>
            <a:spAutoFit/>
          </a:bodyPr>
          <a:lstStyle/>
          <a:p>
            <a:pPr marL="11113" lvl="2" algn="ctr"/>
            <a:r>
              <a:rPr lang="en-US" dirty="0">
                <a:solidFill>
                  <a:schemeClr val="bg1">
                    <a:lumMod val="50000"/>
                  </a:schemeClr>
                </a:solidFill>
              </a:rPr>
              <a:t>[</a:t>
            </a:r>
            <a:r>
              <a:rPr lang="en-US" dirty="0" err="1">
                <a:solidFill>
                  <a:schemeClr val="bg1">
                    <a:lumMod val="50000"/>
                  </a:schemeClr>
                </a:solidFill>
              </a:rPr>
              <a:t>Rajpurkar</a:t>
            </a:r>
            <a:r>
              <a:rPr lang="en-US" dirty="0">
                <a:solidFill>
                  <a:schemeClr val="bg1">
                    <a:lumMod val="50000"/>
                  </a:schemeClr>
                </a:solidFill>
              </a:rPr>
              <a:t> et al, 2016]</a:t>
            </a:r>
            <a:endParaRPr lang="en-US" dirty="0"/>
          </a:p>
        </p:txBody>
      </p:sp>
    </p:spTree>
    <p:extLst>
      <p:ext uri="{BB962C8B-B14F-4D97-AF65-F5344CB8AC3E}">
        <p14:creationId xmlns:p14="http://schemas.microsoft.com/office/powerpoint/2010/main" val="508215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AutoGenerated: 77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“At what speed did the turbine operate?”</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8" y="5006440"/>
            <a:ext cx="4994983" cy="919401"/>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16,000 rpm bladeless turbine. ...</a:t>
            </a:r>
          </a:p>
        </p:txBody>
      </p:sp>
      <p:sp>
        <p:nvSpPr>
          <p:cNvPr id="3" name="Slide Number Placeholder 2">
            <a:extLst>
              <a:ext uri="{FF2B5EF4-FFF2-40B4-BE49-F238E27FC236}">
                <a16:creationId xmlns:a16="http://schemas.microsoft.com/office/drawing/2014/main" id="{431F2690-96D1-9B42-8CE6-309EEE913FB1}"/>
              </a:ext>
            </a:extLst>
          </p:cNvPr>
          <p:cNvSpPr>
            <a:spLocks noGrp="1"/>
          </p:cNvSpPr>
          <p:nvPr>
            <p:ph type="sldNum" sz="quarter" idx="10"/>
          </p:nvPr>
        </p:nvSpPr>
        <p:spPr/>
        <p:txBody>
          <a:bodyPr/>
          <a:lstStyle/>
          <a:p>
            <a:pPr>
              <a:defRPr/>
            </a:pPr>
            <a:fld id="{0121240C-47AF-2F4D-83B3-CC3EDF50F794}" type="slidenum">
              <a:rPr lang="en-US" smtClean="0"/>
              <a:pPr>
                <a:defRPr/>
              </a:pPr>
              <a:t>18</a:t>
            </a:fld>
            <a:endParaRPr lang="en-US" dirty="0"/>
          </a:p>
        </p:txBody>
      </p:sp>
      <p:sp>
        <p:nvSpPr>
          <p:cNvPr id="4" name="Rectangle 3">
            <a:extLst>
              <a:ext uri="{FF2B5EF4-FFF2-40B4-BE49-F238E27FC236}">
                <a16:creationId xmlns:a16="http://schemas.microsoft.com/office/drawing/2014/main" id="{90CF9E5E-D723-774D-9489-54354A8F6EA4}"/>
              </a:ext>
            </a:extLst>
          </p:cNvPr>
          <p:cNvSpPr/>
          <p:nvPr/>
        </p:nvSpPr>
        <p:spPr>
          <a:xfrm>
            <a:off x="2761512" y="6356799"/>
            <a:ext cx="6096000" cy="369332"/>
          </a:xfrm>
          <a:prstGeom prst="rect">
            <a:avLst/>
          </a:prstGeom>
        </p:spPr>
        <p:txBody>
          <a:bodyPr>
            <a:spAutoFit/>
          </a:bodyPr>
          <a:lstStyle/>
          <a:p>
            <a:pPr marL="11113" lvl="2" algn="ctr"/>
            <a:r>
              <a:rPr lang="en-US" dirty="0">
                <a:solidFill>
                  <a:schemeClr val="bg1">
                    <a:lumMod val="50000"/>
                  </a:schemeClr>
                </a:solidFill>
              </a:rPr>
              <a:t>[</a:t>
            </a:r>
            <a:r>
              <a:rPr lang="en-US" dirty="0" err="1">
                <a:solidFill>
                  <a:schemeClr val="bg1">
                    <a:lumMod val="50000"/>
                  </a:schemeClr>
                </a:solidFill>
              </a:rPr>
              <a:t>Rajpurkar</a:t>
            </a:r>
            <a:r>
              <a:rPr lang="en-US" dirty="0">
                <a:solidFill>
                  <a:schemeClr val="bg1">
                    <a:lumMod val="50000"/>
                  </a:schemeClr>
                </a:solidFill>
              </a:rPr>
              <a:t> et al, 2016]</a:t>
            </a:r>
            <a:endParaRPr lang="en-US" dirty="0"/>
          </a:p>
        </p:txBody>
      </p:sp>
    </p:spTree>
    <p:extLst>
      <p:ext uri="{BB962C8B-B14F-4D97-AF65-F5344CB8AC3E}">
        <p14:creationId xmlns:p14="http://schemas.microsoft.com/office/powerpoint/2010/main" val="3621413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AutoGenerated: 77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“At what speed did the turbine operate?”</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8" y="5006440"/>
            <a:ext cx="4994983" cy="919401"/>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16,000 rpm bladeless turbine. ...</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431F2690-96D1-9B42-8CE6-309EEE913FB1}"/>
              </a:ext>
            </a:extLst>
          </p:cNvPr>
          <p:cNvSpPr>
            <a:spLocks noGrp="1"/>
          </p:cNvSpPr>
          <p:nvPr>
            <p:ph type="sldNum" sz="quarter" idx="10"/>
          </p:nvPr>
        </p:nvSpPr>
        <p:spPr/>
        <p:txBody>
          <a:bodyPr/>
          <a:lstStyle/>
          <a:p>
            <a:pPr>
              <a:defRPr/>
            </a:pPr>
            <a:fld id="{0121240C-47AF-2F4D-83B3-CC3EDF50F794}" type="slidenum">
              <a:rPr lang="en-US" smtClean="0"/>
              <a:pPr>
                <a:defRPr/>
              </a:pPr>
              <a:t>19</a:t>
            </a:fld>
            <a:endParaRPr lang="en-US" dirty="0"/>
          </a:p>
        </p:txBody>
      </p:sp>
      <p:sp>
        <p:nvSpPr>
          <p:cNvPr id="4" name="Rectangle 3">
            <a:extLst>
              <a:ext uri="{FF2B5EF4-FFF2-40B4-BE49-F238E27FC236}">
                <a16:creationId xmlns:a16="http://schemas.microsoft.com/office/drawing/2014/main" id="{90CF9E5E-D723-774D-9489-54354A8F6EA4}"/>
              </a:ext>
            </a:extLst>
          </p:cNvPr>
          <p:cNvSpPr/>
          <p:nvPr/>
        </p:nvSpPr>
        <p:spPr>
          <a:xfrm>
            <a:off x="2761512" y="6356799"/>
            <a:ext cx="6096000" cy="369332"/>
          </a:xfrm>
          <a:prstGeom prst="rect">
            <a:avLst/>
          </a:prstGeom>
        </p:spPr>
        <p:txBody>
          <a:bodyPr>
            <a:spAutoFit/>
          </a:bodyPr>
          <a:lstStyle/>
          <a:p>
            <a:pPr marL="11113" lvl="2" algn="ctr"/>
            <a:r>
              <a:rPr lang="en-US" dirty="0">
                <a:solidFill>
                  <a:schemeClr val="bg1">
                    <a:lumMod val="50000"/>
                  </a:schemeClr>
                </a:solidFill>
              </a:rPr>
              <a:t>[</a:t>
            </a:r>
            <a:r>
              <a:rPr lang="en-US" dirty="0" err="1">
                <a:solidFill>
                  <a:schemeClr val="bg1">
                    <a:lumMod val="50000"/>
                  </a:schemeClr>
                </a:solidFill>
              </a:rPr>
              <a:t>Rajpurkar</a:t>
            </a:r>
            <a:r>
              <a:rPr lang="en-US" dirty="0">
                <a:solidFill>
                  <a:schemeClr val="bg1">
                    <a:lumMod val="50000"/>
                  </a:schemeClr>
                </a:solidFill>
              </a:rPr>
              <a:t> et al, 2016]</a:t>
            </a:r>
            <a:endParaRPr lang="en-US" dirty="0"/>
          </a:p>
        </p:txBody>
      </p:sp>
    </p:spTree>
    <p:extLst>
      <p:ext uri="{BB962C8B-B14F-4D97-AF65-F5344CB8AC3E}">
        <p14:creationId xmlns:p14="http://schemas.microsoft.com/office/powerpoint/2010/main" val="2655449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AutoGenerated: 76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A36F4-FCFA-994D-B851-49A244049CA8}"/>
              </a:ext>
            </a:extLst>
          </p:cNvPr>
          <p:cNvSpPr>
            <a:spLocks noGrp="1"/>
          </p:cNvSpPr>
          <p:nvPr>
            <p:ph type="title"/>
          </p:nvPr>
        </p:nvSpPr>
        <p:spPr/>
        <p:txBody>
          <a:bodyPr/>
          <a:lstStyle/>
          <a:p>
            <a:r>
              <a:rPr lang="en-US" dirty="0"/>
              <a:t>Moving towards NLU, via QA </a:t>
            </a:r>
          </a:p>
        </p:txBody>
      </p:sp>
      <p:sp>
        <p:nvSpPr>
          <p:cNvPr id="22" name="Slide Number Placeholder 21">
            <a:extLst>
              <a:ext uri="{FF2B5EF4-FFF2-40B4-BE49-F238E27FC236}">
                <a16:creationId xmlns:a16="http://schemas.microsoft.com/office/drawing/2014/main" id="{A1FC9310-38DD-A346-BC12-1F82D98644E0}"/>
              </a:ext>
            </a:extLst>
          </p:cNvPr>
          <p:cNvSpPr>
            <a:spLocks noGrp="1"/>
          </p:cNvSpPr>
          <p:nvPr>
            <p:ph type="sldNum" sz="quarter" idx="10"/>
          </p:nvPr>
        </p:nvSpPr>
        <p:spPr/>
        <p:txBody>
          <a:bodyPr/>
          <a:lstStyle/>
          <a:p>
            <a:pPr>
              <a:defRPr/>
            </a:pPr>
            <a:fld id="{0121240C-47AF-2F4D-83B3-CC3EDF50F794}" type="slidenum">
              <a:rPr lang="en-US" smtClean="0"/>
              <a:pPr>
                <a:defRPr/>
              </a:pPr>
              <a:t>2</a:t>
            </a:fld>
            <a:endParaRPr lang="en-US" dirty="0"/>
          </a:p>
        </p:txBody>
      </p:sp>
      <p:sp>
        <p:nvSpPr>
          <p:cNvPr id="23" name="Content Placeholder 22">
            <a:extLst>
              <a:ext uri="{FF2B5EF4-FFF2-40B4-BE49-F238E27FC236}">
                <a16:creationId xmlns:a16="http://schemas.microsoft.com/office/drawing/2014/main" id="{685D0AC0-A928-1A4A-AF3D-7CACBB6B84C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7131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AutoGenerated: 77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“At what speed did the turbine operate?”</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8" y="5006440"/>
            <a:ext cx="4994983" cy="919401"/>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16,000 rpm bladeless turbine. ...</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“16,000 rpm”</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431F2690-96D1-9B42-8CE6-309EEE913FB1}"/>
              </a:ext>
            </a:extLst>
          </p:cNvPr>
          <p:cNvSpPr>
            <a:spLocks noGrp="1"/>
          </p:cNvSpPr>
          <p:nvPr>
            <p:ph type="sldNum" sz="quarter" idx="10"/>
          </p:nvPr>
        </p:nvSpPr>
        <p:spPr/>
        <p:txBody>
          <a:bodyPr/>
          <a:lstStyle/>
          <a:p>
            <a:pPr>
              <a:defRPr/>
            </a:pPr>
            <a:fld id="{0121240C-47AF-2F4D-83B3-CC3EDF50F794}" type="slidenum">
              <a:rPr lang="en-US" smtClean="0"/>
              <a:pPr>
                <a:defRPr/>
              </a:pPr>
              <a:t>20</a:t>
            </a:fld>
            <a:endParaRPr lang="en-US" dirty="0"/>
          </a:p>
        </p:txBody>
      </p:sp>
      <p:sp>
        <p:nvSpPr>
          <p:cNvPr id="4" name="Rectangle 3">
            <a:extLst>
              <a:ext uri="{FF2B5EF4-FFF2-40B4-BE49-F238E27FC236}">
                <a16:creationId xmlns:a16="http://schemas.microsoft.com/office/drawing/2014/main" id="{90CF9E5E-D723-774D-9489-54354A8F6EA4}"/>
              </a:ext>
            </a:extLst>
          </p:cNvPr>
          <p:cNvSpPr/>
          <p:nvPr/>
        </p:nvSpPr>
        <p:spPr>
          <a:xfrm>
            <a:off x="2761512" y="6356799"/>
            <a:ext cx="6096000" cy="369332"/>
          </a:xfrm>
          <a:prstGeom prst="rect">
            <a:avLst/>
          </a:prstGeom>
        </p:spPr>
        <p:txBody>
          <a:bodyPr>
            <a:spAutoFit/>
          </a:bodyPr>
          <a:lstStyle/>
          <a:p>
            <a:pPr marL="11113" lvl="2" algn="ctr"/>
            <a:r>
              <a:rPr lang="en-US" dirty="0">
                <a:solidFill>
                  <a:schemeClr val="bg1">
                    <a:lumMod val="50000"/>
                  </a:schemeClr>
                </a:solidFill>
              </a:rPr>
              <a:t>[</a:t>
            </a:r>
            <a:r>
              <a:rPr lang="en-US" dirty="0" err="1">
                <a:solidFill>
                  <a:schemeClr val="bg1">
                    <a:lumMod val="50000"/>
                  </a:schemeClr>
                </a:solidFill>
              </a:rPr>
              <a:t>Rajpurkar</a:t>
            </a:r>
            <a:r>
              <a:rPr lang="en-US" dirty="0">
                <a:solidFill>
                  <a:schemeClr val="bg1">
                    <a:lumMod val="50000"/>
                  </a:schemeClr>
                </a:solidFill>
              </a:rPr>
              <a:t> et al, 2016]</a:t>
            </a:r>
            <a:endParaRPr lang="en-US" dirty="0"/>
          </a:p>
        </p:txBody>
      </p:sp>
    </p:spTree>
    <p:extLst>
      <p:ext uri="{BB962C8B-B14F-4D97-AF65-F5344CB8AC3E}">
        <p14:creationId xmlns:p14="http://schemas.microsoft.com/office/powerpoint/2010/main" val="1966976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AutoGenerated: 78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388345"/>
            <a:ext cx="510076" cy="584775"/>
          </a:xfrm>
          <a:prstGeom prst="rect">
            <a:avLst/>
          </a:prstGeom>
          <a:noFill/>
        </p:spPr>
        <p:txBody>
          <a:bodyPr wrap="none" rtlCol="0">
            <a:spAutoFit/>
          </a:bodyPr>
          <a:lstStyle/>
          <a:p>
            <a:r>
              <a:rPr lang="en-US" sz="32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3" name="Slide Number Placeholder 2">
            <a:extLst>
              <a:ext uri="{FF2B5EF4-FFF2-40B4-BE49-F238E27FC236}">
                <a16:creationId xmlns:a16="http://schemas.microsoft.com/office/drawing/2014/main" id="{E32C334E-38D2-624B-A4EF-C3ACB0D5BF35}"/>
              </a:ext>
            </a:extLst>
          </p:cNvPr>
          <p:cNvSpPr>
            <a:spLocks noGrp="1"/>
          </p:cNvSpPr>
          <p:nvPr>
            <p:ph type="sldNum" sz="quarter" idx="10"/>
          </p:nvPr>
        </p:nvSpPr>
        <p:spPr/>
        <p:txBody>
          <a:bodyPr/>
          <a:lstStyle/>
          <a:p>
            <a:pPr>
              <a:defRPr/>
            </a:pPr>
            <a:fld id="{0121240C-47AF-2F4D-83B3-CC3EDF50F794}" type="slidenum">
              <a:rPr lang="en-US" smtClean="0"/>
              <a:pPr>
                <a:defRPr/>
              </a:pPr>
              <a:t>21</a:t>
            </a:fld>
            <a:endParaRPr lang="en-US" dirty="0"/>
          </a:p>
        </p:txBody>
      </p:sp>
      <p:sp>
        <p:nvSpPr>
          <p:cNvPr id="37" name="Rectangle 36">
            <a:extLst>
              <a:ext uri="{FF2B5EF4-FFF2-40B4-BE49-F238E27FC236}">
                <a16:creationId xmlns:a16="http://schemas.microsoft.com/office/drawing/2014/main" id="{C18F56B2-951F-AC42-810C-90BC0AD9CB5E}"/>
              </a:ext>
            </a:extLst>
          </p:cNvPr>
          <p:cNvSpPr/>
          <p:nvPr/>
        </p:nvSpPr>
        <p:spPr>
          <a:xfrm>
            <a:off x="2761512" y="6356799"/>
            <a:ext cx="6096000" cy="369332"/>
          </a:xfrm>
          <a:prstGeom prst="rect">
            <a:avLst/>
          </a:prstGeom>
        </p:spPr>
        <p:txBody>
          <a:bodyPr>
            <a:spAutoFit/>
          </a:bodyPr>
          <a:lstStyle/>
          <a:p>
            <a:pPr marL="11113" lvl="2" algn="ctr"/>
            <a:r>
              <a:rPr lang="en-US" dirty="0">
                <a:solidFill>
                  <a:schemeClr val="bg1">
                    <a:lumMod val="50000"/>
                  </a:schemeClr>
                </a:solidFill>
              </a:rPr>
              <a:t>[Clark et al, 2018]</a:t>
            </a:r>
            <a:endParaRPr lang="en-US" dirty="0"/>
          </a:p>
        </p:txBody>
      </p:sp>
    </p:spTree>
    <p:extLst>
      <p:ext uri="{BB962C8B-B14F-4D97-AF65-F5344CB8AC3E}">
        <p14:creationId xmlns:p14="http://schemas.microsoft.com/office/powerpoint/2010/main" val="1080380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AutoGenerated: 78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388345"/>
            <a:ext cx="510076" cy="584775"/>
          </a:xfrm>
          <a:prstGeom prst="rect">
            <a:avLst/>
          </a:prstGeom>
          <a:noFill/>
        </p:spPr>
        <p:txBody>
          <a:bodyPr wrap="none" rtlCol="0">
            <a:spAutoFit/>
          </a:bodyPr>
          <a:lstStyle/>
          <a:p>
            <a:r>
              <a:rPr lang="en-US" sz="32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“What does photosynthesis produce that helps plants grow? ”</a:t>
            </a:r>
          </a:p>
        </p:txBody>
      </p:sp>
      <p:sp>
        <p:nvSpPr>
          <p:cNvPr id="3" name="Slide Number Placeholder 2">
            <a:extLst>
              <a:ext uri="{FF2B5EF4-FFF2-40B4-BE49-F238E27FC236}">
                <a16:creationId xmlns:a16="http://schemas.microsoft.com/office/drawing/2014/main" id="{E32C334E-38D2-624B-A4EF-C3ACB0D5BF35}"/>
              </a:ext>
            </a:extLst>
          </p:cNvPr>
          <p:cNvSpPr>
            <a:spLocks noGrp="1"/>
          </p:cNvSpPr>
          <p:nvPr>
            <p:ph type="sldNum" sz="quarter" idx="10"/>
          </p:nvPr>
        </p:nvSpPr>
        <p:spPr/>
        <p:txBody>
          <a:bodyPr/>
          <a:lstStyle/>
          <a:p>
            <a:pPr>
              <a:defRPr/>
            </a:pPr>
            <a:fld id="{0121240C-47AF-2F4D-83B3-CC3EDF50F794}" type="slidenum">
              <a:rPr lang="en-US" smtClean="0"/>
              <a:pPr>
                <a:defRPr/>
              </a:pPr>
              <a:t>22</a:t>
            </a:fld>
            <a:endParaRPr lang="en-US" dirty="0"/>
          </a:p>
        </p:txBody>
      </p:sp>
      <p:sp>
        <p:nvSpPr>
          <p:cNvPr id="37" name="Rectangle 36">
            <a:extLst>
              <a:ext uri="{FF2B5EF4-FFF2-40B4-BE49-F238E27FC236}">
                <a16:creationId xmlns:a16="http://schemas.microsoft.com/office/drawing/2014/main" id="{C18F56B2-951F-AC42-810C-90BC0AD9CB5E}"/>
              </a:ext>
            </a:extLst>
          </p:cNvPr>
          <p:cNvSpPr/>
          <p:nvPr/>
        </p:nvSpPr>
        <p:spPr>
          <a:xfrm>
            <a:off x="2761512" y="6356799"/>
            <a:ext cx="6096000" cy="369332"/>
          </a:xfrm>
          <a:prstGeom prst="rect">
            <a:avLst/>
          </a:prstGeom>
        </p:spPr>
        <p:txBody>
          <a:bodyPr>
            <a:spAutoFit/>
          </a:bodyPr>
          <a:lstStyle/>
          <a:p>
            <a:pPr marL="11113" lvl="2" algn="ctr"/>
            <a:r>
              <a:rPr lang="en-US" dirty="0">
                <a:solidFill>
                  <a:schemeClr val="bg1">
                    <a:lumMod val="50000"/>
                  </a:schemeClr>
                </a:solidFill>
              </a:rPr>
              <a:t>[Clark et al, 2018]</a:t>
            </a:r>
            <a:endParaRPr lang="en-US" dirty="0"/>
          </a:p>
        </p:txBody>
      </p:sp>
    </p:spTree>
    <p:extLst>
      <p:ext uri="{BB962C8B-B14F-4D97-AF65-F5344CB8AC3E}">
        <p14:creationId xmlns:p14="http://schemas.microsoft.com/office/powerpoint/2010/main" val="4123619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AutoGenerated: 78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388345"/>
            <a:ext cx="510076" cy="584775"/>
          </a:xfrm>
          <a:prstGeom prst="rect">
            <a:avLst/>
          </a:prstGeom>
          <a:noFill/>
        </p:spPr>
        <p:txBody>
          <a:bodyPr wrap="none" rtlCol="0">
            <a:spAutoFit/>
          </a:bodyPr>
          <a:lstStyle/>
          <a:p>
            <a:r>
              <a:rPr lang="en-US" sz="32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“What does photosynthesis produce that helps plants grow? ”</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9" y="5006440"/>
            <a:ext cx="4791462"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 water </a:t>
            </a:r>
            <a:br>
              <a:rPr lang="en-US" i="1" dirty="0">
                <a:solidFill>
                  <a:schemeClr val="tx1"/>
                </a:solidFill>
              </a:rPr>
            </a:br>
            <a:r>
              <a:rPr lang="en-US" i="1" dirty="0">
                <a:solidFill>
                  <a:schemeClr val="tx1"/>
                </a:solidFill>
              </a:rPr>
              <a:t>	        	(B) oxygen </a:t>
            </a:r>
            <a:br>
              <a:rPr lang="en-US" i="1" dirty="0">
                <a:solidFill>
                  <a:schemeClr val="tx1"/>
                </a:solidFill>
              </a:rPr>
            </a:br>
            <a:r>
              <a:rPr lang="en-US" i="1" dirty="0">
                <a:solidFill>
                  <a:schemeClr val="tx1"/>
                </a:solidFill>
              </a:rPr>
              <a:t>	        	(C) protein </a:t>
            </a:r>
            <a:br>
              <a:rPr lang="en-US" i="1" dirty="0">
                <a:solidFill>
                  <a:schemeClr val="tx1"/>
                </a:solidFill>
              </a:rPr>
            </a:br>
            <a:r>
              <a:rPr lang="en-US" i="1" dirty="0">
                <a:solidFill>
                  <a:schemeClr val="tx1"/>
                </a:solidFill>
              </a:rPr>
              <a:t> 	        	(D) sugar </a:t>
            </a:r>
          </a:p>
        </p:txBody>
      </p:sp>
      <p:sp>
        <p:nvSpPr>
          <p:cNvPr id="3" name="Slide Number Placeholder 2">
            <a:extLst>
              <a:ext uri="{FF2B5EF4-FFF2-40B4-BE49-F238E27FC236}">
                <a16:creationId xmlns:a16="http://schemas.microsoft.com/office/drawing/2014/main" id="{E32C334E-38D2-624B-A4EF-C3ACB0D5BF35}"/>
              </a:ext>
            </a:extLst>
          </p:cNvPr>
          <p:cNvSpPr>
            <a:spLocks noGrp="1"/>
          </p:cNvSpPr>
          <p:nvPr>
            <p:ph type="sldNum" sz="quarter" idx="10"/>
          </p:nvPr>
        </p:nvSpPr>
        <p:spPr/>
        <p:txBody>
          <a:bodyPr/>
          <a:lstStyle/>
          <a:p>
            <a:pPr>
              <a:defRPr/>
            </a:pPr>
            <a:fld id="{0121240C-47AF-2F4D-83B3-CC3EDF50F794}" type="slidenum">
              <a:rPr lang="en-US" smtClean="0"/>
              <a:pPr>
                <a:defRPr/>
              </a:pPr>
              <a:t>23</a:t>
            </a:fld>
            <a:endParaRPr lang="en-US" dirty="0"/>
          </a:p>
        </p:txBody>
      </p:sp>
      <p:sp>
        <p:nvSpPr>
          <p:cNvPr id="37" name="Rectangle 36">
            <a:extLst>
              <a:ext uri="{FF2B5EF4-FFF2-40B4-BE49-F238E27FC236}">
                <a16:creationId xmlns:a16="http://schemas.microsoft.com/office/drawing/2014/main" id="{C18F56B2-951F-AC42-810C-90BC0AD9CB5E}"/>
              </a:ext>
            </a:extLst>
          </p:cNvPr>
          <p:cNvSpPr/>
          <p:nvPr/>
        </p:nvSpPr>
        <p:spPr>
          <a:xfrm>
            <a:off x="2761512" y="6356799"/>
            <a:ext cx="6096000" cy="369332"/>
          </a:xfrm>
          <a:prstGeom prst="rect">
            <a:avLst/>
          </a:prstGeom>
        </p:spPr>
        <p:txBody>
          <a:bodyPr>
            <a:spAutoFit/>
          </a:bodyPr>
          <a:lstStyle/>
          <a:p>
            <a:pPr marL="11113" lvl="2" algn="ctr"/>
            <a:r>
              <a:rPr lang="en-US" dirty="0">
                <a:solidFill>
                  <a:schemeClr val="bg1">
                    <a:lumMod val="50000"/>
                  </a:schemeClr>
                </a:solidFill>
              </a:rPr>
              <a:t>[Clark et al, 2018]</a:t>
            </a:r>
            <a:endParaRPr lang="en-US" dirty="0"/>
          </a:p>
        </p:txBody>
      </p:sp>
    </p:spTree>
    <p:extLst>
      <p:ext uri="{BB962C8B-B14F-4D97-AF65-F5344CB8AC3E}">
        <p14:creationId xmlns:p14="http://schemas.microsoft.com/office/powerpoint/2010/main" val="418185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AutoGenerated: 78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388345"/>
            <a:ext cx="510076" cy="584775"/>
          </a:xfrm>
          <a:prstGeom prst="rect">
            <a:avLst/>
          </a:prstGeom>
          <a:noFill/>
        </p:spPr>
        <p:txBody>
          <a:bodyPr wrap="none" rtlCol="0">
            <a:spAutoFit/>
          </a:bodyPr>
          <a:lstStyle/>
          <a:p>
            <a:r>
              <a:rPr lang="en-US" sz="32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“What does photosynthesis produce that helps plants grow? ”</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9" y="5006440"/>
            <a:ext cx="4791462"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 water </a:t>
            </a:r>
            <a:br>
              <a:rPr lang="en-US" i="1" dirty="0">
                <a:solidFill>
                  <a:schemeClr val="tx1"/>
                </a:solidFill>
              </a:rPr>
            </a:br>
            <a:r>
              <a:rPr lang="en-US" i="1" dirty="0">
                <a:solidFill>
                  <a:schemeClr val="tx1"/>
                </a:solidFill>
              </a:rPr>
              <a:t>	        	(B) oxygen </a:t>
            </a:r>
            <a:br>
              <a:rPr lang="en-US" i="1" dirty="0">
                <a:solidFill>
                  <a:schemeClr val="tx1"/>
                </a:solidFill>
              </a:rPr>
            </a:br>
            <a:r>
              <a:rPr lang="en-US" i="1" dirty="0">
                <a:solidFill>
                  <a:schemeClr val="tx1"/>
                </a:solidFill>
              </a:rPr>
              <a:t>	        	(C) protein </a:t>
            </a:r>
            <a:br>
              <a:rPr lang="en-US" i="1" dirty="0">
                <a:solidFill>
                  <a:schemeClr val="tx1"/>
                </a:solidFill>
              </a:rPr>
            </a:br>
            <a:r>
              <a:rPr lang="en-US" i="1" dirty="0">
                <a:solidFill>
                  <a:schemeClr val="tx1"/>
                </a:solidFill>
              </a:rPr>
              <a:t> 	        	(D) sugar </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E32C334E-38D2-624B-A4EF-C3ACB0D5BF35}"/>
              </a:ext>
            </a:extLst>
          </p:cNvPr>
          <p:cNvSpPr>
            <a:spLocks noGrp="1"/>
          </p:cNvSpPr>
          <p:nvPr>
            <p:ph type="sldNum" sz="quarter" idx="10"/>
          </p:nvPr>
        </p:nvSpPr>
        <p:spPr/>
        <p:txBody>
          <a:bodyPr/>
          <a:lstStyle/>
          <a:p>
            <a:pPr>
              <a:defRPr/>
            </a:pPr>
            <a:fld id="{0121240C-47AF-2F4D-83B3-CC3EDF50F794}" type="slidenum">
              <a:rPr lang="en-US" smtClean="0"/>
              <a:pPr>
                <a:defRPr/>
              </a:pPr>
              <a:t>24</a:t>
            </a:fld>
            <a:endParaRPr lang="en-US" dirty="0"/>
          </a:p>
        </p:txBody>
      </p:sp>
      <p:sp>
        <p:nvSpPr>
          <p:cNvPr id="37" name="Rectangle 36">
            <a:extLst>
              <a:ext uri="{FF2B5EF4-FFF2-40B4-BE49-F238E27FC236}">
                <a16:creationId xmlns:a16="http://schemas.microsoft.com/office/drawing/2014/main" id="{C18F56B2-951F-AC42-810C-90BC0AD9CB5E}"/>
              </a:ext>
            </a:extLst>
          </p:cNvPr>
          <p:cNvSpPr/>
          <p:nvPr/>
        </p:nvSpPr>
        <p:spPr>
          <a:xfrm>
            <a:off x="2761512" y="6356799"/>
            <a:ext cx="6096000" cy="369332"/>
          </a:xfrm>
          <a:prstGeom prst="rect">
            <a:avLst/>
          </a:prstGeom>
        </p:spPr>
        <p:txBody>
          <a:bodyPr>
            <a:spAutoFit/>
          </a:bodyPr>
          <a:lstStyle/>
          <a:p>
            <a:pPr marL="11113" lvl="2" algn="ctr"/>
            <a:r>
              <a:rPr lang="en-US" dirty="0">
                <a:solidFill>
                  <a:schemeClr val="bg1">
                    <a:lumMod val="50000"/>
                  </a:schemeClr>
                </a:solidFill>
              </a:rPr>
              <a:t>[Clark et al, 2018]</a:t>
            </a:r>
            <a:endParaRPr lang="en-US" dirty="0"/>
          </a:p>
        </p:txBody>
      </p:sp>
    </p:spTree>
    <p:extLst>
      <p:ext uri="{BB962C8B-B14F-4D97-AF65-F5344CB8AC3E}">
        <p14:creationId xmlns:p14="http://schemas.microsoft.com/office/powerpoint/2010/main" val="3812537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AutoGenerated: 78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388345"/>
            <a:ext cx="510076" cy="584775"/>
          </a:xfrm>
          <a:prstGeom prst="rect">
            <a:avLst/>
          </a:prstGeom>
          <a:noFill/>
        </p:spPr>
        <p:txBody>
          <a:bodyPr wrap="none" rtlCol="0">
            <a:spAutoFit/>
          </a:bodyPr>
          <a:lstStyle/>
          <a:p>
            <a:r>
              <a:rPr lang="en-US" sz="32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“What does photosynthesis produce that helps plants grow? ”</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9" y="5006440"/>
            <a:ext cx="4791462"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 water </a:t>
            </a:r>
            <a:br>
              <a:rPr lang="en-US" i="1" dirty="0">
                <a:solidFill>
                  <a:schemeClr val="tx1"/>
                </a:solidFill>
              </a:rPr>
            </a:br>
            <a:r>
              <a:rPr lang="en-US" i="1" dirty="0">
                <a:solidFill>
                  <a:schemeClr val="tx1"/>
                </a:solidFill>
              </a:rPr>
              <a:t>	        	(B) oxygen </a:t>
            </a:r>
            <a:br>
              <a:rPr lang="en-US" i="1" dirty="0">
                <a:solidFill>
                  <a:schemeClr val="tx1"/>
                </a:solidFill>
              </a:rPr>
            </a:br>
            <a:r>
              <a:rPr lang="en-US" i="1" dirty="0">
                <a:solidFill>
                  <a:schemeClr val="tx1"/>
                </a:solidFill>
              </a:rPr>
              <a:t>	        	(C) protein </a:t>
            </a:r>
            <a:br>
              <a:rPr lang="en-US" i="1" dirty="0">
                <a:solidFill>
                  <a:schemeClr val="tx1"/>
                </a:solidFill>
              </a:rPr>
            </a:br>
            <a:r>
              <a:rPr lang="en-US" i="1" dirty="0">
                <a:solidFill>
                  <a:schemeClr val="tx1"/>
                </a:solidFill>
              </a:rPr>
              <a:t> 	        	(D) sugar </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“The big kid”</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E32C334E-38D2-624B-A4EF-C3ACB0D5BF35}"/>
              </a:ext>
            </a:extLst>
          </p:cNvPr>
          <p:cNvSpPr>
            <a:spLocks noGrp="1"/>
          </p:cNvSpPr>
          <p:nvPr>
            <p:ph type="sldNum" sz="quarter" idx="10"/>
          </p:nvPr>
        </p:nvSpPr>
        <p:spPr/>
        <p:txBody>
          <a:bodyPr/>
          <a:lstStyle/>
          <a:p>
            <a:pPr>
              <a:defRPr/>
            </a:pPr>
            <a:fld id="{0121240C-47AF-2F4D-83B3-CC3EDF50F794}" type="slidenum">
              <a:rPr lang="en-US" smtClean="0"/>
              <a:pPr>
                <a:defRPr/>
              </a:pPr>
              <a:t>25</a:t>
            </a:fld>
            <a:endParaRPr lang="en-US" dirty="0"/>
          </a:p>
        </p:txBody>
      </p:sp>
      <p:sp>
        <p:nvSpPr>
          <p:cNvPr id="37" name="Rectangle 36">
            <a:extLst>
              <a:ext uri="{FF2B5EF4-FFF2-40B4-BE49-F238E27FC236}">
                <a16:creationId xmlns:a16="http://schemas.microsoft.com/office/drawing/2014/main" id="{C18F56B2-951F-AC42-810C-90BC0AD9CB5E}"/>
              </a:ext>
            </a:extLst>
          </p:cNvPr>
          <p:cNvSpPr/>
          <p:nvPr/>
        </p:nvSpPr>
        <p:spPr>
          <a:xfrm>
            <a:off x="2761512" y="6356799"/>
            <a:ext cx="6096000" cy="369332"/>
          </a:xfrm>
          <a:prstGeom prst="rect">
            <a:avLst/>
          </a:prstGeom>
        </p:spPr>
        <p:txBody>
          <a:bodyPr>
            <a:spAutoFit/>
          </a:bodyPr>
          <a:lstStyle/>
          <a:p>
            <a:pPr marL="11113" lvl="2" algn="ctr"/>
            <a:r>
              <a:rPr lang="en-US" dirty="0">
                <a:solidFill>
                  <a:schemeClr val="bg1">
                    <a:lumMod val="50000"/>
                  </a:schemeClr>
                </a:solidFill>
              </a:rPr>
              <a:t>[Clark et al, 2018]</a:t>
            </a:r>
            <a:endParaRPr lang="en-US" dirty="0"/>
          </a:p>
        </p:txBody>
      </p:sp>
    </p:spTree>
    <p:extLst>
      <p:ext uri="{BB962C8B-B14F-4D97-AF65-F5344CB8AC3E}">
        <p14:creationId xmlns:p14="http://schemas.microsoft.com/office/powerpoint/2010/main" val="3469634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AutoGenerated: 78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QA Terminology</a:t>
            </a:r>
          </a:p>
        </p:txBody>
      </p:sp>
      <p:sp>
        <p:nvSpPr>
          <p:cNvPr id="14" name="Slide Number Placeholder 13">
            <a:extLst>
              <a:ext uri="{FF2B5EF4-FFF2-40B4-BE49-F238E27FC236}">
                <a16:creationId xmlns:a16="http://schemas.microsoft.com/office/drawing/2014/main" id="{AAAB343A-109E-3F4B-AF7A-35314D78FF5C}"/>
              </a:ext>
            </a:extLst>
          </p:cNvPr>
          <p:cNvSpPr>
            <a:spLocks noGrp="1"/>
          </p:cNvSpPr>
          <p:nvPr>
            <p:ph type="sldNum" sz="quarter" idx="10"/>
          </p:nvPr>
        </p:nvSpPr>
        <p:spPr/>
        <p:txBody>
          <a:bodyPr/>
          <a:lstStyle/>
          <a:p>
            <a:pPr>
              <a:defRPr/>
            </a:pPr>
            <a:fld id="{0121240C-47AF-2F4D-83B3-CC3EDF50F794}" type="slidenum">
              <a:rPr lang="en-US" smtClean="0"/>
              <a:pPr>
                <a:defRPr/>
              </a:pPr>
              <a:t>26</a:t>
            </a:fld>
            <a:endParaRPr lang="en-US" dirty="0"/>
          </a:p>
        </p:txBody>
      </p:sp>
      <p:sp>
        <p:nvSpPr>
          <p:cNvPr id="4" name="Content Placeholder 3">
            <a:extLst>
              <a:ext uri="{FF2B5EF4-FFF2-40B4-BE49-F238E27FC236}">
                <a16:creationId xmlns:a16="http://schemas.microsoft.com/office/drawing/2014/main" id="{404D1D3E-38A6-A147-B997-BEBFA7B3193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24687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AutoGenerated: 78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QA Terminology</a:t>
            </a:r>
          </a:p>
        </p:txBody>
      </p:sp>
      <p:sp>
        <p:nvSpPr>
          <p:cNvPr id="3" name="Content Placeholder 2">
            <a:extLst>
              <a:ext uri="{FF2B5EF4-FFF2-40B4-BE49-F238E27FC236}">
                <a16:creationId xmlns:a16="http://schemas.microsoft.com/office/drawing/2014/main" id="{D7A50B66-97F6-1A4E-ABA1-F9761B3913D9}"/>
              </a:ext>
            </a:extLst>
          </p:cNvPr>
          <p:cNvSpPr>
            <a:spLocks noGrp="1"/>
          </p:cNvSpPr>
          <p:nvPr>
            <p:ph idx="1"/>
          </p:nvPr>
        </p:nvSpPr>
        <p:spPr/>
        <p:txBody>
          <a:bodyPr/>
          <a:lstStyle/>
          <a:p>
            <a:r>
              <a:rPr lang="en-US" b="1" dirty="0"/>
              <a:t>“Task”:</a:t>
            </a:r>
            <a:r>
              <a:rPr lang="en-US" dirty="0"/>
              <a:t> well-formed response for a well-formed question. </a:t>
            </a:r>
          </a:p>
          <a:p>
            <a:endParaRPr lang="en-US" dirty="0"/>
          </a:p>
          <a:p>
            <a:endParaRPr lang="en-US" dirty="0"/>
          </a:p>
          <a:p>
            <a:pPr marL="0" indent="0">
              <a:buNone/>
            </a:pPr>
            <a:endParaRPr lang="en-US" dirty="0"/>
          </a:p>
          <a:p>
            <a:r>
              <a:rPr lang="en-US" b="1" dirty="0"/>
              <a:t>“Format”: </a:t>
            </a:r>
            <a:r>
              <a:rPr lang="en-US" dirty="0"/>
              <a:t>QA with particular </a:t>
            </a:r>
            <a:r>
              <a:rPr lang="en-US" b="1" dirty="0">
                <a:solidFill>
                  <a:srgbClr val="255ED3"/>
                </a:solidFill>
              </a:rPr>
              <a:t>assumptions</a:t>
            </a:r>
            <a:r>
              <a:rPr lang="en-US" dirty="0"/>
              <a:t> about input/output. </a:t>
            </a:r>
          </a:p>
          <a:p>
            <a:pPr lvl="1"/>
            <a:r>
              <a:rPr lang="en-US" dirty="0"/>
              <a:t>Defined by datasets. </a:t>
            </a:r>
          </a:p>
          <a:p>
            <a:pPr lvl="1"/>
            <a:r>
              <a:rPr lang="en-US" dirty="0"/>
              <a:t>A necessity for automatic evaluation. </a:t>
            </a:r>
          </a:p>
          <a:p>
            <a:pPr lvl="1"/>
            <a:r>
              <a:rPr lang="en-US" dirty="0"/>
              <a:t>Depends on the reasoning problem, too. </a:t>
            </a:r>
          </a:p>
        </p:txBody>
      </p:sp>
      <p:grpSp>
        <p:nvGrpSpPr>
          <p:cNvPr id="13" name="Group 12">
            <a:extLst>
              <a:ext uri="{FF2B5EF4-FFF2-40B4-BE49-F238E27FC236}">
                <a16:creationId xmlns:a16="http://schemas.microsoft.com/office/drawing/2014/main" id="{7AAF8A18-8402-1C49-BD2B-43A682896A60}"/>
              </a:ext>
            </a:extLst>
          </p:cNvPr>
          <p:cNvGrpSpPr/>
          <p:nvPr/>
        </p:nvGrpSpPr>
        <p:grpSpPr>
          <a:xfrm>
            <a:off x="632319" y="2253341"/>
            <a:ext cx="11041277" cy="1301795"/>
            <a:chOff x="632319" y="2253341"/>
            <a:chExt cx="11041277" cy="1301795"/>
          </a:xfrm>
        </p:grpSpPr>
        <p:sp>
          <p:nvSpPr>
            <p:cNvPr id="5" name="Rectangle 4">
              <a:extLst>
                <a:ext uri="{FF2B5EF4-FFF2-40B4-BE49-F238E27FC236}">
                  <a16:creationId xmlns:a16="http://schemas.microsoft.com/office/drawing/2014/main" id="{7138C077-2382-4245-8861-792F6A4AD2F3}"/>
                </a:ext>
              </a:extLst>
            </p:cNvPr>
            <p:cNvSpPr/>
            <p:nvPr/>
          </p:nvSpPr>
          <p:spPr>
            <a:xfrm>
              <a:off x="632319" y="2541751"/>
              <a:ext cx="2627166" cy="646331"/>
            </a:xfrm>
            <a:prstGeom prst="rect">
              <a:avLst/>
            </a:prstGeom>
          </p:spPr>
          <p:txBody>
            <a:bodyPr wrap="square">
              <a:spAutoFit/>
            </a:bodyPr>
            <a:lstStyle/>
            <a:p>
              <a:pPr algn="ctr"/>
              <a:r>
                <a:rPr lang="en-US" b="1" dirty="0">
                  <a:solidFill>
                    <a:srgbClr val="255ED3"/>
                  </a:solidFill>
                </a:rPr>
                <a:t>Input: </a:t>
              </a:r>
              <a:br>
                <a:rPr lang="en-US" b="1" dirty="0">
                  <a:solidFill>
                    <a:srgbClr val="255ED3"/>
                  </a:solidFill>
                </a:rPr>
              </a:br>
              <a:r>
                <a:rPr lang="en-US" i="1" dirty="0">
                  <a:solidFill>
                    <a:srgbClr val="255ED3"/>
                  </a:solidFill>
                </a:rPr>
                <a:t>well-formed question </a:t>
              </a:r>
            </a:p>
          </p:txBody>
        </p:sp>
        <p:sp>
          <p:nvSpPr>
            <p:cNvPr id="8" name="Rectangle 7">
              <a:extLst>
                <a:ext uri="{FF2B5EF4-FFF2-40B4-BE49-F238E27FC236}">
                  <a16:creationId xmlns:a16="http://schemas.microsoft.com/office/drawing/2014/main" id="{4D115DBF-D3D4-634B-AADA-D10A20FA8F7F}"/>
                </a:ext>
              </a:extLst>
            </p:cNvPr>
            <p:cNvSpPr/>
            <p:nvPr/>
          </p:nvSpPr>
          <p:spPr>
            <a:xfrm>
              <a:off x="8923927" y="2561644"/>
              <a:ext cx="2749669" cy="646331"/>
            </a:xfrm>
            <a:prstGeom prst="rect">
              <a:avLst/>
            </a:prstGeom>
          </p:spPr>
          <p:txBody>
            <a:bodyPr wrap="square">
              <a:spAutoFit/>
            </a:bodyPr>
            <a:lstStyle/>
            <a:p>
              <a:pPr algn="ctr"/>
              <a:r>
                <a:rPr lang="en-US" b="1" dirty="0">
                  <a:solidFill>
                    <a:srgbClr val="255ED3"/>
                  </a:solidFill>
                </a:rPr>
                <a:t>Output: </a:t>
              </a:r>
              <a:br>
                <a:rPr lang="en-US" b="1" dirty="0">
                  <a:solidFill>
                    <a:srgbClr val="255ED3"/>
                  </a:solidFill>
                </a:rPr>
              </a:br>
              <a:r>
                <a:rPr lang="en-US" dirty="0">
                  <a:solidFill>
                    <a:srgbClr val="255ED3"/>
                  </a:solidFill>
                </a:rPr>
                <a:t>a well-formed response</a:t>
              </a:r>
              <a:endParaRPr lang="en-US" i="1" dirty="0">
                <a:solidFill>
                  <a:srgbClr val="255ED3"/>
                </a:solidFill>
              </a:endParaRPr>
            </a:p>
          </p:txBody>
        </p:sp>
        <p:sp>
          <p:nvSpPr>
            <p:cNvPr id="9" name="Chevron 8">
              <a:extLst>
                <a:ext uri="{FF2B5EF4-FFF2-40B4-BE49-F238E27FC236}">
                  <a16:creationId xmlns:a16="http://schemas.microsoft.com/office/drawing/2014/main" id="{CB365D0E-959B-5E45-8377-7DD10BD86850}"/>
                </a:ext>
              </a:extLst>
            </p:cNvPr>
            <p:cNvSpPr/>
            <p:nvPr/>
          </p:nvSpPr>
          <p:spPr>
            <a:xfrm>
              <a:off x="3800600" y="2674934"/>
              <a:ext cx="871493" cy="420816"/>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1077085D-DA70-024C-9860-41F5A5D3D30B}"/>
                </a:ext>
              </a:extLst>
            </p:cNvPr>
            <p:cNvSpPr/>
            <p:nvPr/>
          </p:nvSpPr>
          <p:spPr>
            <a:xfrm>
              <a:off x="7590427" y="267307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2" name="Google Shape;1258;p104" descr="Related image">
              <a:extLst>
                <a:ext uri="{FF2B5EF4-FFF2-40B4-BE49-F238E27FC236}">
                  <a16:creationId xmlns:a16="http://schemas.microsoft.com/office/drawing/2014/main" id="{86AD9861-03B3-5F41-B1BC-E6900CC76387}"/>
                </a:ext>
              </a:extLst>
            </p:cNvPr>
            <p:cNvPicPr preferRelativeResize="0"/>
            <p:nvPr/>
          </p:nvPicPr>
          <p:blipFill>
            <a:blip r:embed="rId2">
              <a:alphaModFix/>
            </a:blip>
            <a:stretch>
              <a:fillRect/>
            </a:stretch>
          </p:blipFill>
          <p:spPr>
            <a:xfrm>
              <a:off x="5450053" y="2253341"/>
              <a:ext cx="1248349" cy="1301795"/>
            </a:xfrm>
            <a:prstGeom prst="rect">
              <a:avLst/>
            </a:prstGeom>
            <a:noFill/>
            <a:ln>
              <a:noFill/>
            </a:ln>
          </p:spPr>
        </p:pic>
      </p:grpSp>
      <p:sp>
        <p:nvSpPr>
          <p:cNvPr id="14" name="Slide Number Placeholder 13">
            <a:extLst>
              <a:ext uri="{FF2B5EF4-FFF2-40B4-BE49-F238E27FC236}">
                <a16:creationId xmlns:a16="http://schemas.microsoft.com/office/drawing/2014/main" id="{AAAB343A-109E-3F4B-AF7A-35314D78FF5C}"/>
              </a:ext>
            </a:extLst>
          </p:cNvPr>
          <p:cNvSpPr>
            <a:spLocks noGrp="1"/>
          </p:cNvSpPr>
          <p:nvPr>
            <p:ph type="sldNum" sz="quarter" idx="10"/>
          </p:nvPr>
        </p:nvSpPr>
        <p:spPr/>
        <p:txBody>
          <a:bodyPr/>
          <a:lstStyle/>
          <a:p>
            <a:pPr>
              <a:defRPr/>
            </a:pPr>
            <a:fld id="{0121240C-47AF-2F4D-83B3-CC3EDF50F794}" type="slidenum">
              <a:rPr lang="en-US" smtClean="0"/>
              <a:pPr>
                <a:defRPr/>
              </a:pPr>
              <a:t>27</a:t>
            </a:fld>
            <a:endParaRPr lang="en-US" dirty="0"/>
          </a:p>
        </p:txBody>
      </p:sp>
    </p:spTree>
    <p:extLst>
      <p:ext uri="{BB962C8B-B14F-4D97-AF65-F5344CB8AC3E}">
        <p14:creationId xmlns:p14="http://schemas.microsoft.com/office/powerpoint/2010/main" val="1978951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AutoGenerated: 78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QA Terminology</a:t>
            </a:r>
          </a:p>
        </p:txBody>
      </p:sp>
      <p:sp>
        <p:nvSpPr>
          <p:cNvPr id="3" name="Content Placeholder 2">
            <a:extLst>
              <a:ext uri="{FF2B5EF4-FFF2-40B4-BE49-F238E27FC236}">
                <a16:creationId xmlns:a16="http://schemas.microsoft.com/office/drawing/2014/main" id="{D7A50B66-97F6-1A4E-ABA1-F9761B3913D9}"/>
              </a:ext>
            </a:extLst>
          </p:cNvPr>
          <p:cNvSpPr>
            <a:spLocks noGrp="1"/>
          </p:cNvSpPr>
          <p:nvPr>
            <p:ph idx="1"/>
          </p:nvPr>
        </p:nvSpPr>
        <p:spPr/>
        <p:txBody>
          <a:bodyPr/>
          <a:lstStyle/>
          <a:p>
            <a:r>
              <a:rPr lang="en-US" b="1" dirty="0"/>
              <a:t>“Task”:</a:t>
            </a:r>
            <a:r>
              <a:rPr lang="en-US" dirty="0"/>
              <a:t> well-formed response for a well-formed question. </a:t>
            </a:r>
          </a:p>
          <a:p>
            <a:endParaRPr lang="en-US" dirty="0"/>
          </a:p>
          <a:p>
            <a:endParaRPr lang="en-US" dirty="0"/>
          </a:p>
          <a:p>
            <a:pPr marL="0" indent="0">
              <a:buNone/>
            </a:pPr>
            <a:endParaRPr lang="en-US" dirty="0"/>
          </a:p>
          <a:p>
            <a:r>
              <a:rPr lang="en-US" b="1" dirty="0"/>
              <a:t>“Format”: </a:t>
            </a:r>
            <a:r>
              <a:rPr lang="en-US" dirty="0"/>
              <a:t>QA with particular </a:t>
            </a:r>
            <a:r>
              <a:rPr lang="en-US" b="1" dirty="0">
                <a:solidFill>
                  <a:srgbClr val="255ED3"/>
                </a:solidFill>
              </a:rPr>
              <a:t>assumptions</a:t>
            </a:r>
            <a:r>
              <a:rPr lang="en-US" dirty="0"/>
              <a:t> about input/output. </a:t>
            </a:r>
          </a:p>
          <a:p>
            <a:pPr lvl="1"/>
            <a:r>
              <a:rPr lang="en-US" dirty="0"/>
              <a:t>Defined by datasets. </a:t>
            </a:r>
          </a:p>
          <a:p>
            <a:pPr lvl="1"/>
            <a:r>
              <a:rPr lang="en-US" dirty="0"/>
              <a:t>A necessity for automatic evaluation. </a:t>
            </a:r>
          </a:p>
          <a:p>
            <a:pPr lvl="1"/>
            <a:r>
              <a:rPr lang="en-US" dirty="0"/>
              <a:t>Depends on the reasoning problem, too. </a:t>
            </a:r>
          </a:p>
        </p:txBody>
      </p:sp>
      <p:grpSp>
        <p:nvGrpSpPr>
          <p:cNvPr id="13" name="Group 12">
            <a:extLst>
              <a:ext uri="{FF2B5EF4-FFF2-40B4-BE49-F238E27FC236}">
                <a16:creationId xmlns:a16="http://schemas.microsoft.com/office/drawing/2014/main" id="{7AAF8A18-8402-1C49-BD2B-43A682896A60}"/>
              </a:ext>
            </a:extLst>
          </p:cNvPr>
          <p:cNvGrpSpPr/>
          <p:nvPr/>
        </p:nvGrpSpPr>
        <p:grpSpPr>
          <a:xfrm>
            <a:off x="632319" y="2253341"/>
            <a:ext cx="11041277" cy="1301795"/>
            <a:chOff x="632319" y="2253341"/>
            <a:chExt cx="11041277" cy="1301795"/>
          </a:xfrm>
        </p:grpSpPr>
        <p:sp>
          <p:nvSpPr>
            <p:cNvPr id="5" name="Rectangle 4">
              <a:extLst>
                <a:ext uri="{FF2B5EF4-FFF2-40B4-BE49-F238E27FC236}">
                  <a16:creationId xmlns:a16="http://schemas.microsoft.com/office/drawing/2014/main" id="{7138C077-2382-4245-8861-792F6A4AD2F3}"/>
                </a:ext>
              </a:extLst>
            </p:cNvPr>
            <p:cNvSpPr/>
            <p:nvPr/>
          </p:nvSpPr>
          <p:spPr>
            <a:xfrm>
              <a:off x="632319" y="2541751"/>
              <a:ext cx="2627166" cy="646331"/>
            </a:xfrm>
            <a:prstGeom prst="rect">
              <a:avLst/>
            </a:prstGeom>
          </p:spPr>
          <p:txBody>
            <a:bodyPr wrap="square">
              <a:spAutoFit/>
            </a:bodyPr>
            <a:lstStyle/>
            <a:p>
              <a:pPr algn="ctr"/>
              <a:r>
                <a:rPr lang="en-US" b="1" dirty="0">
                  <a:solidFill>
                    <a:srgbClr val="255ED3"/>
                  </a:solidFill>
                </a:rPr>
                <a:t>Input: </a:t>
              </a:r>
              <a:br>
                <a:rPr lang="en-US" b="1" dirty="0">
                  <a:solidFill>
                    <a:srgbClr val="255ED3"/>
                  </a:solidFill>
                </a:rPr>
              </a:br>
              <a:r>
                <a:rPr lang="en-US" i="1" dirty="0">
                  <a:solidFill>
                    <a:srgbClr val="255ED3"/>
                  </a:solidFill>
                </a:rPr>
                <a:t>well-formed question </a:t>
              </a:r>
            </a:p>
          </p:txBody>
        </p:sp>
        <p:sp>
          <p:nvSpPr>
            <p:cNvPr id="8" name="Rectangle 7">
              <a:extLst>
                <a:ext uri="{FF2B5EF4-FFF2-40B4-BE49-F238E27FC236}">
                  <a16:creationId xmlns:a16="http://schemas.microsoft.com/office/drawing/2014/main" id="{4D115DBF-D3D4-634B-AADA-D10A20FA8F7F}"/>
                </a:ext>
              </a:extLst>
            </p:cNvPr>
            <p:cNvSpPr/>
            <p:nvPr/>
          </p:nvSpPr>
          <p:spPr>
            <a:xfrm>
              <a:off x="8923927" y="2561644"/>
              <a:ext cx="2749669" cy="646331"/>
            </a:xfrm>
            <a:prstGeom prst="rect">
              <a:avLst/>
            </a:prstGeom>
          </p:spPr>
          <p:txBody>
            <a:bodyPr wrap="square">
              <a:spAutoFit/>
            </a:bodyPr>
            <a:lstStyle/>
            <a:p>
              <a:pPr algn="ctr"/>
              <a:r>
                <a:rPr lang="en-US" b="1" dirty="0">
                  <a:solidFill>
                    <a:srgbClr val="255ED3"/>
                  </a:solidFill>
                </a:rPr>
                <a:t>Output: </a:t>
              </a:r>
              <a:br>
                <a:rPr lang="en-US" b="1" dirty="0">
                  <a:solidFill>
                    <a:srgbClr val="255ED3"/>
                  </a:solidFill>
                </a:rPr>
              </a:br>
              <a:r>
                <a:rPr lang="en-US" dirty="0">
                  <a:solidFill>
                    <a:srgbClr val="255ED3"/>
                  </a:solidFill>
                </a:rPr>
                <a:t>a well-formed response</a:t>
              </a:r>
              <a:endParaRPr lang="en-US" i="1" dirty="0">
                <a:solidFill>
                  <a:srgbClr val="255ED3"/>
                </a:solidFill>
              </a:endParaRPr>
            </a:p>
          </p:txBody>
        </p:sp>
        <p:sp>
          <p:nvSpPr>
            <p:cNvPr id="9" name="Chevron 8">
              <a:extLst>
                <a:ext uri="{FF2B5EF4-FFF2-40B4-BE49-F238E27FC236}">
                  <a16:creationId xmlns:a16="http://schemas.microsoft.com/office/drawing/2014/main" id="{CB365D0E-959B-5E45-8377-7DD10BD86850}"/>
                </a:ext>
              </a:extLst>
            </p:cNvPr>
            <p:cNvSpPr/>
            <p:nvPr/>
          </p:nvSpPr>
          <p:spPr>
            <a:xfrm>
              <a:off x="3800600" y="2674934"/>
              <a:ext cx="871493" cy="420816"/>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1077085D-DA70-024C-9860-41F5A5D3D30B}"/>
                </a:ext>
              </a:extLst>
            </p:cNvPr>
            <p:cNvSpPr/>
            <p:nvPr/>
          </p:nvSpPr>
          <p:spPr>
            <a:xfrm>
              <a:off x="7590427" y="267307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2" name="Google Shape;1258;p104" descr="Related image">
              <a:extLst>
                <a:ext uri="{FF2B5EF4-FFF2-40B4-BE49-F238E27FC236}">
                  <a16:creationId xmlns:a16="http://schemas.microsoft.com/office/drawing/2014/main" id="{86AD9861-03B3-5F41-B1BC-E6900CC76387}"/>
                </a:ext>
              </a:extLst>
            </p:cNvPr>
            <p:cNvPicPr preferRelativeResize="0"/>
            <p:nvPr/>
          </p:nvPicPr>
          <p:blipFill>
            <a:blip r:embed="rId2">
              <a:alphaModFix/>
            </a:blip>
            <a:stretch>
              <a:fillRect/>
            </a:stretch>
          </p:blipFill>
          <p:spPr>
            <a:xfrm>
              <a:off x="5450053" y="2253341"/>
              <a:ext cx="1248349" cy="1301795"/>
            </a:xfrm>
            <a:prstGeom prst="rect">
              <a:avLst/>
            </a:prstGeom>
            <a:noFill/>
            <a:ln>
              <a:noFill/>
            </a:ln>
          </p:spPr>
        </p:pic>
      </p:grpSp>
      <p:sp>
        <p:nvSpPr>
          <p:cNvPr id="14" name="Slide Number Placeholder 13">
            <a:extLst>
              <a:ext uri="{FF2B5EF4-FFF2-40B4-BE49-F238E27FC236}">
                <a16:creationId xmlns:a16="http://schemas.microsoft.com/office/drawing/2014/main" id="{AAAB343A-109E-3F4B-AF7A-35314D78FF5C}"/>
              </a:ext>
            </a:extLst>
          </p:cNvPr>
          <p:cNvSpPr>
            <a:spLocks noGrp="1"/>
          </p:cNvSpPr>
          <p:nvPr>
            <p:ph type="sldNum" sz="quarter" idx="10"/>
          </p:nvPr>
        </p:nvSpPr>
        <p:spPr/>
        <p:txBody>
          <a:bodyPr/>
          <a:lstStyle/>
          <a:p>
            <a:pPr>
              <a:defRPr/>
            </a:pPr>
            <a:fld id="{0121240C-47AF-2F4D-83B3-CC3EDF50F794}" type="slidenum">
              <a:rPr lang="en-US" smtClean="0"/>
              <a:pPr>
                <a:defRPr/>
              </a:pPr>
              <a:t>28</a:t>
            </a:fld>
            <a:endParaRPr lang="en-US" dirty="0"/>
          </a:p>
        </p:txBody>
      </p:sp>
    </p:spTree>
    <p:extLst>
      <p:ext uri="{BB962C8B-B14F-4D97-AF65-F5344CB8AC3E}">
        <p14:creationId xmlns:p14="http://schemas.microsoft.com/office/powerpoint/2010/main" val="1986552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AutoGenerated: 78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QA Terminology</a:t>
            </a:r>
          </a:p>
        </p:txBody>
      </p:sp>
      <p:sp>
        <p:nvSpPr>
          <p:cNvPr id="3" name="Content Placeholder 2">
            <a:extLst>
              <a:ext uri="{FF2B5EF4-FFF2-40B4-BE49-F238E27FC236}">
                <a16:creationId xmlns:a16="http://schemas.microsoft.com/office/drawing/2014/main" id="{D7A50B66-97F6-1A4E-ABA1-F9761B3913D9}"/>
              </a:ext>
            </a:extLst>
          </p:cNvPr>
          <p:cNvSpPr>
            <a:spLocks noGrp="1"/>
          </p:cNvSpPr>
          <p:nvPr>
            <p:ph idx="1"/>
          </p:nvPr>
        </p:nvSpPr>
        <p:spPr/>
        <p:txBody>
          <a:bodyPr/>
          <a:lstStyle/>
          <a:p>
            <a:r>
              <a:rPr lang="en-US" b="1" dirty="0"/>
              <a:t>“Task”:</a:t>
            </a:r>
            <a:r>
              <a:rPr lang="en-US" dirty="0"/>
              <a:t> well-formed response for a well-formed question. </a:t>
            </a:r>
          </a:p>
          <a:p>
            <a:endParaRPr lang="en-US" dirty="0"/>
          </a:p>
          <a:p>
            <a:endParaRPr lang="en-US" dirty="0"/>
          </a:p>
          <a:p>
            <a:pPr marL="0" indent="0">
              <a:buNone/>
            </a:pPr>
            <a:endParaRPr lang="en-US" dirty="0"/>
          </a:p>
          <a:p>
            <a:r>
              <a:rPr lang="en-US" b="1" dirty="0"/>
              <a:t>“Format”: </a:t>
            </a:r>
            <a:r>
              <a:rPr lang="en-US" dirty="0"/>
              <a:t>QA with particular </a:t>
            </a:r>
            <a:r>
              <a:rPr lang="en-US" b="1" dirty="0">
                <a:solidFill>
                  <a:srgbClr val="255ED3"/>
                </a:solidFill>
              </a:rPr>
              <a:t>assumptions</a:t>
            </a:r>
            <a:r>
              <a:rPr lang="en-US" dirty="0"/>
              <a:t> about input/output. </a:t>
            </a:r>
          </a:p>
          <a:p>
            <a:pPr lvl="1"/>
            <a:r>
              <a:rPr lang="en-US" dirty="0"/>
              <a:t>Defined by datasets. </a:t>
            </a:r>
          </a:p>
          <a:p>
            <a:pPr lvl="1"/>
            <a:r>
              <a:rPr lang="en-US" dirty="0"/>
              <a:t>A necessity for automatic evaluation. </a:t>
            </a:r>
          </a:p>
          <a:p>
            <a:pPr lvl="1"/>
            <a:r>
              <a:rPr lang="en-US" dirty="0"/>
              <a:t>Depends on the reasoning problem, too. </a:t>
            </a:r>
          </a:p>
        </p:txBody>
      </p:sp>
      <p:grpSp>
        <p:nvGrpSpPr>
          <p:cNvPr id="13" name="Group 12">
            <a:extLst>
              <a:ext uri="{FF2B5EF4-FFF2-40B4-BE49-F238E27FC236}">
                <a16:creationId xmlns:a16="http://schemas.microsoft.com/office/drawing/2014/main" id="{7AAF8A18-8402-1C49-BD2B-43A682896A60}"/>
              </a:ext>
            </a:extLst>
          </p:cNvPr>
          <p:cNvGrpSpPr/>
          <p:nvPr/>
        </p:nvGrpSpPr>
        <p:grpSpPr>
          <a:xfrm>
            <a:off x="632319" y="2253341"/>
            <a:ext cx="11041277" cy="1301795"/>
            <a:chOff x="632319" y="2253341"/>
            <a:chExt cx="11041277" cy="1301795"/>
          </a:xfrm>
        </p:grpSpPr>
        <p:sp>
          <p:nvSpPr>
            <p:cNvPr id="5" name="Rectangle 4">
              <a:extLst>
                <a:ext uri="{FF2B5EF4-FFF2-40B4-BE49-F238E27FC236}">
                  <a16:creationId xmlns:a16="http://schemas.microsoft.com/office/drawing/2014/main" id="{7138C077-2382-4245-8861-792F6A4AD2F3}"/>
                </a:ext>
              </a:extLst>
            </p:cNvPr>
            <p:cNvSpPr/>
            <p:nvPr/>
          </p:nvSpPr>
          <p:spPr>
            <a:xfrm>
              <a:off x="632319" y="2541751"/>
              <a:ext cx="2627166" cy="646331"/>
            </a:xfrm>
            <a:prstGeom prst="rect">
              <a:avLst/>
            </a:prstGeom>
          </p:spPr>
          <p:txBody>
            <a:bodyPr wrap="square">
              <a:spAutoFit/>
            </a:bodyPr>
            <a:lstStyle/>
            <a:p>
              <a:pPr algn="ctr"/>
              <a:r>
                <a:rPr lang="en-US" b="1" dirty="0">
                  <a:solidFill>
                    <a:srgbClr val="255ED3"/>
                  </a:solidFill>
                </a:rPr>
                <a:t>Input: </a:t>
              </a:r>
              <a:br>
                <a:rPr lang="en-US" b="1" dirty="0">
                  <a:solidFill>
                    <a:srgbClr val="255ED3"/>
                  </a:solidFill>
                </a:rPr>
              </a:br>
              <a:r>
                <a:rPr lang="en-US" i="1" dirty="0">
                  <a:solidFill>
                    <a:srgbClr val="255ED3"/>
                  </a:solidFill>
                </a:rPr>
                <a:t>well-formed question </a:t>
              </a:r>
            </a:p>
          </p:txBody>
        </p:sp>
        <p:sp>
          <p:nvSpPr>
            <p:cNvPr id="8" name="Rectangle 7">
              <a:extLst>
                <a:ext uri="{FF2B5EF4-FFF2-40B4-BE49-F238E27FC236}">
                  <a16:creationId xmlns:a16="http://schemas.microsoft.com/office/drawing/2014/main" id="{4D115DBF-D3D4-634B-AADA-D10A20FA8F7F}"/>
                </a:ext>
              </a:extLst>
            </p:cNvPr>
            <p:cNvSpPr/>
            <p:nvPr/>
          </p:nvSpPr>
          <p:spPr>
            <a:xfrm>
              <a:off x="8923927" y="2561644"/>
              <a:ext cx="2749669" cy="646331"/>
            </a:xfrm>
            <a:prstGeom prst="rect">
              <a:avLst/>
            </a:prstGeom>
          </p:spPr>
          <p:txBody>
            <a:bodyPr wrap="square">
              <a:spAutoFit/>
            </a:bodyPr>
            <a:lstStyle/>
            <a:p>
              <a:pPr algn="ctr"/>
              <a:r>
                <a:rPr lang="en-US" b="1" dirty="0">
                  <a:solidFill>
                    <a:srgbClr val="255ED3"/>
                  </a:solidFill>
                </a:rPr>
                <a:t>Output: </a:t>
              </a:r>
              <a:br>
                <a:rPr lang="en-US" b="1" dirty="0">
                  <a:solidFill>
                    <a:srgbClr val="255ED3"/>
                  </a:solidFill>
                </a:rPr>
              </a:br>
              <a:r>
                <a:rPr lang="en-US" dirty="0">
                  <a:solidFill>
                    <a:srgbClr val="255ED3"/>
                  </a:solidFill>
                </a:rPr>
                <a:t>a well-formed response</a:t>
              </a:r>
              <a:endParaRPr lang="en-US" i="1" dirty="0">
                <a:solidFill>
                  <a:srgbClr val="255ED3"/>
                </a:solidFill>
              </a:endParaRPr>
            </a:p>
          </p:txBody>
        </p:sp>
        <p:sp>
          <p:nvSpPr>
            <p:cNvPr id="9" name="Chevron 8">
              <a:extLst>
                <a:ext uri="{FF2B5EF4-FFF2-40B4-BE49-F238E27FC236}">
                  <a16:creationId xmlns:a16="http://schemas.microsoft.com/office/drawing/2014/main" id="{CB365D0E-959B-5E45-8377-7DD10BD86850}"/>
                </a:ext>
              </a:extLst>
            </p:cNvPr>
            <p:cNvSpPr/>
            <p:nvPr/>
          </p:nvSpPr>
          <p:spPr>
            <a:xfrm>
              <a:off x="3800600" y="2674934"/>
              <a:ext cx="871493" cy="420816"/>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1077085D-DA70-024C-9860-41F5A5D3D30B}"/>
                </a:ext>
              </a:extLst>
            </p:cNvPr>
            <p:cNvSpPr/>
            <p:nvPr/>
          </p:nvSpPr>
          <p:spPr>
            <a:xfrm>
              <a:off x="7590427" y="267307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2" name="Google Shape;1258;p104" descr="Related image">
              <a:extLst>
                <a:ext uri="{FF2B5EF4-FFF2-40B4-BE49-F238E27FC236}">
                  <a16:creationId xmlns:a16="http://schemas.microsoft.com/office/drawing/2014/main" id="{86AD9861-03B3-5F41-B1BC-E6900CC76387}"/>
                </a:ext>
              </a:extLst>
            </p:cNvPr>
            <p:cNvPicPr preferRelativeResize="0"/>
            <p:nvPr/>
          </p:nvPicPr>
          <p:blipFill>
            <a:blip r:embed="rId2">
              <a:alphaModFix/>
            </a:blip>
            <a:stretch>
              <a:fillRect/>
            </a:stretch>
          </p:blipFill>
          <p:spPr>
            <a:xfrm>
              <a:off x="5450053" y="2253341"/>
              <a:ext cx="1248349" cy="1301795"/>
            </a:xfrm>
            <a:prstGeom prst="rect">
              <a:avLst/>
            </a:prstGeom>
            <a:noFill/>
            <a:ln>
              <a:noFill/>
            </a:ln>
          </p:spPr>
        </p:pic>
      </p:grpSp>
      <p:graphicFrame>
        <p:nvGraphicFramePr>
          <p:cNvPr id="6" name="Table 5">
            <a:extLst>
              <a:ext uri="{FF2B5EF4-FFF2-40B4-BE49-F238E27FC236}">
                <a16:creationId xmlns:a16="http://schemas.microsoft.com/office/drawing/2014/main" id="{C0D241E1-770C-9D49-83E7-602AA8CE07AB}"/>
              </a:ext>
            </a:extLst>
          </p:cNvPr>
          <p:cNvGraphicFramePr>
            <a:graphicFrameLocks noGrp="1"/>
          </p:cNvGraphicFramePr>
          <p:nvPr/>
        </p:nvGraphicFramePr>
        <p:xfrm>
          <a:off x="6741946" y="4518197"/>
          <a:ext cx="4909458" cy="1849120"/>
        </p:xfrm>
        <a:graphic>
          <a:graphicData uri="http://schemas.openxmlformats.org/drawingml/2006/table">
            <a:tbl>
              <a:tblPr firstRow="1" bandRow="1">
                <a:tableStyleId>{5C22544A-7EE6-4342-B048-85BDC9FD1C3A}</a:tableStyleId>
              </a:tblPr>
              <a:tblGrid>
                <a:gridCol w="1687287">
                  <a:extLst>
                    <a:ext uri="{9D8B030D-6E8A-4147-A177-3AD203B41FA5}">
                      <a16:colId xmlns:a16="http://schemas.microsoft.com/office/drawing/2014/main" val="700180882"/>
                    </a:ext>
                  </a:extLst>
                </a:gridCol>
                <a:gridCol w="3222171">
                  <a:extLst>
                    <a:ext uri="{9D8B030D-6E8A-4147-A177-3AD203B41FA5}">
                      <a16:colId xmlns:a16="http://schemas.microsoft.com/office/drawing/2014/main" val="3561965699"/>
                    </a:ext>
                  </a:extLst>
                </a:gridCol>
              </a:tblGrid>
              <a:tr h="328506">
                <a:tc>
                  <a:txBody>
                    <a:bodyPr/>
                    <a:lstStyle/>
                    <a:p>
                      <a:pPr algn="ctr"/>
                      <a:r>
                        <a:rPr lang="en-US" dirty="0"/>
                        <a:t>Format</a:t>
                      </a:r>
                    </a:p>
                  </a:txBody>
                  <a:tcPr/>
                </a:tc>
                <a:tc>
                  <a:txBody>
                    <a:bodyPr/>
                    <a:lstStyle/>
                    <a:p>
                      <a:pPr algn="ctr"/>
                      <a:r>
                        <a:rPr lang="en-US" dirty="0"/>
                        <a:t>Example dataset</a:t>
                      </a:r>
                    </a:p>
                  </a:txBody>
                  <a:tcPr/>
                </a:tc>
                <a:extLst>
                  <a:ext uri="{0D108BD9-81ED-4DB2-BD59-A6C34878D82A}">
                    <a16:rowId xmlns:a16="http://schemas.microsoft.com/office/drawing/2014/main" val="41518918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Multiple-choice</a:t>
                      </a:r>
                    </a:p>
                  </a:txBody>
                  <a:tcPr/>
                </a:tc>
                <a:tc>
                  <a:txBody>
                    <a:bodyPr/>
                    <a:lstStyle/>
                    <a:p>
                      <a:pPr algn="ctr"/>
                      <a:r>
                        <a:rPr lang="en-US" dirty="0" err="1"/>
                        <a:t>CommonsenseQA</a:t>
                      </a:r>
                      <a:r>
                        <a:rPr lang="en-US" dirty="0"/>
                        <a:t>  </a:t>
                      </a:r>
                      <a:r>
                        <a:rPr lang="en-US" sz="1400" dirty="0">
                          <a:solidFill>
                            <a:schemeClr val="accent3">
                              <a:lumMod val="50000"/>
                            </a:schemeClr>
                          </a:solidFill>
                        </a:rPr>
                        <a:t>[Talmor et al’19]</a:t>
                      </a:r>
                    </a:p>
                  </a:txBody>
                  <a:tcPr/>
                </a:tc>
                <a:extLst>
                  <a:ext uri="{0D108BD9-81ED-4DB2-BD59-A6C34878D82A}">
                    <a16:rowId xmlns:a16="http://schemas.microsoft.com/office/drawing/2014/main" val="24383343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YesNo</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BoolQ</a:t>
                      </a:r>
                      <a:r>
                        <a:rPr lang="en-US" dirty="0"/>
                        <a:t> </a:t>
                      </a:r>
                      <a:r>
                        <a:rPr lang="en-US" sz="1400" dirty="0">
                          <a:solidFill>
                            <a:schemeClr val="accent3">
                              <a:lumMod val="50000"/>
                            </a:schemeClr>
                          </a:solidFill>
                        </a:rPr>
                        <a:t>[Clark et al’19]</a:t>
                      </a:r>
                    </a:p>
                  </a:txBody>
                  <a:tcPr/>
                </a:tc>
                <a:extLst>
                  <a:ext uri="{0D108BD9-81ED-4DB2-BD59-A6C34878D82A}">
                    <a16:rowId xmlns:a16="http://schemas.microsoft.com/office/drawing/2014/main" val="38997485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extractive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SQuAD</a:t>
                      </a:r>
                      <a:r>
                        <a:rPr lang="en-US" dirty="0"/>
                        <a:t> </a:t>
                      </a:r>
                      <a:r>
                        <a:rPr lang="en-US" sz="1400" dirty="0">
                          <a:solidFill>
                            <a:schemeClr val="accent3">
                              <a:lumMod val="50000"/>
                            </a:schemeClr>
                          </a:solidFill>
                        </a:rPr>
                        <a:t>[</a:t>
                      </a:r>
                      <a:r>
                        <a:rPr lang="en-US" sz="1400" dirty="0" err="1">
                          <a:solidFill>
                            <a:schemeClr val="accent3">
                              <a:lumMod val="50000"/>
                            </a:schemeClr>
                          </a:solidFill>
                        </a:rPr>
                        <a:t>Rajpurkar</a:t>
                      </a:r>
                      <a:r>
                        <a:rPr lang="en-US" sz="1400" dirty="0">
                          <a:solidFill>
                            <a:schemeClr val="accent3">
                              <a:lumMod val="50000"/>
                            </a:schemeClr>
                          </a:solidFill>
                        </a:rPr>
                        <a:t> et al’16]</a:t>
                      </a:r>
                    </a:p>
                  </a:txBody>
                  <a:tcPr/>
                </a:tc>
                <a:extLst>
                  <a:ext uri="{0D108BD9-81ED-4DB2-BD59-A6C34878D82A}">
                    <a16:rowId xmlns:a16="http://schemas.microsoft.com/office/drawing/2014/main" val="1670416266"/>
                  </a:ext>
                </a:extLst>
              </a:tr>
              <a:tr h="370840">
                <a:tc>
                  <a:txBody>
                    <a:bodyPr/>
                    <a:lstStyle/>
                    <a:p>
                      <a:pPr algn="ctr"/>
                      <a:r>
                        <a:rPr lang="en-US" dirty="0"/>
                        <a:t>abstractive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NarrativeQA</a:t>
                      </a:r>
                      <a:r>
                        <a:rPr lang="en-US" dirty="0"/>
                        <a:t> </a:t>
                      </a:r>
                      <a:r>
                        <a:rPr lang="en-US" sz="1400" dirty="0">
                          <a:solidFill>
                            <a:schemeClr val="accent3">
                              <a:lumMod val="50000"/>
                            </a:schemeClr>
                          </a:solidFill>
                        </a:rPr>
                        <a:t>[</a:t>
                      </a:r>
                      <a:r>
                        <a:rPr lang="en-US" sz="1400" dirty="0" err="1">
                          <a:solidFill>
                            <a:schemeClr val="accent3">
                              <a:lumMod val="50000"/>
                            </a:schemeClr>
                          </a:solidFill>
                        </a:rPr>
                        <a:t>Kociský</a:t>
                      </a:r>
                      <a:r>
                        <a:rPr lang="en-US" sz="1400" dirty="0">
                          <a:solidFill>
                            <a:schemeClr val="accent3">
                              <a:lumMod val="50000"/>
                            </a:schemeClr>
                          </a:solidFill>
                        </a:rPr>
                        <a:t> et al’18]</a:t>
                      </a:r>
                    </a:p>
                  </a:txBody>
                  <a:tcPr/>
                </a:tc>
                <a:extLst>
                  <a:ext uri="{0D108BD9-81ED-4DB2-BD59-A6C34878D82A}">
                    <a16:rowId xmlns:a16="http://schemas.microsoft.com/office/drawing/2014/main" val="1493700017"/>
                  </a:ext>
                </a:extLst>
              </a:tr>
            </a:tbl>
          </a:graphicData>
        </a:graphic>
      </p:graphicFrame>
      <p:sp>
        <p:nvSpPr>
          <p:cNvPr id="14" name="Slide Number Placeholder 13">
            <a:extLst>
              <a:ext uri="{FF2B5EF4-FFF2-40B4-BE49-F238E27FC236}">
                <a16:creationId xmlns:a16="http://schemas.microsoft.com/office/drawing/2014/main" id="{AAAB343A-109E-3F4B-AF7A-35314D78FF5C}"/>
              </a:ext>
            </a:extLst>
          </p:cNvPr>
          <p:cNvSpPr>
            <a:spLocks noGrp="1"/>
          </p:cNvSpPr>
          <p:nvPr>
            <p:ph type="sldNum" sz="quarter" idx="10"/>
          </p:nvPr>
        </p:nvSpPr>
        <p:spPr/>
        <p:txBody>
          <a:bodyPr/>
          <a:lstStyle/>
          <a:p>
            <a:pPr>
              <a:defRPr/>
            </a:pPr>
            <a:fld id="{0121240C-47AF-2F4D-83B3-CC3EDF50F794}" type="slidenum">
              <a:rPr lang="en-US" smtClean="0"/>
              <a:pPr>
                <a:defRPr/>
              </a:pPr>
              <a:t>29</a:t>
            </a:fld>
            <a:endParaRPr lang="en-US" dirty="0"/>
          </a:p>
        </p:txBody>
      </p:sp>
    </p:spTree>
    <p:extLst>
      <p:ext uri="{BB962C8B-B14F-4D97-AF65-F5344CB8AC3E}">
        <p14:creationId xmlns:p14="http://schemas.microsoft.com/office/powerpoint/2010/main" val="1309745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AutoGenerated: 76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A36F4-FCFA-994D-B851-49A244049CA8}"/>
              </a:ext>
            </a:extLst>
          </p:cNvPr>
          <p:cNvSpPr>
            <a:spLocks noGrp="1"/>
          </p:cNvSpPr>
          <p:nvPr>
            <p:ph type="title"/>
          </p:nvPr>
        </p:nvSpPr>
        <p:spPr/>
        <p:txBody>
          <a:bodyPr/>
          <a:lstStyle/>
          <a:p>
            <a:r>
              <a:rPr lang="en-US" dirty="0"/>
              <a:t>Moving towards NLU, via QA </a:t>
            </a:r>
          </a:p>
        </p:txBody>
      </p:sp>
      <p:sp>
        <p:nvSpPr>
          <p:cNvPr id="3" name="Content Placeholder 2">
            <a:extLst>
              <a:ext uri="{FF2B5EF4-FFF2-40B4-BE49-F238E27FC236}">
                <a16:creationId xmlns:a16="http://schemas.microsoft.com/office/drawing/2014/main" id="{D303A06D-EA0E-674D-A71F-CFCE4D637A57}"/>
              </a:ext>
            </a:extLst>
          </p:cNvPr>
          <p:cNvSpPr>
            <a:spLocks noGrp="1"/>
          </p:cNvSpPr>
          <p:nvPr>
            <p:ph idx="1"/>
          </p:nvPr>
        </p:nvSpPr>
        <p:spPr/>
        <p:txBody>
          <a:bodyPr/>
          <a:lstStyle/>
          <a:p>
            <a:r>
              <a:rPr lang="en-US" dirty="0"/>
              <a:t>Natural Language Understanding</a:t>
            </a:r>
            <a:r>
              <a:rPr lang="en-US" b="1" dirty="0"/>
              <a:t>: </a:t>
            </a:r>
          </a:p>
          <a:p>
            <a:pPr lvl="1"/>
            <a:r>
              <a:rPr lang="en-US" dirty="0"/>
              <a:t>Interpret a given text similar to humans.</a:t>
            </a:r>
          </a:p>
          <a:p>
            <a:endParaRPr lang="en-US" dirty="0"/>
          </a:p>
          <a:p>
            <a:r>
              <a:rPr lang="en-US" dirty="0"/>
              <a:t>Measuring the progress by answering questions.</a:t>
            </a:r>
          </a:p>
          <a:p>
            <a:pPr lvl="1"/>
            <a:r>
              <a:rPr lang="en-US" dirty="0"/>
              <a:t>A system that is better in understanding language, should have a higher chance of answering these questions.</a:t>
            </a:r>
            <a:br>
              <a:rPr lang="en-US" dirty="0"/>
            </a:br>
            <a:endParaRPr lang="en-US" dirty="0"/>
          </a:p>
          <a:p>
            <a:pPr lvl="1"/>
            <a:r>
              <a:rPr lang="en-US" dirty="0"/>
              <a:t>This has been used in the field for many years </a:t>
            </a:r>
          </a:p>
          <a:p>
            <a:pPr lvl="2"/>
            <a:r>
              <a:rPr lang="en-US" dirty="0"/>
              <a:t>Question Answering, </a:t>
            </a:r>
          </a:p>
          <a:p>
            <a:pPr lvl="2"/>
            <a:r>
              <a:rPr lang="en-US" dirty="0"/>
              <a:t>Reading Comprehension, </a:t>
            </a:r>
          </a:p>
          <a:p>
            <a:pPr lvl="2"/>
            <a:r>
              <a:rPr lang="en-US" dirty="0"/>
              <a:t>Machine Comprehension, etc. </a:t>
            </a:r>
          </a:p>
        </p:txBody>
      </p:sp>
      <p:grpSp>
        <p:nvGrpSpPr>
          <p:cNvPr id="4" name="Group 3">
            <a:extLst>
              <a:ext uri="{FF2B5EF4-FFF2-40B4-BE49-F238E27FC236}">
                <a16:creationId xmlns:a16="http://schemas.microsoft.com/office/drawing/2014/main" id="{8ABF9A79-C849-7944-BD55-5E4CC1DF87BD}"/>
              </a:ext>
            </a:extLst>
          </p:cNvPr>
          <p:cNvGrpSpPr/>
          <p:nvPr/>
        </p:nvGrpSpPr>
        <p:grpSpPr>
          <a:xfrm>
            <a:off x="7957280" y="1783249"/>
            <a:ext cx="3255897" cy="1037862"/>
            <a:chOff x="3743664" y="2068006"/>
            <a:chExt cx="3255897" cy="1037862"/>
          </a:xfrm>
        </p:grpSpPr>
        <p:pic>
          <p:nvPicPr>
            <p:cNvPr id="5" name="Google Shape;1258;p104" descr="Related image">
              <a:extLst>
                <a:ext uri="{FF2B5EF4-FFF2-40B4-BE49-F238E27FC236}">
                  <a16:creationId xmlns:a16="http://schemas.microsoft.com/office/drawing/2014/main" id="{5702C269-6215-AE47-8731-A6B636BC0E8A}"/>
                </a:ext>
              </a:extLst>
            </p:cNvPr>
            <p:cNvPicPr preferRelativeResize="0"/>
            <p:nvPr/>
          </p:nvPicPr>
          <p:blipFill>
            <a:blip r:embed="rId2">
              <a:alphaModFix/>
            </a:blip>
            <a:stretch>
              <a:fillRect/>
            </a:stretch>
          </p:blipFill>
          <p:spPr>
            <a:xfrm>
              <a:off x="6024262" y="2068006"/>
              <a:ext cx="975299" cy="1037862"/>
            </a:xfrm>
            <a:prstGeom prst="rect">
              <a:avLst/>
            </a:prstGeom>
            <a:noFill/>
            <a:ln>
              <a:noFill/>
            </a:ln>
          </p:spPr>
        </p:pic>
        <p:grpSp>
          <p:nvGrpSpPr>
            <p:cNvPr id="6" name="Google Shape;814;p124">
              <a:extLst>
                <a:ext uri="{FF2B5EF4-FFF2-40B4-BE49-F238E27FC236}">
                  <a16:creationId xmlns:a16="http://schemas.microsoft.com/office/drawing/2014/main" id="{3D314612-B942-5C4A-9C5A-21A856BA3642}"/>
                </a:ext>
              </a:extLst>
            </p:cNvPr>
            <p:cNvGrpSpPr/>
            <p:nvPr/>
          </p:nvGrpSpPr>
          <p:grpSpPr>
            <a:xfrm>
              <a:off x="3743664" y="2143879"/>
              <a:ext cx="482990" cy="810186"/>
              <a:chOff x="7156175" y="1836125"/>
              <a:chExt cx="718151" cy="1204376"/>
            </a:xfrm>
          </p:grpSpPr>
          <p:pic>
            <p:nvPicPr>
              <p:cNvPr id="10" name="Google Shape;815;p124" descr="Related image">
                <a:extLst>
                  <a:ext uri="{FF2B5EF4-FFF2-40B4-BE49-F238E27FC236}">
                    <a16:creationId xmlns:a16="http://schemas.microsoft.com/office/drawing/2014/main" id="{9FEBF23C-4854-634A-AB3A-A8F3C7C6457C}"/>
                  </a:ext>
                </a:extLst>
              </p:cNvPr>
              <p:cNvPicPr preferRelativeResize="0"/>
              <p:nvPr/>
            </p:nvPicPr>
            <p:blipFill rotWithShape="1">
              <a:blip r:embed="rId3">
                <a:alphaModFix/>
              </a:blip>
              <a:srcRect l="78597" t="36300" b="24770"/>
              <a:stretch/>
            </p:blipFill>
            <p:spPr>
              <a:xfrm>
                <a:off x="7266050" y="1934100"/>
                <a:ext cx="608276" cy="1106401"/>
              </a:xfrm>
              <a:prstGeom prst="rect">
                <a:avLst/>
              </a:prstGeom>
              <a:noFill/>
              <a:ln>
                <a:noFill/>
              </a:ln>
            </p:spPr>
          </p:pic>
          <p:sp>
            <p:nvSpPr>
              <p:cNvPr id="11" name="Google Shape;816;p124">
                <a:extLst>
                  <a:ext uri="{FF2B5EF4-FFF2-40B4-BE49-F238E27FC236}">
                    <a16:creationId xmlns:a16="http://schemas.microsoft.com/office/drawing/2014/main" id="{D27C4D88-322F-8949-9EFA-6A8A85FB7470}"/>
                  </a:ext>
                </a:extLst>
              </p:cNvPr>
              <p:cNvSpPr/>
              <p:nvPr/>
            </p:nvSpPr>
            <p:spPr>
              <a:xfrm>
                <a:off x="7156175" y="1836125"/>
                <a:ext cx="196200" cy="4761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 name="Picture 2" descr="mage result for turing test">
              <a:extLst>
                <a:ext uri="{FF2B5EF4-FFF2-40B4-BE49-F238E27FC236}">
                  <a16:creationId xmlns:a16="http://schemas.microsoft.com/office/drawing/2014/main" id="{B68FC2FD-8678-7E46-8D3A-EFF4479A69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865" t="43461" r="41866" b="41893"/>
            <a:stretch/>
          </p:blipFill>
          <p:spPr bwMode="auto">
            <a:xfrm>
              <a:off x="4814320" y="2217097"/>
              <a:ext cx="772886" cy="72934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45BD044C-1B9F-CA43-BC9B-D2355824C073}"/>
                </a:ext>
              </a:extLst>
            </p:cNvPr>
            <p:cNvCxnSpPr>
              <a:stCxn id="10" idx="3"/>
              <a:endCxn id="7" idx="1"/>
            </p:cNvCxnSpPr>
            <p:nvPr/>
          </p:nvCxnSpPr>
          <p:spPr>
            <a:xfrm flipV="1">
              <a:off x="4226654" y="2581769"/>
              <a:ext cx="587666" cy="15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8D81724-69E1-3545-AF22-4237984D8F9B}"/>
                </a:ext>
              </a:extLst>
            </p:cNvPr>
            <p:cNvCxnSpPr>
              <a:stCxn id="5" idx="1"/>
              <a:endCxn id="7" idx="3"/>
            </p:cNvCxnSpPr>
            <p:nvPr/>
          </p:nvCxnSpPr>
          <p:spPr>
            <a:xfrm flipH="1" flipV="1">
              <a:off x="5587206" y="2581769"/>
              <a:ext cx="437056" cy="51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22" name="Slide Number Placeholder 21">
            <a:extLst>
              <a:ext uri="{FF2B5EF4-FFF2-40B4-BE49-F238E27FC236}">
                <a16:creationId xmlns:a16="http://schemas.microsoft.com/office/drawing/2014/main" id="{A1FC9310-38DD-A346-BC12-1F82D98644E0}"/>
              </a:ext>
            </a:extLst>
          </p:cNvPr>
          <p:cNvSpPr>
            <a:spLocks noGrp="1"/>
          </p:cNvSpPr>
          <p:nvPr>
            <p:ph type="sldNum" sz="quarter" idx="10"/>
          </p:nvPr>
        </p:nvSpPr>
        <p:spPr/>
        <p:txBody>
          <a:bodyPr/>
          <a:lstStyle/>
          <a:p>
            <a:pPr>
              <a:defRPr/>
            </a:pPr>
            <a:fld id="{0121240C-47AF-2F4D-83B3-CC3EDF50F794}" type="slidenum">
              <a:rPr lang="en-US" smtClean="0"/>
              <a:pPr>
                <a:defRPr/>
              </a:pPr>
              <a:t>3</a:t>
            </a:fld>
            <a:endParaRPr lang="en-US" dirty="0"/>
          </a:p>
        </p:txBody>
      </p:sp>
    </p:spTree>
    <p:extLst>
      <p:ext uri="{BB962C8B-B14F-4D97-AF65-F5344CB8AC3E}">
        <p14:creationId xmlns:p14="http://schemas.microsoft.com/office/powerpoint/2010/main" val="3072574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AutoGenerated: 78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QA Terminology</a:t>
            </a:r>
          </a:p>
        </p:txBody>
      </p:sp>
      <p:sp>
        <p:nvSpPr>
          <p:cNvPr id="3" name="Content Placeholder 2">
            <a:extLst>
              <a:ext uri="{FF2B5EF4-FFF2-40B4-BE49-F238E27FC236}">
                <a16:creationId xmlns:a16="http://schemas.microsoft.com/office/drawing/2014/main" id="{D7A50B66-97F6-1A4E-ABA1-F9761B3913D9}"/>
              </a:ext>
            </a:extLst>
          </p:cNvPr>
          <p:cNvSpPr>
            <a:spLocks noGrp="1"/>
          </p:cNvSpPr>
          <p:nvPr>
            <p:ph idx="1"/>
          </p:nvPr>
        </p:nvSpPr>
        <p:spPr/>
        <p:txBody>
          <a:bodyPr/>
          <a:lstStyle/>
          <a:p>
            <a:r>
              <a:rPr lang="en-US" b="1" dirty="0"/>
              <a:t>“Task”:</a:t>
            </a:r>
            <a:r>
              <a:rPr lang="en-US" dirty="0"/>
              <a:t> well-formed response for a well-formed question. </a:t>
            </a:r>
          </a:p>
          <a:p>
            <a:endParaRPr lang="en-US" dirty="0"/>
          </a:p>
          <a:p>
            <a:endParaRPr lang="en-US" dirty="0"/>
          </a:p>
          <a:p>
            <a:pPr marL="0" indent="0">
              <a:buNone/>
            </a:pPr>
            <a:endParaRPr lang="en-US" dirty="0"/>
          </a:p>
          <a:p>
            <a:r>
              <a:rPr lang="en-US" b="1" dirty="0"/>
              <a:t>“Format”: </a:t>
            </a:r>
            <a:r>
              <a:rPr lang="en-US" dirty="0"/>
              <a:t>QA with particular </a:t>
            </a:r>
            <a:r>
              <a:rPr lang="en-US" b="1" dirty="0">
                <a:solidFill>
                  <a:srgbClr val="255ED3"/>
                </a:solidFill>
              </a:rPr>
              <a:t>assumptions</a:t>
            </a:r>
            <a:r>
              <a:rPr lang="en-US" dirty="0"/>
              <a:t> about input/output. </a:t>
            </a:r>
          </a:p>
          <a:p>
            <a:pPr lvl="1"/>
            <a:r>
              <a:rPr lang="en-US" dirty="0"/>
              <a:t>Defined by datasets. </a:t>
            </a:r>
          </a:p>
          <a:p>
            <a:pPr lvl="1"/>
            <a:r>
              <a:rPr lang="en-US" dirty="0"/>
              <a:t>A necessity for automatic evaluation. </a:t>
            </a:r>
          </a:p>
          <a:p>
            <a:pPr lvl="1"/>
            <a:r>
              <a:rPr lang="en-US" dirty="0"/>
              <a:t>Depends on the reasoning problem, too. </a:t>
            </a:r>
          </a:p>
        </p:txBody>
      </p:sp>
      <p:grpSp>
        <p:nvGrpSpPr>
          <p:cNvPr id="13" name="Group 12">
            <a:extLst>
              <a:ext uri="{FF2B5EF4-FFF2-40B4-BE49-F238E27FC236}">
                <a16:creationId xmlns:a16="http://schemas.microsoft.com/office/drawing/2014/main" id="{7AAF8A18-8402-1C49-BD2B-43A682896A60}"/>
              </a:ext>
            </a:extLst>
          </p:cNvPr>
          <p:cNvGrpSpPr/>
          <p:nvPr/>
        </p:nvGrpSpPr>
        <p:grpSpPr>
          <a:xfrm>
            <a:off x="632319" y="2253341"/>
            <a:ext cx="11041277" cy="1301795"/>
            <a:chOff x="632319" y="2253341"/>
            <a:chExt cx="11041277" cy="1301795"/>
          </a:xfrm>
        </p:grpSpPr>
        <p:sp>
          <p:nvSpPr>
            <p:cNvPr id="5" name="Rectangle 4">
              <a:extLst>
                <a:ext uri="{FF2B5EF4-FFF2-40B4-BE49-F238E27FC236}">
                  <a16:creationId xmlns:a16="http://schemas.microsoft.com/office/drawing/2014/main" id="{7138C077-2382-4245-8861-792F6A4AD2F3}"/>
                </a:ext>
              </a:extLst>
            </p:cNvPr>
            <p:cNvSpPr/>
            <p:nvPr/>
          </p:nvSpPr>
          <p:spPr>
            <a:xfrm>
              <a:off x="632319" y="2541751"/>
              <a:ext cx="2627166" cy="646331"/>
            </a:xfrm>
            <a:prstGeom prst="rect">
              <a:avLst/>
            </a:prstGeom>
          </p:spPr>
          <p:txBody>
            <a:bodyPr wrap="square">
              <a:spAutoFit/>
            </a:bodyPr>
            <a:lstStyle/>
            <a:p>
              <a:pPr algn="ctr"/>
              <a:r>
                <a:rPr lang="en-US" b="1" dirty="0">
                  <a:solidFill>
                    <a:srgbClr val="255ED3"/>
                  </a:solidFill>
                </a:rPr>
                <a:t>Input: </a:t>
              </a:r>
              <a:br>
                <a:rPr lang="en-US" b="1" dirty="0">
                  <a:solidFill>
                    <a:srgbClr val="255ED3"/>
                  </a:solidFill>
                </a:rPr>
              </a:br>
              <a:r>
                <a:rPr lang="en-US" i="1" dirty="0">
                  <a:solidFill>
                    <a:srgbClr val="255ED3"/>
                  </a:solidFill>
                </a:rPr>
                <a:t>well-formed question </a:t>
              </a:r>
            </a:p>
          </p:txBody>
        </p:sp>
        <p:sp>
          <p:nvSpPr>
            <p:cNvPr id="8" name="Rectangle 7">
              <a:extLst>
                <a:ext uri="{FF2B5EF4-FFF2-40B4-BE49-F238E27FC236}">
                  <a16:creationId xmlns:a16="http://schemas.microsoft.com/office/drawing/2014/main" id="{4D115DBF-D3D4-634B-AADA-D10A20FA8F7F}"/>
                </a:ext>
              </a:extLst>
            </p:cNvPr>
            <p:cNvSpPr/>
            <p:nvPr/>
          </p:nvSpPr>
          <p:spPr>
            <a:xfrm>
              <a:off x="8923927" y="2561644"/>
              <a:ext cx="2749669" cy="646331"/>
            </a:xfrm>
            <a:prstGeom prst="rect">
              <a:avLst/>
            </a:prstGeom>
          </p:spPr>
          <p:txBody>
            <a:bodyPr wrap="square">
              <a:spAutoFit/>
            </a:bodyPr>
            <a:lstStyle/>
            <a:p>
              <a:pPr algn="ctr"/>
              <a:r>
                <a:rPr lang="en-US" b="1" dirty="0">
                  <a:solidFill>
                    <a:srgbClr val="255ED3"/>
                  </a:solidFill>
                </a:rPr>
                <a:t>Output: </a:t>
              </a:r>
              <a:br>
                <a:rPr lang="en-US" b="1" dirty="0">
                  <a:solidFill>
                    <a:srgbClr val="255ED3"/>
                  </a:solidFill>
                </a:rPr>
              </a:br>
              <a:r>
                <a:rPr lang="en-US" dirty="0">
                  <a:solidFill>
                    <a:srgbClr val="255ED3"/>
                  </a:solidFill>
                </a:rPr>
                <a:t>a well-formed response</a:t>
              </a:r>
              <a:endParaRPr lang="en-US" i="1" dirty="0">
                <a:solidFill>
                  <a:srgbClr val="255ED3"/>
                </a:solidFill>
              </a:endParaRPr>
            </a:p>
          </p:txBody>
        </p:sp>
        <p:sp>
          <p:nvSpPr>
            <p:cNvPr id="9" name="Chevron 8">
              <a:extLst>
                <a:ext uri="{FF2B5EF4-FFF2-40B4-BE49-F238E27FC236}">
                  <a16:creationId xmlns:a16="http://schemas.microsoft.com/office/drawing/2014/main" id="{CB365D0E-959B-5E45-8377-7DD10BD86850}"/>
                </a:ext>
              </a:extLst>
            </p:cNvPr>
            <p:cNvSpPr/>
            <p:nvPr/>
          </p:nvSpPr>
          <p:spPr>
            <a:xfrm>
              <a:off x="3800600" y="2674934"/>
              <a:ext cx="871493" cy="420816"/>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1077085D-DA70-024C-9860-41F5A5D3D30B}"/>
                </a:ext>
              </a:extLst>
            </p:cNvPr>
            <p:cNvSpPr/>
            <p:nvPr/>
          </p:nvSpPr>
          <p:spPr>
            <a:xfrm>
              <a:off x="7590427" y="267307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2" name="Google Shape;1258;p104" descr="Related image">
              <a:extLst>
                <a:ext uri="{FF2B5EF4-FFF2-40B4-BE49-F238E27FC236}">
                  <a16:creationId xmlns:a16="http://schemas.microsoft.com/office/drawing/2014/main" id="{86AD9861-03B3-5F41-B1BC-E6900CC76387}"/>
                </a:ext>
              </a:extLst>
            </p:cNvPr>
            <p:cNvPicPr preferRelativeResize="0"/>
            <p:nvPr/>
          </p:nvPicPr>
          <p:blipFill>
            <a:blip r:embed="rId2">
              <a:alphaModFix/>
            </a:blip>
            <a:stretch>
              <a:fillRect/>
            </a:stretch>
          </p:blipFill>
          <p:spPr>
            <a:xfrm>
              <a:off x="5450053" y="2253341"/>
              <a:ext cx="1248349" cy="1301795"/>
            </a:xfrm>
            <a:prstGeom prst="rect">
              <a:avLst/>
            </a:prstGeom>
            <a:noFill/>
            <a:ln>
              <a:noFill/>
            </a:ln>
          </p:spPr>
        </p:pic>
      </p:grpSp>
      <p:graphicFrame>
        <p:nvGraphicFramePr>
          <p:cNvPr id="6" name="Table 5">
            <a:extLst>
              <a:ext uri="{FF2B5EF4-FFF2-40B4-BE49-F238E27FC236}">
                <a16:creationId xmlns:a16="http://schemas.microsoft.com/office/drawing/2014/main" id="{C0D241E1-770C-9D49-83E7-602AA8CE07AB}"/>
              </a:ext>
            </a:extLst>
          </p:cNvPr>
          <p:cNvGraphicFramePr>
            <a:graphicFrameLocks noGrp="1"/>
          </p:cNvGraphicFramePr>
          <p:nvPr/>
        </p:nvGraphicFramePr>
        <p:xfrm>
          <a:off x="6741946" y="4518197"/>
          <a:ext cx="4909458" cy="1849120"/>
        </p:xfrm>
        <a:graphic>
          <a:graphicData uri="http://schemas.openxmlformats.org/drawingml/2006/table">
            <a:tbl>
              <a:tblPr firstRow="1" bandRow="1">
                <a:tableStyleId>{5C22544A-7EE6-4342-B048-85BDC9FD1C3A}</a:tableStyleId>
              </a:tblPr>
              <a:tblGrid>
                <a:gridCol w="1687287">
                  <a:extLst>
                    <a:ext uri="{9D8B030D-6E8A-4147-A177-3AD203B41FA5}">
                      <a16:colId xmlns:a16="http://schemas.microsoft.com/office/drawing/2014/main" val="700180882"/>
                    </a:ext>
                  </a:extLst>
                </a:gridCol>
                <a:gridCol w="3222171">
                  <a:extLst>
                    <a:ext uri="{9D8B030D-6E8A-4147-A177-3AD203B41FA5}">
                      <a16:colId xmlns:a16="http://schemas.microsoft.com/office/drawing/2014/main" val="3561965699"/>
                    </a:ext>
                  </a:extLst>
                </a:gridCol>
              </a:tblGrid>
              <a:tr h="328506">
                <a:tc>
                  <a:txBody>
                    <a:bodyPr/>
                    <a:lstStyle/>
                    <a:p>
                      <a:pPr algn="ctr"/>
                      <a:r>
                        <a:rPr lang="en-US" dirty="0"/>
                        <a:t>Format</a:t>
                      </a:r>
                    </a:p>
                  </a:txBody>
                  <a:tcPr/>
                </a:tc>
                <a:tc>
                  <a:txBody>
                    <a:bodyPr/>
                    <a:lstStyle/>
                    <a:p>
                      <a:pPr algn="ctr"/>
                      <a:r>
                        <a:rPr lang="en-US" dirty="0"/>
                        <a:t>Example dataset</a:t>
                      </a:r>
                    </a:p>
                  </a:txBody>
                  <a:tcPr/>
                </a:tc>
                <a:extLst>
                  <a:ext uri="{0D108BD9-81ED-4DB2-BD59-A6C34878D82A}">
                    <a16:rowId xmlns:a16="http://schemas.microsoft.com/office/drawing/2014/main" val="41518918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Multiple-choice</a:t>
                      </a:r>
                    </a:p>
                  </a:txBody>
                  <a:tcPr/>
                </a:tc>
                <a:tc>
                  <a:txBody>
                    <a:bodyPr/>
                    <a:lstStyle/>
                    <a:p>
                      <a:pPr algn="ctr"/>
                      <a:r>
                        <a:rPr lang="en-US" dirty="0" err="1"/>
                        <a:t>CommonsenseQA</a:t>
                      </a:r>
                      <a:r>
                        <a:rPr lang="en-US" dirty="0"/>
                        <a:t>  </a:t>
                      </a:r>
                      <a:r>
                        <a:rPr lang="en-US" sz="1400" dirty="0">
                          <a:solidFill>
                            <a:schemeClr val="accent3">
                              <a:lumMod val="50000"/>
                            </a:schemeClr>
                          </a:solidFill>
                        </a:rPr>
                        <a:t>[Talmor et al’19]</a:t>
                      </a:r>
                    </a:p>
                  </a:txBody>
                  <a:tcPr/>
                </a:tc>
                <a:extLst>
                  <a:ext uri="{0D108BD9-81ED-4DB2-BD59-A6C34878D82A}">
                    <a16:rowId xmlns:a16="http://schemas.microsoft.com/office/drawing/2014/main" val="24383343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YesNo</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BoolQ</a:t>
                      </a:r>
                      <a:r>
                        <a:rPr lang="en-US" dirty="0"/>
                        <a:t> </a:t>
                      </a:r>
                      <a:r>
                        <a:rPr lang="en-US" sz="1400" dirty="0">
                          <a:solidFill>
                            <a:schemeClr val="accent3">
                              <a:lumMod val="50000"/>
                            </a:schemeClr>
                          </a:solidFill>
                        </a:rPr>
                        <a:t>[Clark et al’19]</a:t>
                      </a:r>
                    </a:p>
                  </a:txBody>
                  <a:tcPr/>
                </a:tc>
                <a:extLst>
                  <a:ext uri="{0D108BD9-81ED-4DB2-BD59-A6C34878D82A}">
                    <a16:rowId xmlns:a16="http://schemas.microsoft.com/office/drawing/2014/main" val="389974850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extractive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SQuAD</a:t>
                      </a:r>
                      <a:r>
                        <a:rPr lang="en-US" dirty="0"/>
                        <a:t> </a:t>
                      </a:r>
                      <a:r>
                        <a:rPr lang="en-US" sz="1400" dirty="0">
                          <a:solidFill>
                            <a:schemeClr val="accent3">
                              <a:lumMod val="50000"/>
                            </a:schemeClr>
                          </a:solidFill>
                        </a:rPr>
                        <a:t>[</a:t>
                      </a:r>
                      <a:r>
                        <a:rPr lang="en-US" sz="1400" dirty="0" err="1">
                          <a:solidFill>
                            <a:schemeClr val="accent3">
                              <a:lumMod val="50000"/>
                            </a:schemeClr>
                          </a:solidFill>
                        </a:rPr>
                        <a:t>Rajpurkar</a:t>
                      </a:r>
                      <a:r>
                        <a:rPr lang="en-US" sz="1400" dirty="0">
                          <a:solidFill>
                            <a:schemeClr val="accent3">
                              <a:lumMod val="50000"/>
                            </a:schemeClr>
                          </a:solidFill>
                        </a:rPr>
                        <a:t> et al’16]</a:t>
                      </a:r>
                    </a:p>
                  </a:txBody>
                  <a:tcPr/>
                </a:tc>
                <a:extLst>
                  <a:ext uri="{0D108BD9-81ED-4DB2-BD59-A6C34878D82A}">
                    <a16:rowId xmlns:a16="http://schemas.microsoft.com/office/drawing/2014/main" val="1670416266"/>
                  </a:ext>
                </a:extLst>
              </a:tr>
              <a:tr h="370840">
                <a:tc>
                  <a:txBody>
                    <a:bodyPr/>
                    <a:lstStyle/>
                    <a:p>
                      <a:pPr algn="ctr"/>
                      <a:r>
                        <a:rPr lang="en-US" dirty="0"/>
                        <a:t>abstractive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NarrativeQA</a:t>
                      </a:r>
                      <a:r>
                        <a:rPr lang="en-US" dirty="0"/>
                        <a:t> </a:t>
                      </a:r>
                      <a:r>
                        <a:rPr lang="en-US" sz="1400" dirty="0">
                          <a:solidFill>
                            <a:schemeClr val="accent3">
                              <a:lumMod val="50000"/>
                            </a:schemeClr>
                          </a:solidFill>
                        </a:rPr>
                        <a:t>[</a:t>
                      </a:r>
                      <a:r>
                        <a:rPr lang="en-US" sz="1400" dirty="0" err="1">
                          <a:solidFill>
                            <a:schemeClr val="accent3">
                              <a:lumMod val="50000"/>
                            </a:schemeClr>
                          </a:solidFill>
                        </a:rPr>
                        <a:t>Kociský</a:t>
                      </a:r>
                      <a:r>
                        <a:rPr lang="en-US" sz="1400" dirty="0">
                          <a:solidFill>
                            <a:schemeClr val="accent3">
                              <a:lumMod val="50000"/>
                            </a:schemeClr>
                          </a:solidFill>
                        </a:rPr>
                        <a:t> et al’18]</a:t>
                      </a:r>
                    </a:p>
                  </a:txBody>
                  <a:tcPr/>
                </a:tc>
                <a:extLst>
                  <a:ext uri="{0D108BD9-81ED-4DB2-BD59-A6C34878D82A}">
                    <a16:rowId xmlns:a16="http://schemas.microsoft.com/office/drawing/2014/main" val="1493700017"/>
                  </a:ext>
                </a:extLst>
              </a:tr>
            </a:tbl>
          </a:graphicData>
        </a:graphic>
      </p:graphicFrame>
      <p:sp>
        <p:nvSpPr>
          <p:cNvPr id="14" name="Slide Number Placeholder 13">
            <a:extLst>
              <a:ext uri="{FF2B5EF4-FFF2-40B4-BE49-F238E27FC236}">
                <a16:creationId xmlns:a16="http://schemas.microsoft.com/office/drawing/2014/main" id="{AAAB343A-109E-3F4B-AF7A-35314D78FF5C}"/>
              </a:ext>
            </a:extLst>
          </p:cNvPr>
          <p:cNvSpPr>
            <a:spLocks noGrp="1"/>
          </p:cNvSpPr>
          <p:nvPr>
            <p:ph type="sldNum" sz="quarter" idx="10"/>
          </p:nvPr>
        </p:nvSpPr>
        <p:spPr/>
        <p:txBody>
          <a:bodyPr/>
          <a:lstStyle/>
          <a:p>
            <a:pPr>
              <a:defRPr/>
            </a:pPr>
            <a:fld id="{0121240C-47AF-2F4D-83B3-CC3EDF50F794}" type="slidenum">
              <a:rPr lang="en-US" smtClean="0"/>
              <a:pPr>
                <a:defRPr/>
              </a:pPr>
              <a:t>30</a:t>
            </a:fld>
            <a:endParaRPr lang="en-US" dirty="0"/>
          </a:p>
        </p:txBody>
      </p:sp>
    </p:spTree>
    <p:extLst>
      <p:ext uri="{BB962C8B-B14F-4D97-AF65-F5344CB8AC3E}">
        <p14:creationId xmlns:p14="http://schemas.microsoft.com/office/powerpoint/2010/main" val="1393335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AutoGenerated: 79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Our progress in QA: the good</a:t>
            </a:r>
          </a:p>
        </p:txBody>
      </p:sp>
      <p:sp>
        <p:nvSpPr>
          <p:cNvPr id="3" name="Content Placeholder 2">
            <a:extLst>
              <a:ext uri="{FF2B5EF4-FFF2-40B4-BE49-F238E27FC236}">
                <a16:creationId xmlns:a16="http://schemas.microsoft.com/office/drawing/2014/main" id="{6211E1F6-7ECE-3D49-A469-EBFD557FCD4F}"/>
              </a:ext>
            </a:extLst>
          </p:cNvPr>
          <p:cNvSpPr>
            <a:spLocks noGrp="1"/>
          </p:cNvSpPr>
          <p:nvPr>
            <p:ph idx="1"/>
          </p:nvPr>
        </p:nvSpPr>
        <p:spPr>
          <a:xfrm>
            <a:off x="838200" y="1680193"/>
            <a:ext cx="10515600" cy="4351338"/>
          </a:xfrm>
        </p:spPr>
        <p:txBody>
          <a:bodyPr/>
          <a:lstStyle/>
          <a:p>
            <a:r>
              <a:rPr lang="en-US" dirty="0"/>
              <a:t>More general language representations. </a:t>
            </a:r>
          </a:p>
        </p:txBody>
      </p:sp>
      <p:sp>
        <p:nvSpPr>
          <p:cNvPr id="4" name="Slide Number Placeholder 3">
            <a:extLst>
              <a:ext uri="{FF2B5EF4-FFF2-40B4-BE49-F238E27FC236}">
                <a16:creationId xmlns:a16="http://schemas.microsoft.com/office/drawing/2014/main" id="{ED1A4BF4-B9E9-9045-8637-ADB91CC783D0}"/>
              </a:ext>
            </a:extLst>
          </p:cNvPr>
          <p:cNvSpPr>
            <a:spLocks noGrp="1"/>
          </p:cNvSpPr>
          <p:nvPr>
            <p:ph type="sldNum" sz="quarter" idx="10"/>
          </p:nvPr>
        </p:nvSpPr>
        <p:spPr/>
        <p:txBody>
          <a:bodyPr/>
          <a:lstStyle/>
          <a:p>
            <a:pPr>
              <a:defRPr/>
            </a:pPr>
            <a:fld id="{0121240C-47AF-2F4D-83B3-CC3EDF50F794}" type="slidenum">
              <a:rPr lang="en-US" smtClean="0"/>
              <a:pPr>
                <a:defRPr/>
              </a:pPr>
              <a:t>31</a:t>
            </a:fld>
            <a:endParaRPr lang="en-US" dirty="0"/>
          </a:p>
        </p:txBody>
      </p:sp>
    </p:spTree>
    <p:extLst>
      <p:ext uri="{BB962C8B-B14F-4D97-AF65-F5344CB8AC3E}">
        <p14:creationId xmlns:p14="http://schemas.microsoft.com/office/powerpoint/2010/main" val="2330272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AutoGenerated: 79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Our progress in QA: the good</a:t>
            </a:r>
          </a:p>
        </p:txBody>
      </p:sp>
      <p:sp>
        <p:nvSpPr>
          <p:cNvPr id="3" name="Content Placeholder 2">
            <a:extLst>
              <a:ext uri="{FF2B5EF4-FFF2-40B4-BE49-F238E27FC236}">
                <a16:creationId xmlns:a16="http://schemas.microsoft.com/office/drawing/2014/main" id="{6211E1F6-7ECE-3D49-A469-EBFD557FCD4F}"/>
              </a:ext>
            </a:extLst>
          </p:cNvPr>
          <p:cNvSpPr>
            <a:spLocks noGrp="1"/>
          </p:cNvSpPr>
          <p:nvPr>
            <p:ph idx="1"/>
          </p:nvPr>
        </p:nvSpPr>
        <p:spPr>
          <a:xfrm>
            <a:off x="838200" y="1680193"/>
            <a:ext cx="10515600" cy="4351338"/>
          </a:xfrm>
        </p:spPr>
        <p:txBody>
          <a:bodyPr/>
          <a:lstStyle/>
          <a:p>
            <a:r>
              <a:rPr lang="en-US" dirty="0"/>
              <a:t>More general language representations. </a:t>
            </a:r>
          </a:p>
        </p:txBody>
      </p:sp>
      <p:pic>
        <p:nvPicPr>
          <p:cNvPr id="30" name="Picture 29" descr="A picture containing screenshot&#10;&#10;Description automatically generated">
            <a:extLst>
              <a:ext uri="{FF2B5EF4-FFF2-40B4-BE49-F238E27FC236}">
                <a16:creationId xmlns:a16="http://schemas.microsoft.com/office/drawing/2014/main" id="{757B381B-72D5-B949-BB3F-3F9C3F994B7D}"/>
              </a:ext>
            </a:extLst>
          </p:cNvPr>
          <p:cNvPicPr>
            <a:picLocks noChangeAspect="1"/>
          </p:cNvPicPr>
          <p:nvPr/>
        </p:nvPicPr>
        <p:blipFill>
          <a:blip r:embed="rId2"/>
          <a:stretch>
            <a:fillRect/>
          </a:stretch>
        </p:blipFill>
        <p:spPr>
          <a:xfrm>
            <a:off x="6054062" y="2656373"/>
            <a:ext cx="6010016" cy="3145360"/>
          </a:xfrm>
          <a:prstGeom prst="rect">
            <a:avLst/>
          </a:prstGeom>
        </p:spPr>
      </p:pic>
      <p:sp>
        <p:nvSpPr>
          <p:cNvPr id="42" name="Rectangle 41">
            <a:extLst>
              <a:ext uri="{FF2B5EF4-FFF2-40B4-BE49-F238E27FC236}">
                <a16:creationId xmlns:a16="http://schemas.microsoft.com/office/drawing/2014/main" id="{1A3B7C21-CEAF-5F40-8B55-4BED4C13D27A}"/>
              </a:ext>
            </a:extLst>
          </p:cNvPr>
          <p:cNvSpPr/>
          <p:nvPr/>
        </p:nvSpPr>
        <p:spPr>
          <a:xfrm>
            <a:off x="6669650" y="2461270"/>
            <a:ext cx="3995325" cy="369332"/>
          </a:xfrm>
          <a:prstGeom prst="rect">
            <a:avLst/>
          </a:prstGeom>
        </p:spPr>
        <p:txBody>
          <a:bodyPr wrap="none">
            <a:spAutoFit/>
          </a:bodyPr>
          <a:lstStyle/>
          <a:p>
            <a:pPr lvl="2"/>
            <a:r>
              <a:rPr lang="en-US" dirty="0">
                <a:solidFill>
                  <a:schemeClr val="bg1">
                    <a:lumMod val="50000"/>
                  </a:schemeClr>
                </a:solidFill>
              </a:rPr>
              <a:t>[</a:t>
            </a:r>
            <a:r>
              <a:rPr lang="en-US" dirty="0" err="1">
                <a:solidFill>
                  <a:schemeClr val="bg1">
                    <a:lumMod val="50000"/>
                  </a:schemeClr>
                </a:solidFill>
              </a:rPr>
              <a:t>Harabagiu</a:t>
            </a:r>
            <a:r>
              <a:rPr lang="en-US" dirty="0">
                <a:solidFill>
                  <a:schemeClr val="bg1">
                    <a:lumMod val="50000"/>
                  </a:schemeClr>
                </a:solidFill>
              </a:rPr>
              <a:t> et al, 2000; others]</a:t>
            </a:r>
            <a:endParaRPr lang="en-US" dirty="0"/>
          </a:p>
        </p:txBody>
      </p:sp>
      <p:sp>
        <p:nvSpPr>
          <p:cNvPr id="4" name="Slide Number Placeholder 3">
            <a:extLst>
              <a:ext uri="{FF2B5EF4-FFF2-40B4-BE49-F238E27FC236}">
                <a16:creationId xmlns:a16="http://schemas.microsoft.com/office/drawing/2014/main" id="{ED1A4BF4-B9E9-9045-8637-ADB91CC783D0}"/>
              </a:ext>
            </a:extLst>
          </p:cNvPr>
          <p:cNvSpPr>
            <a:spLocks noGrp="1"/>
          </p:cNvSpPr>
          <p:nvPr>
            <p:ph type="sldNum" sz="quarter" idx="10"/>
          </p:nvPr>
        </p:nvSpPr>
        <p:spPr/>
        <p:txBody>
          <a:bodyPr/>
          <a:lstStyle/>
          <a:p>
            <a:pPr>
              <a:defRPr/>
            </a:pPr>
            <a:fld id="{0121240C-47AF-2F4D-83B3-CC3EDF50F794}" type="slidenum">
              <a:rPr lang="en-US" smtClean="0"/>
              <a:pPr>
                <a:defRPr/>
              </a:pPr>
              <a:t>32</a:t>
            </a:fld>
            <a:endParaRPr lang="en-US" dirty="0"/>
          </a:p>
        </p:txBody>
      </p:sp>
    </p:spTree>
    <p:extLst>
      <p:ext uri="{BB962C8B-B14F-4D97-AF65-F5344CB8AC3E}">
        <p14:creationId xmlns:p14="http://schemas.microsoft.com/office/powerpoint/2010/main" val="4152252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AutoGenerated: 79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Our progress in QA: the good</a:t>
            </a:r>
          </a:p>
        </p:txBody>
      </p:sp>
      <p:sp>
        <p:nvSpPr>
          <p:cNvPr id="3" name="Content Placeholder 2">
            <a:extLst>
              <a:ext uri="{FF2B5EF4-FFF2-40B4-BE49-F238E27FC236}">
                <a16:creationId xmlns:a16="http://schemas.microsoft.com/office/drawing/2014/main" id="{6211E1F6-7ECE-3D49-A469-EBFD557FCD4F}"/>
              </a:ext>
            </a:extLst>
          </p:cNvPr>
          <p:cNvSpPr>
            <a:spLocks noGrp="1"/>
          </p:cNvSpPr>
          <p:nvPr>
            <p:ph idx="1"/>
          </p:nvPr>
        </p:nvSpPr>
        <p:spPr>
          <a:xfrm>
            <a:off x="838200" y="1680193"/>
            <a:ext cx="10515600" cy="4351338"/>
          </a:xfrm>
        </p:spPr>
        <p:txBody>
          <a:bodyPr/>
          <a:lstStyle/>
          <a:p>
            <a:r>
              <a:rPr lang="en-US" dirty="0"/>
              <a:t>More general language representations. </a:t>
            </a:r>
          </a:p>
        </p:txBody>
      </p:sp>
      <p:sp>
        <p:nvSpPr>
          <p:cNvPr id="5" name="Rounded Rectangle 4">
            <a:extLst>
              <a:ext uri="{FF2B5EF4-FFF2-40B4-BE49-F238E27FC236}">
                <a16:creationId xmlns:a16="http://schemas.microsoft.com/office/drawing/2014/main" id="{E4D26EC0-DA85-4041-8097-1B043ABE235C}"/>
              </a:ext>
            </a:extLst>
          </p:cNvPr>
          <p:cNvSpPr/>
          <p:nvPr/>
        </p:nvSpPr>
        <p:spPr>
          <a:xfrm>
            <a:off x="1549327" y="2570487"/>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45E4E245-B25C-2B42-A9D7-D06380FB751A}"/>
              </a:ext>
            </a:extLst>
          </p:cNvPr>
          <p:cNvGrpSpPr/>
          <p:nvPr/>
        </p:nvGrpSpPr>
        <p:grpSpPr>
          <a:xfrm>
            <a:off x="1219475" y="3360782"/>
            <a:ext cx="308034" cy="1462135"/>
            <a:chOff x="959667" y="3388037"/>
            <a:chExt cx="464019" cy="1462135"/>
          </a:xfrm>
        </p:grpSpPr>
        <p:cxnSp>
          <p:nvCxnSpPr>
            <p:cNvPr id="11" name="Straight Arrow Connector 10">
              <a:extLst>
                <a:ext uri="{FF2B5EF4-FFF2-40B4-BE49-F238E27FC236}">
                  <a16:creationId xmlns:a16="http://schemas.microsoft.com/office/drawing/2014/main" id="{B5E46DC9-D53D-774F-B9D4-FCFFB37A5987}"/>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EED3F44-45A9-804F-8659-33BC6F8B219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05BFFB9-8C3B-154C-A1AB-E53895C4FB20}"/>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5F748BF-82F6-5D44-BA11-0EEA02E24D0A}"/>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25" name="Picture 24">
            <a:extLst>
              <a:ext uri="{FF2B5EF4-FFF2-40B4-BE49-F238E27FC236}">
                <a16:creationId xmlns:a16="http://schemas.microsoft.com/office/drawing/2014/main" id="{CF1B6ACA-0369-8843-A9C4-CD9F4F42B3ED}"/>
              </a:ext>
            </a:extLst>
          </p:cNvPr>
          <p:cNvPicPr>
            <a:picLocks noChangeAspect="1"/>
          </p:cNvPicPr>
          <p:nvPr/>
        </p:nvPicPr>
        <p:blipFill>
          <a:blip r:embed="rId2"/>
          <a:stretch>
            <a:fillRect/>
          </a:stretch>
        </p:blipFill>
        <p:spPr>
          <a:xfrm>
            <a:off x="1836113" y="3140811"/>
            <a:ext cx="2319802" cy="2009741"/>
          </a:xfrm>
          <a:prstGeom prst="rect">
            <a:avLst/>
          </a:prstGeom>
        </p:spPr>
      </p:pic>
      <p:sp>
        <p:nvSpPr>
          <p:cNvPr id="26" name="Rounded Rectangle 25">
            <a:extLst>
              <a:ext uri="{FF2B5EF4-FFF2-40B4-BE49-F238E27FC236}">
                <a16:creationId xmlns:a16="http://schemas.microsoft.com/office/drawing/2014/main" id="{B6D8454B-86FF-DD48-B9ED-52BEBFD80607}"/>
              </a:ext>
            </a:extLst>
          </p:cNvPr>
          <p:cNvSpPr/>
          <p:nvPr/>
        </p:nvSpPr>
        <p:spPr>
          <a:xfrm>
            <a:off x="402908" y="3140811"/>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28" name="Rounded Rectangle 27">
            <a:extLst>
              <a:ext uri="{FF2B5EF4-FFF2-40B4-BE49-F238E27FC236}">
                <a16:creationId xmlns:a16="http://schemas.microsoft.com/office/drawing/2014/main" id="{DAB96099-246F-9C44-8E27-05796A8B7A9F}"/>
              </a:ext>
            </a:extLst>
          </p:cNvPr>
          <p:cNvSpPr/>
          <p:nvPr/>
        </p:nvSpPr>
        <p:spPr>
          <a:xfrm>
            <a:off x="4823598" y="3172143"/>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pic>
        <p:nvPicPr>
          <p:cNvPr id="30" name="Picture 29" descr="A picture containing screenshot&#10;&#10;Description automatically generated">
            <a:extLst>
              <a:ext uri="{FF2B5EF4-FFF2-40B4-BE49-F238E27FC236}">
                <a16:creationId xmlns:a16="http://schemas.microsoft.com/office/drawing/2014/main" id="{757B381B-72D5-B949-BB3F-3F9C3F994B7D}"/>
              </a:ext>
            </a:extLst>
          </p:cNvPr>
          <p:cNvPicPr>
            <a:picLocks noChangeAspect="1"/>
          </p:cNvPicPr>
          <p:nvPr/>
        </p:nvPicPr>
        <p:blipFill>
          <a:blip r:embed="rId3"/>
          <a:stretch>
            <a:fillRect/>
          </a:stretch>
        </p:blipFill>
        <p:spPr>
          <a:xfrm>
            <a:off x="6054062" y="2656373"/>
            <a:ext cx="6010016" cy="3145360"/>
          </a:xfrm>
          <a:prstGeom prst="rect">
            <a:avLst/>
          </a:prstGeom>
        </p:spPr>
      </p:pic>
      <p:grpSp>
        <p:nvGrpSpPr>
          <p:cNvPr id="36" name="Group 35">
            <a:extLst>
              <a:ext uri="{FF2B5EF4-FFF2-40B4-BE49-F238E27FC236}">
                <a16:creationId xmlns:a16="http://schemas.microsoft.com/office/drawing/2014/main" id="{4CD7C2D4-9D0C-4B43-8DC9-3F0A3826F828}"/>
              </a:ext>
            </a:extLst>
          </p:cNvPr>
          <p:cNvGrpSpPr/>
          <p:nvPr/>
        </p:nvGrpSpPr>
        <p:grpSpPr>
          <a:xfrm>
            <a:off x="4483660" y="3354914"/>
            <a:ext cx="308034" cy="1462135"/>
            <a:chOff x="959667" y="3388037"/>
            <a:chExt cx="464019" cy="1462135"/>
          </a:xfrm>
        </p:grpSpPr>
        <p:cxnSp>
          <p:nvCxnSpPr>
            <p:cNvPr id="37" name="Straight Arrow Connector 36">
              <a:extLst>
                <a:ext uri="{FF2B5EF4-FFF2-40B4-BE49-F238E27FC236}">
                  <a16:creationId xmlns:a16="http://schemas.microsoft.com/office/drawing/2014/main" id="{D3AB8D89-94A0-454D-B757-C76740AA72B7}"/>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BDB45066-5808-7744-9CF3-B73FABD401F5}"/>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C062AA6A-40E3-904E-B00C-0B70CE77E73B}"/>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6126234-1808-B343-A69F-B84048E9EC96}"/>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2" name="Rectangle 41">
            <a:extLst>
              <a:ext uri="{FF2B5EF4-FFF2-40B4-BE49-F238E27FC236}">
                <a16:creationId xmlns:a16="http://schemas.microsoft.com/office/drawing/2014/main" id="{1A3B7C21-CEAF-5F40-8B55-4BED4C13D27A}"/>
              </a:ext>
            </a:extLst>
          </p:cNvPr>
          <p:cNvSpPr/>
          <p:nvPr/>
        </p:nvSpPr>
        <p:spPr>
          <a:xfrm>
            <a:off x="6669650" y="2461270"/>
            <a:ext cx="3995325" cy="369332"/>
          </a:xfrm>
          <a:prstGeom prst="rect">
            <a:avLst/>
          </a:prstGeom>
        </p:spPr>
        <p:txBody>
          <a:bodyPr wrap="none">
            <a:spAutoFit/>
          </a:bodyPr>
          <a:lstStyle/>
          <a:p>
            <a:pPr lvl="2"/>
            <a:r>
              <a:rPr lang="en-US" dirty="0">
                <a:solidFill>
                  <a:schemeClr val="bg1">
                    <a:lumMod val="50000"/>
                  </a:schemeClr>
                </a:solidFill>
              </a:rPr>
              <a:t>[</a:t>
            </a:r>
            <a:r>
              <a:rPr lang="en-US" dirty="0" err="1">
                <a:solidFill>
                  <a:schemeClr val="bg1">
                    <a:lumMod val="50000"/>
                  </a:schemeClr>
                </a:solidFill>
              </a:rPr>
              <a:t>Harabagiu</a:t>
            </a:r>
            <a:r>
              <a:rPr lang="en-US" dirty="0">
                <a:solidFill>
                  <a:schemeClr val="bg1">
                    <a:lumMod val="50000"/>
                  </a:schemeClr>
                </a:solidFill>
              </a:rPr>
              <a:t> et al, 2000; others]</a:t>
            </a:r>
            <a:endParaRPr lang="en-US" dirty="0"/>
          </a:p>
        </p:txBody>
      </p:sp>
      <p:sp>
        <p:nvSpPr>
          <p:cNvPr id="43" name="Rectangle 42">
            <a:extLst>
              <a:ext uri="{FF2B5EF4-FFF2-40B4-BE49-F238E27FC236}">
                <a16:creationId xmlns:a16="http://schemas.microsoft.com/office/drawing/2014/main" id="{E7678346-4D35-B546-800B-7CA81170A45D}"/>
              </a:ext>
            </a:extLst>
          </p:cNvPr>
          <p:cNvSpPr/>
          <p:nvPr/>
        </p:nvSpPr>
        <p:spPr>
          <a:xfrm>
            <a:off x="462531" y="5877934"/>
            <a:ext cx="4196918" cy="369332"/>
          </a:xfrm>
          <a:prstGeom prst="rect">
            <a:avLst/>
          </a:prstGeom>
        </p:spPr>
        <p:txBody>
          <a:bodyPr wrap="none">
            <a:spAutoFit/>
          </a:bodyPr>
          <a:lstStyle/>
          <a:p>
            <a:pPr lvl="2"/>
            <a:r>
              <a:rPr lang="en-US" dirty="0">
                <a:solidFill>
                  <a:schemeClr val="bg1">
                    <a:lumMod val="50000"/>
                  </a:schemeClr>
                </a:solidFill>
              </a:rPr>
              <a:t>[Peters et al; Devlin et al; others]</a:t>
            </a:r>
            <a:endParaRPr lang="en-US" dirty="0"/>
          </a:p>
        </p:txBody>
      </p:sp>
      <p:sp>
        <p:nvSpPr>
          <p:cNvPr id="4" name="Slide Number Placeholder 3">
            <a:extLst>
              <a:ext uri="{FF2B5EF4-FFF2-40B4-BE49-F238E27FC236}">
                <a16:creationId xmlns:a16="http://schemas.microsoft.com/office/drawing/2014/main" id="{ED1A4BF4-B9E9-9045-8637-ADB91CC783D0}"/>
              </a:ext>
            </a:extLst>
          </p:cNvPr>
          <p:cNvSpPr>
            <a:spLocks noGrp="1"/>
          </p:cNvSpPr>
          <p:nvPr>
            <p:ph type="sldNum" sz="quarter" idx="10"/>
          </p:nvPr>
        </p:nvSpPr>
        <p:spPr/>
        <p:txBody>
          <a:bodyPr/>
          <a:lstStyle/>
          <a:p>
            <a:pPr>
              <a:defRPr/>
            </a:pPr>
            <a:fld id="{0121240C-47AF-2F4D-83B3-CC3EDF50F794}" type="slidenum">
              <a:rPr lang="en-US" smtClean="0"/>
              <a:pPr>
                <a:defRPr/>
              </a:pPr>
              <a:t>33</a:t>
            </a:fld>
            <a:endParaRPr lang="en-US" dirty="0"/>
          </a:p>
        </p:txBody>
      </p:sp>
    </p:spTree>
    <p:extLst>
      <p:ext uri="{BB962C8B-B14F-4D97-AF65-F5344CB8AC3E}">
        <p14:creationId xmlns:p14="http://schemas.microsoft.com/office/powerpoint/2010/main" val="2603695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AutoGenerated: 79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Our progress in QA: the bad</a:t>
            </a:r>
          </a:p>
        </p:txBody>
      </p:sp>
      <p:sp>
        <p:nvSpPr>
          <p:cNvPr id="4" name="Rounded Rectangle 3">
            <a:extLst>
              <a:ext uri="{FF2B5EF4-FFF2-40B4-BE49-F238E27FC236}">
                <a16:creationId xmlns:a16="http://schemas.microsoft.com/office/drawing/2014/main" id="{29923198-89B8-E045-9A02-6BE30F5490AC}"/>
              </a:ext>
            </a:extLst>
          </p:cNvPr>
          <p:cNvSpPr/>
          <p:nvPr/>
        </p:nvSpPr>
        <p:spPr>
          <a:xfrm>
            <a:off x="1557843" y="2563102"/>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66CB49E-D374-4D4B-B7B8-A5792BF024D9}"/>
              </a:ext>
            </a:extLst>
          </p:cNvPr>
          <p:cNvGrpSpPr/>
          <p:nvPr/>
        </p:nvGrpSpPr>
        <p:grpSpPr>
          <a:xfrm>
            <a:off x="1227991" y="3353397"/>
            <a:ext cx="308034" cy="1462135"/>
            <a:chOff x="959667" y="3388037"/>
            <a:chExt cx="464019" cy="1462135"/>
          </a:xfrm>
        </p:grpSpPr>
        <p:cxnSp>
          <p:nvCxnSpPr>
            <p:cNvPr id="6" name="Straight Arrow Connector 5">
              <a:extLst>
                <a:ext uri="{FF2B5EF4-FFF2-40B4-BE49-F238E27FC236}">
                  <a16:creationId xmlns:a16="http://schemas.microsoft.com/office/drawing/2014/main" id="{6FD96F91-8AE8-624E-A6C8-B32A1AD4FFE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65EDB6E-AB3D-F248-8FA4-4BEAC4FCA75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6430D7D-5576-1A4F-B3BD-2FBF7A5E442C}"/>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922BA56-E4D4-D042-B164-A6B74C6ED681}"/>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F5695A3C-4D5E-334A-80A5-25205BBAF7BE}"/>
              </a:ext>
            </a:extLst>
          </p:cNvPr>
          <p:cNvPicPr>
            <a:picLocks noChangeAspect="1"/>
          </p:cNvPicPr>
          <p:nvPr/>
        </p:nvPicPr>
        <p:blipFill>
          <a:blip r:embed="rId2"/>
          <a:stretch>
            <a:fillRect/>
          </a:stretch>
        </p:blipFill>
        <p:spPr>
          <a:xfrm>
            <a:off x="1844629" y="3133426"/>
            <a:ext cx="2319802" cy="2009741"/>
          </a:xfrm>
          <a:prstGeom prst="rect">
            <a:avLst/>
          </a:prstGeom>
        </p:spPr>
      </p:pic>
      <p:sp>
        <p:nvSpPr>
          <p:cNvPr id="11" name="Rounded Rectangle 10">
            <a:extLst>
              <a:ext uri="{FF2B5EF4-FFF2-40B4-BE49-F238E27FC236}">
                <a16:creationId xmlns:a16="http://schemas.microsoft.com/office/drawing/2014/main" id="{F4053047-5677-CA46-886B-49F8BC69E464}"/>
              </a:ext>
            </a:extLst>
          </p:cNvPr>
          <p:cNvSpPr/>
          <p:nvPr/>
        </p:nvSpPr>
        <p:spPr>
          <a:xfrm>
            <a:off x="411424" y="3133426"/>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12" name="Rounded Rectangle 11">
            <a:extLst>
              <a:ext uri="{FF2B5EF4-FFF2-40B4-BE49-F238E27FC236}">
                <a16:creationId xmlns:a16="http://schemas.microsoft.com/office/drawing/2014/main" id="{9F0BEC09-FA2B-1847-9454-3E561140FCAF}"/>
              </a:ext>
            </a:extLst>
          </p:cNvPr>
          <p:cNvSpPr/>
          <p:nvPr/>
        </p:nvSpPr>
        <p:spPr>
          <a:xfrm>
            <a:off x="4832114" y="3164758"/>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grpSp>
        <p:nvGrpSpPr>
          <p:cNvPr id="13" name="Group 12">
            <a:extLst>
              <a:ext uri="{FF2B5EF4-FFF2-40B4-BE49-F238E27FC236}">
                <a16:creationId xmlns:a16="http://schemas.microsoft.com/office/drawing/2014/main" id="{EED2642B-F7BE-B74C-8380-3B3BCFDAC622}"/>
              </a:ext>
            </a:extLst>
          </p:cNvPr>
          <p:cNvGrpSpPr/>
          <p:nvPr/>
        </p:nvGrpSpPr>
        <p:grpSpPr>
          <a:xfrm>
            <a:off x="4492176" y="3347529"/>
            <a:ext cx="308034" cy="1462135"/>
            <a:chOff x="959667" y="3388037"/>
            <a:chExt cx="464019" cy="1462135"/>
          </a:xfrm>
        </p:grpSpPr>
        <p:cxnSp>
          <p:nvCxnSpPr>
            <p:cNvPr id="14" name="Straight Arrow Connector 13">
              <a:extLst>
                <a:ext uri="{FF2B5EF4-FFF2-40B4-BE49-F238E27FC236}">
                  <a16:creationId xmlns:a16="http://schemas.microsoft.com/office/drawing/2014/main" id="{60594D5B-4942-CD4F-9C8C-C69CC6074B5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479E1C7-A868-4D4D-9096-254C9A34A17B}"/>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6B8068E-A57C-2541-8A7C-689DBE59632A}"/>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5DD0C3B-2C76-FA43-B991-3594A97B3FF7}"/>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9" name="Slide Number Placeholder 28">
            <a:extLst>
              <a:ext uri="{FF2B5EF4-FFF2-40B4-BE49-F238E27FC236}">
                <a16:creationId xmlns:a16="http://schemas.microsoft.com/office/drawing/2014/main" id="{14083681-3AFA-0C43-B8B0-7C13271F27BE}"/>
              </a:ext>
            </a:extLst>
          </p:cNvPr>
          <p:cNvSpPr>
            <a:spLocks noGrp="1"/>
          </p:cNvSpPr>
          <p:nvPr>
            <p:ph type="sldNum" sz="quarter" idx="10"/>
          </p:nvPr>
        </p:nvSpPr>
        <p:spPr/>
        <p:txBody>
          <a:bodyPr/>
          <a:lstStyle/>
          <a:p>
            <a:pPr>
              <a:defRPr/>
            </a:pPr>
            <a:fld id="{0121240C-47AF-2F4D-83B3-CC3EDF50F794}" type="slidenum">
              <a:rPr lang="en-US" smtClean="0"/>
              <a:pPr>
                <a:defRPr/>
              </a:pPr>
              <a:t>34</a:t>
            </a:fld>
            <a:endParaRPr lang="en-US" dirty="0"/>
          </a:p>
        </p:txBody>
      </p:sp>
      <p:sp>
        <p:nvSpPr>
          <p:cNvPr id="3" name="Content Placeholder 2">
            <a:extLst>
              <a:ext uri="{FF2B5EF4-FFF2-40B4-BE49-F238E27FC236}">
                <a16:creationId xmlns:a16="http://schemas.microsoft.com/office/drawing/2014/main" id="{2BBEA0BE-A3CD-6D49-A8E9-A1C92BF2AF6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39978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AutoGenerated: 79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Our progress in QA: the bad</a:t>
            </a:r>
          </a:p>
        </p:txBody>
      </p:sp>
      <p:sp>
        <p:nvSpPr>
          <p:cNvPr id="4" name="Rounded Rectangle 3">
            <a:extLst>
              <a:ext uri="{FF2B5EF4-FFF2-40B4-BE49-F238E27FC236}">
                <a16:creationId xmlns:a16="http://schemas.microsoft.com/office/drawing/2014/main" id="{29923198-89B8-E045-9A02-6BE30F5490AC}"/>
              </a:ext>
            </a:extLst>
          </p:cNvPr>
          <p:cNvSpPr/>
          <p:nvPr/>
        </p:nvSpPr>
        <p:spPr>
          <a:xfrm>
            <a:off x="1557843" y="2563102"/>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66CB49E-D374-4D4B-B7B8-A5792BF024D9}"/>
              </a:ext>
            </a:extLst>
          </p:cNvPr>
          <p:cNvGrpSpPr/>
          <p:nvPr/>
        </p:nvGrpSpPr>
        <p:grpSpPr>
          <a:xfrm>
            <a:off x="1227991" y="3353397"/>
            <a:ext cx="308034" cy="1462135"/>
            <a:chOff x="959667" y="3388037"/>
            <a:chExt cx="464019" cy="1462135"/>
          </a:xfrm>
        </p:grpSpPr>
        <p:cxnSp>
          <p:nvCxnSpPr>
            <p:cNvPr id="6" name="Straight Arrow Connector 5">
              <a:extLst>
                <a:ext uri="{FF2B5EF4-FFF2-40B4-BE49-F238E27FC236}">
                  <a16:creationId xmlns:a16="http://schemas.microsoft.com/office/drawing/2014/main" id="{6FD96F91-8AE8-624E-A6C8-B32A1AD4FFE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65EDB6E-AB3D-F248-8FA4-4BEAC4FCA75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6430D7D-5576-1A4F-B3BD-2FBF7A5E442C}"/>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922BA56-E4D4-D042-B164-A6B74C6ED681}"/>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F5695A3C-4D5E-334A-80A5-25205BBAF7BE}"/>
              </a:ext>
            </a:extLst>
          </p:cNvPr>
          <p:cNvPicPr>
            <a:picLocks noChangeAspect="1"/>
          </p:cNvPicPr>
          <p:nvPr/>
        </p:nvPicPr>
        <p:blipFill>
          <a:blip r:embed="rId2"/>
          <a:stretch>
            <a:fillRect/>
          </a:stretch>
        </p:blipFill>
        <p:spPr>
          <a:xfrm>
            <a:off x="1844629" y="3133426"/>
            <a:ext cx="2319802" cy="2009741"/>
          </a:xfrm>
          <a:prstGeom prst="rect">
            <a:avLst/>
          </a:prstGeom>
        </p:spPr>
      </p:pic>
      <p:sp>
        <p:nvSpPr>
          <p:cNvPr id="11" name="Rounded Rectangle 10">
            <a:extLst>
              <a:ext uri="{FF2B5EF4-FFF2-40B4-BE49-F238E27FC236}">
                <a16:creationId xmlns:a16="http://schemas.microsoft.com/office/drawing/2014/main" id="{F4053047-5677-CA46-886B-49F8BC69E464}"/>
              </a:ext>
            </a:extLst>
          </p:cNvPr>
          <p:cNvSpPr/>
          <p:nvPr/>
        </p:nvSpPr>
        <p:spPr>
          <a:xfrm>
            <a:off x="411424" y="3133426"/>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12" name="Rounded Rectangle 11">
            <a:extLst>
              <a:ext uri="{FF2B5EF4-FFF2-40B4-BE49-F238E27FC236}">
                <a16:creationId xmlns:a16="http://schemas.microsoft.com/office/drawing/2014/main" id="{9F0BEC09-FA2B-1847-9454-3E561140FCAF}"/>
              </a:ext>
            </a:extLst>
          </p:cNvPr>
          <p:cNvSpPr/>
          <p:nvPr/>
        </p:nvSpPr>
        <p:spPr>
          <a:xfrm>
            <a:off x="4832114" y="3164758"/>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grpSp>
        <p:nvGrpSpPr>
          <p:cNvPr id="13" name="Group 12">
            <a:extLst>
              <a:ext uri="{FF2B5EF4-FFF2-40B4-BE49-F238E27FC236}">
                <a16:creationId xmlns:a16="http://schemas.microsoft.com/office/drawing/2014/main" id="{EED2642B-F7BE-B74C-8380-3B3BCFDAC622}"/>
              </a:ext>
            </a:extLst>
          </p:cNvPr>
          <p:cNvGrpSpPr/>
          <p:nvPr/>
        </p:nvGrpSpPr>
        <p:grpSpPr>
          <a:xfrm>
            <a:off x="4492176" y="3347529"/>
            <a:ext cx="308034" cy="1462135"/>
            <a:chOff x="959667" y="3388037"/>
            <a:chExt cx="464019" cy="1462135"/>
          </a:xfrm>
        </p:grpSpPr>
        <p:cxnSp>
          <p:nvCxnSpPr>
            <p:cNvPr id="14" name="Straight Arrow Connector 13">
              <a:extLst>
                <a:ext uri="{FF2B5EF4-FFF2-40B4-BE49-F238E27FC236}">
                  <a16:creationId xmlns:a16="http://schemas.microsoft.com/office/drawing/2014/main" id="{60594D5B-4942-CD4F-9C8C-C69CC6074B5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479E1C7-A868-4D4D-9096-254C9A34A17B}"/>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6B8068E-A57C-2541-8A7C-689DBE59632A}"/>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5DD0C3B-2C76-FA43-B991-3594A97B3FF7}"/>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9" name="Rectangular Callout 18">
            <a:extLst>
              <a:ext uri="{FF2B5EF4-FFF2-40B4-BE49-F238E27FC236}">
                <a16:creationId xmlns:a16="http://schemas.microsoft.com/office/drawing/2014/main" id="{EFB1D24F-7272-0A43-BD31-3DBB723AEDB2}"/>
              </a:ext>
            </a:extLst>
          </p:cNvPr>
          <p:cNvSpPr/>
          <p:nvPr/>
        </p:nvSpPr>
        <p:spPr>
          <a:xfrm>
            <a:off x="4164431" y="5743943"/>
            <a:ext cx="1600200" cy="751114"/>
          </a:xfrm>
          <a:prstGeom prst="wedgeRectCallout">
            <a:avLst>
              <a:gd name="adj1" fmla="val 17827"/>
              <a:gd name="adj2" fmla="val -115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Task-specific assumptions</a:t>
            </a:r>
          </a:p>
        </p:txBody>
      </p:sp>
      <p:sp>
        <p:nvSpPr>
          <p:cNvPr id="29" name="Slide Number Placeholder 28">
            <a:extLst>
              <a:ext uri="{FF2B5EF4-FFF2-40B4-BE49-F238E27FC236}">
                <a16:creationId xmlns:a16="http://schemas.microsoft.com/office/drawing/2014/main" id="{14083681-3AFA-0C43-B8B0-7C13271F27BE}"/>
              </a:ext>
            </a:extLst>
          </p:cNvPr>
          <p:cNvSpPr>
            <a:spLocks noGrp="1"/>
          </p:cNvSpPr>
          <p:nvPr>
            <p:ph type="sldNum" sz="quarter" idx="10"/>
          </p:nvPr>
        </p:nvSpPr>
        <p:spPr/>
        <p:txBody>
          <a:bodyPr/>
          <a:lstStyle/>
          <a:p>
            <a:pPr>
              <a:defRPr/>
            </a:pPr>
            <a:fld id="{0121240C-47AF-2F4D-83B3-CC3EDF50F794}" type="slidenum">
              <a:rPr lang="en-US" smtClean="0"/>
              <a:pPr>
                <a:defRPr/>
              </a:pPr>
              <a:t>35</a:t>
            </a:fld>
            <a:endParaRPr lang="en-US" dirty="0"/>
          </a:p>
        </p:txBody>
      </p:sp>
      <p:sp>
        <p:nvSpPr>
          <p:cNvPr id="3" name="Content Placeholder 2">
            <a:extLst>
              <a:ext uri="{FF2B5EF4-FFF2-40B4-BE49-F238E27FC236}">
                <a16:creationId xmlns:a16="http://schemas.microsoft.com/office/drawing/2014/main" id="{D67644BD-3DA5-E84E-B5DC-F79EBFC44D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82693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AutoGenerated: 79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Our progress in QA: the bad</a:t>
            </a:r>
          </a:p>
        </p:txBody>
      </p:sp>
      <p:sp>
        <p:nvSpPr>
          <p:cNvPr id="4" name="Rounded Rectangle 3">
            <a:extLst>
              <a:ext uri="{FF2B5EF4-FFF2-40B4-BE49-F238E27FC236}">
                <a16:creationId xmlns:a16="http://schemas.microsoft.com/office/drawing/2014/main" id="{29923198-89B8-E045-9A02-6BE30F5490AC}"/>
              </a:ext>
            </a:extLst>
          </p:cNvPr>
          <p:cNvSpPr/>
          <p:nvPr/>
        </p:nvSpPr>
        <p:spPr>
          <a:xfrm>
            <a:off x="1557843" y="2563102"/>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66CB49E-D374-4D4B-B7B8-A5792BF024D9}"/>
              </a:ext>
            </a:extLst>
          </p:cNvPr>
          <p:cNvGrpSpPr/>
          <p:nvPr/>
        </p:nvGrpSpPr>
        <p:grpSpPr>
          <a:xfrm>
            <a:off x="1227991" y="3353397"/>
            <a:ext cx="308034" cy="1462135"/>
            <a:chOff x="959667" y="3388037"/>
            <a:chExt cx="464019" cy="1462135"/>
          </a:xfrm>
        </p:grpSpPr>
        <p:cxnSp>
          <p:nvCxnSpPr>
            <p:cNvPr id="6" name="Straight Arrow Connector 5">
              <a:extLst>
                <a:ext uri="{FF2B5EF4-FFF2-40B4-BE49-F238E27FC236}">
                  <a16:creationId xmlns:a16="http://schemas.microsoft.com/office/drawing/2014/main" id="{6FD96F91-8AE8-624E-A6C8-B32A1AD4FFE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65EDB6E-AB3D-F248-8FA4-4BEAC4FCA75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6430D7D-5576-1A4F-B3BD-2FBF7A5E442C}"/>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922BA56-E4D4-D042-B164-A6B74C6ED681}"/>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F5695A3C-4D5E-334A-80A5-25205BBAF7BE}"/>
              </a:ext>
            </a:extLst>
          </p:cNvPr>
          <p:cNvPicPr>
            <a:picLocks noChangeAspect="1"/>
          </p:cNvPicPr>
          <p:nvPr/>
        </p:nvPicPr>
        <p:blipFill>
          <a:blip r:embed="rId2"/>
          <a:stretch>
            <a:fillRect/>
          </a:stretch>
        </p:blipFill>
        <p:spPr>
          <a:xfrm>
            <a:off x="1844629" y="3133426"/>
            <a:ext cx="2319802" cy="2009741"/>
          </a:xfrm>
          <a:prstGeom prst="rect">
            <a:avLst/>
          </a:prstGeom>
        </p:spPr>
      </p:pic>
      <p:sp>
        <p:nvSpPr>
          <p:cNvPr id="11" name="Rounded Rectangle 10">
            <a:extLst>
              <a:ext uri="{FF2B5EF4-FFF2-40B4-BE49-F238E27FC236}">
                <a16:creationId xmlns:a16="http://schemas.microsoft.com/office/drawing/2014/main" id="{F4053047-5677-CA46-886B-49F8BC69E464}"/>
              </a:ext>
            </a:extLst>
          </p:cNvPr>
          <p:cNvSpPr/>
          <p:nvPr/>
        </p:nvSpPr>
        <p:spPr>
          <a:xfrm>
            <a:off x="411424" y="3133426"/>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12" name="Rounded Rectangle 11">
            <a:extLst>
              <a:ext uri="{FF2B5EF4-FFF2-40B4-BE49-F238E27FC236}">
                <a16:creationId xmlns:a16="http://schemas.microsoft.com/office/drawing/2014/main" id="{9F0BEC09-FA2B-1847-9454-3E561140FCAF}"/>
              </a:ext>
            </a:extLst>
          </p:cNvPr>
          <p:cNvSpPr/>
          <p:nvPr/>
        </p:nvSpPr>
        <p:spPr>
          <a:xfrm>
            <a:off x="4832114" y="3164758"/>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grpSp>
        <p:nvGrpSpPr>
          <p:cNvPr id="13" name="Group 12">
            <a:extLst>
              <a:ext uri="{FF2B5EF4-FFF2-40B4-BE49-F238E27FC236}">
                <a16:creationId xmlns:a16="http://schemas.microsoft.com/office/drawing/2014/main" id="{EED2642B-F7BE-B74C-8380-3B3BCFDAC622}"/>
              </a:ext>
            </a:extLst>
          </p:cNvPr>
          <p:cNvGrpSpPr/>
          <p:nvPr/>
        </p:nvGrpSpPr>
        <p:grpSpPr>
          <a:xfrm>
            <a:off x="4492176" y="3347529"/>
            <a:ext cx="308034" cy="1462135"/>
            <a:chOff x="959667" y="3388037"/>
            <a:chExt cx="464019" cy="1462135"/>
          </a:xfrm>
        </p:grpSpPr>
        <p:cxnSp>
          <p:nvCxnSpPr>
            <p:cNvPr id="14" name="Straight Arrow Connector 13">
              <a:extLst>
                <a:ext uri="{FF2B5EF4-FFF2-40B4-BE49-F238E27FC236}">
                  <a16:creationId xmlns:a16="http://schemas.microsoft.com/office/drawing/2014/main" id="{60594D5B-4942-CD4F-9C8C-C69CC6074B5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479E1C7-A868-4D4D-9096-254C9A34A17B}"/>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6B8068E-A57C-2541-8A7C-689DBE59632A}"/>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5DD0C3B-2C76-FA43-B991-3594A97B3FF7}"/>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9" name="Rectangular Callout 18">
            <a:extLst>
              <a:ext uri="{FF2B5EF4-FFF2-40B4-BE49-F238E27FC236}">
                <a16:creationId xmlns:a16="http://schemas.microsoft.com/office/drawing/2014/main" id="{EFB1D24F-7272-0A43-BD31-3DBB723AEDB2}"/>
              </a:ext>
            </a:extLst>
          </p:cNvPr>
          <p:cNvSpPr/>
          <p:nvPr/>
        </p:nvSpPr>
        <p:spPr>
          <a:xfrm>
            <a:off x="4164431" y="5743943"/>
            <a:ext cx="1600200" cy="751114"/>
          </a:xfrm>
          <a:prstGeom prst="wedgeRectCallout">
            <a:avLst>
              <a:gd name="adj1" fmla="val 17827"/>
              <a:gd name="adj2" fmla="val -115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Task-specific assumptions</a:t>
            </a:r>
          </a:p>
        </p:txBody>
      </p:sp>
      <p:graphicFrame>
        <p:nvGraphicFramePr>
          <p:cNvPr id="22" name="Table 21">
            <a:extLst>
              <a:ext uri="{FF2B5EF4-FFF2-40B4-BE49-F238E27FC236}">
                <a16:creationId xmlns:a16="http://schemas.microsoft.com/office/drawing/2014/main" id="{BFA24205-0E25-A349-8529-E759A603537D}"/>
              </a:ext>
            </a:extLst>
          </p:cNvPr>
          <p:cNvGraphicFramePr>
            <a:graphicFrameLocks noGrp="1"/>
          </p:cNvGraphicFramePr>
          <p:nvPr/>
        </p:nvGraphicFramePr>
        <p:xfrm>
          <a:off x="6210889" y="3384396"/>
          <a:ext cx="5257799" cy="2661920"/>
        </p:xfrm>
        <a:graphic>
          <a:graphicData uri="http://schemas.openxmlformats.org/drawingml/2006/table">
            <a:tbl>
              <a:tblPr firstRow="1" bandRow="1">
                <a:tableStyleId>{5C22544A-7EE6-4342-B048-85BDC9FD1C3A}</a:tableStyleId>
              </a:tblPr>
              <a:tblGrid>
                <a:gridCol w="2021195">
                  <a:extLst>
                    <a:ext uri="{9D8B030D-6E8A-4147-A177-3AD203B41FA5}">
                      <a16:colId xmlns:a16="http://schemas.microsoft.com/office/drawing/2014/main" val="243073372"/>
                    </a:ext>
                  </a:extLst>
                </a:gridCol>
                <a:gridCol w="3236604">
                  <a:extLst>
                    <a:ext uri="{9D8B030D-6E8A-4147-A177-3AD203B41FA5}">
                      <a16:colId xmlns:a16="http://schemas.microsoft.com/office/drawing/2014/main" val="4068774688"/>
                    </a:ext>
                  </a:extLst>
                </a:gridCol>
              </a:tblGrid>
              <a:tr h="370840">
                <a:tc>
                  <a:txBody>
                    <a:bodyPr/>
                    <a:lstStyle/>
                    <a:p>
                      <a:pPr algn="l"/>
                      <a:r>
                        <a:rPr lang="en-US" dirty="0"/>
                        <a:t>format</a:t>
                      </a:r>
                    </a:p>
                  </a:txBody>
                  <a:tcPr/>
                </a:tc>
                <a:tc>
                  <a:txBody>
                    <a:bodyPr/>
                    <a:lstStyle/>
                    <a:p>
                      <a:r>
                        <a:rPr lang="en-US" dirty="0"/>
                        <a:t>assumption</a:t>
                      </a:r>
                    </a:p>
                  </a:txBody>
                  <a:tcPr/>
                </a:tc>
                <a:extLst>
                  <a:ext uri="{0D108BD9-81ED-4DB2-BD59-A6C34878D82A}">
                    <a16:rowId xmlns:a16="http://schemas.microsoft.com/office/drawing/2014/main" val="11704748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Yes/No QA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txBody>
                  <a:tcPr/>
                </a:tc>
                <a:extLst>
                  <a:ext uri="{0D108BD9-81ED-4DB2-BD59-A6C34878D82A}">
                    <a16:rowId xmlns:a16="http://schemas.microsoft.com/office/drawing/2014/main" val="512712009"/>
                  </a:ext>
                </a:extLst>
              </a:tr>
              <a:tr h="4654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Multiple-choice QA</a:t>
                      </a:r>
                    </a:p>
                  </a:txBody>
                  <a:tcPr/>
                </a:tc>
                <a:tc>
                  <a:txBody>
                    <a:bodyPr/>
                    <a:lstStyle/>
                    <a:p>
                      <a:br>
                        <a:rPr lang="en-US" dirty="0"/>
                      </a:br>
                      <a:endParaRPr lang="en-US" dirty="0"/>
                    </a:p>
                  </a:txBody>
                  <a:tcPr/>
                </a:tc>
                <a:extLst>
                  <a:ext uri="{0D108BD9-81ED-4DB2-BD59-A6C34878D82A}">
                    <a16:rowId xmlns:a16="http://schemas.microsoft.com/office/drawing/2014/main" val="972367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Extractive QA</a:t>
                      </a:r>
                    </a:p>
                  </a:txBody>
                  <a:tcPr/>
                </a:tc>
                <a:tc>
                  <a:txBody>
                    <a:bodyPr/>
                    <a:lstStyle/>
                    <a:p>
                      <a:br>
                        <a:rPr lang="en-US" dirty="0"/>
                      </a:br>
                      <a:endParaRPr lang="en-US" dirty="0"/>
                    </a:p>
                  </a:txBody>
                  <a:tcPr/>
                </a:tc>
                <a:extLst>
                  <a:ext uri="{0D108BD9-81ED-4DB2-BD59-A6C34878D82A}">
                    <a16:rowId xmlns:a16="http://schemas.microsoft.com/office/drawing/2014/main" val="23669914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Abstractive QA</a:t>
                      </a:r>
                      <a:endParaRPr lang="en-US" sz="1800" dirty="0">
                        <a:sym typeface="Wingdings" pitchFamily="2" charset="2"/>
                      </a:endParaRPr>
                    </a:p>
                  </a:txBody>
                  <a:tcPr/>
                </a:tc>
                <a:tc>
                  <a:txBody>
                    <a:bodyPr/>
                    <a:lstStyle/>
                    <a:p>
                      <a:br>
                        <a:rPr lang="en-US" dirty="0"/>
                      </a:br>
                      <a:endParaRPr lang="en-US" dirty="0"/>
                    </a:p>
                  </a:txBody>
                  <a:tcPr/>
                </a:tc>
                <a:extLst>
                  <a:ext uri="{0D108BD9-81ED-4DB2-BD59-A6C34878D82A}">
                    <a16:rowId xmlns:a16="http://schemas.microsoft.com/office/drawing/2014/main" val="82591444"/>
                  </a:ext>
                </a:extLst>
              </a:tr>
            </a:tbl>
          </a:graphicData>
        </a:graphic>
      </p:graphicFrame>
      <p:sp>
        <p:nvSpPr>
          <p:cNvPr id="29" name="Slide Number Placeholder 28">
            <a:extLst>
              <a:ext uri="{FF2B5EF4-FFF2-40B4-BE49-F238E27FC236}">
                <a16:creationId xmlns:a16="http://schemas.microsoft.com/office/drawing/2014/main" id="{14083681-3AFA-0C43-B8B0-7C13271F27BE}"/>
              </a:ext>
            </a:extLst>
          </p:cNvPr>
          <p:cNvSpPr>
            <a:spLocks noGrp="1"/>
          </p:cNvSpPr>
          <p:nvPr>
            <p:ph type="sldNum" sz="quarter" idx="10"/>
          </p:nvPr>
        </p:nvSpPr>
        <p:spPr/>
        <p:txBody>
          <a:bodyPr/>
          <a:lstStyle/>
          <a:p>
            <a:pPr>
              <a:defRPr/>
            </a:pPr>
            <a:fld id="{0121240C-47AF-2F4D-83B3-CC3EDF50F794}" type="slidenum">
              <a:rPr lang="en-US" smtClean="0"/>
              <a:pPr>
                <a:defRPr/>
              </a:pPr>
              <a:t>36</a:t>
            </a:fld>
            <a:endParaRPr lang="en-US" dirty="0"/>
          </a:p>
        </p:txBody>
      </p:sp>
      <p:sp>
        <p:nvSpPr>
          <p:cNvPr id="3" name="Content Placeholder 2">
            <a:extLst>
              <a:ext uri="{FF2B5EF4-FFF2-40B4-BE49-F238E27FC236}">
                <a16:creationId xmlns:a16="http://schemas.microsoft.com/office/drawing/2014/main" id="{0E662A1A-E2BB-2D42-B902-EC8754A6978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09216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AutoGenerated: 79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Our progress in QA: the bad</a:t>
            </a:r>
          </a:p>
        </p:txBody>
      </p:sp>
      <p:sp>
        <p:nvSpPr>
          <p:cNvPr id="4" name="Rounded Rectangle 3">
            <a:extLst>
              <a:ext uri="{FF2B5EF4-FFF2-40B4-BE49-F238E27FC236}">
                <a16:creationId xmlns:a16="http://schemas.microsoft.com/office/drawing/2014/main" id="{29923198-89B8-E045-9A02-6BE30F5490AC}"/>
              </a:ext>
            </a:extLst>
          </p:cNvPr>
          <p:cNvSpPr/>
          <p:nvPr/>
        </p:nvSpPr>
        <p:spPr>
          <a:xfrm>
            <a:off x="1557843" y="2563102"/>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66CB49E-D374-4D4B-B7B8-A5792BF024D9}"/>
              </a:ext>
            </a:extLst>
          </p:cNvPr>
          <p:cNvGrpSpPr/>
          <p:nvPr/>
        </p:nvGrpSpPr>
        <p:grpSpPr>
          <a:xfrm>
            <a:off x="1227991" y="3353397"/>
            <a:ext cx="308034" cy="1462135"/>
            <a:chOff x="959667" y="3388037"/>
            <a:chExt cx="464019" cy="1462135"/>
          </a:xfrm>
        </p:grpSpPr>
        <p:cxnSp>
          <p:nvCxnSpPr>
            <p:cNvPr id="6" name="Straight Arrow Connector 5">
              <a:extLst>
                <a:ext uri="{FF2B5EF4-FFF2-40B4-BE49-F238E27FC236}">
                  <a16:creationId xmlns:a16="http://schemas.microsoft.com/office/drawing/2014/main" id="{6FD96F91-8AE8-624E-A6C8-B32A1AD4FFE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65EDB6E-AB3D-F248-8FA4-4BEAC4FCA75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6430D7D-5576-1A4F-B3BD-2FBF7A5E442C}"/>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922BA56-E4D4-D042-B164-A6B74C6ED681}"/>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F5695A3C-4D5E-334A-80A5-25205BBAF7BE}"/>
              </a:ext>
            </a:extLst>
          </p:cNvPr>
          <p:cNvPicPr>
            <a:picLocks noChangeAspect="1"/>
          </p:cNvPicPr>
          <p:nvPr/>
        </p:nvPicPr>
        <p:blipFill>
          <a:blip r:embed="rId2"/>
          <a:stretch>
            <a:fillRect/>
          </a:stretch>
        </p:blipFill>
        <p:spPr>
          <a:xfrm>
            <a:off x="1844629" y="3133426"/>
            <a:ext cx="2319802" cy="2009741"/>
          </a:xfrm>
          <a:prstGeom prst="rect">
            <a:avLst/>
          </a:prstGeom>
        </p:spPr>
      </p:pic>
      <p:sp>
        <p:nvSpPr>
          <p:cNvPr id="11" name="Rounded Rectangle 10">
            <a:extLst>
              <a:ext uri="{FF2B5EF4-FFF2-40B4-BE49-F238E27FC236}">
                <a16:creationId xmlns:a16="http://schemas.microsoft.com/office/drawing/2014/main" id="{F4053047-5677-CA46-886B-49F8BC69E464}"/>
              </a:ext>
            </a:extLst>
          </p:cNvPr>
          <p:cNvSpPr/>
          <p:nvPr/>
        </p:nvSpPr>
        <p:spPr>
          <a:xfrm>
            <a:off x="411424" y="3133426"/>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12" name="Rounded Rectangle 11">
            <a:extLst>
              <a:ext uri="{FF2B5EF4-FFF2-40B4-BE49-F238E27FC236}">
                <a16:creationId xmlns:a16="http://schemas.microsoft.com/office/drawing/2014/main" id="{9F0BEC09-FA2B-1847-9454-3E561140FCAF}"/>
              </a:ext>
            </a:extLst>
          </p:cNvPr>
          <p:cNvSpPr/>
          <p:nvPr/>
        </p:nvSpPr>
        <p:spPr>
          <a:xfrm>
            <a:off x="4832114" y="3164758"/>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grpSp>
        <p:nvGrpSpPr>
          <p:cNvPr id="13" name="Group 12">
            <a:extLst>
              <a:ext uri="{FF2B5EF4-FFF2-40B4-BE49-F238E27FC236}">
                <a16:creationId xmlns:a16="http://schemas.microsoft.com/office/drawing/2014/main" id="{EED2642B-F7BE-B74C-8380-3B3BCFDAC622}"/>
              </a:ext>
            </a:extLst>
          </p:cNvPr>
          <p:cNvGrpSpPr/>
          <p:nvPr/>
        </p:nvGrpSpPr>
        <p:grpSpPr>
          <a:xfrm>
            <a:off x="4492176" y="3347529"/>
            <a:ext cx="308034" cy="1462135"/>
            <a:chOff x="959667" y="3388037"/>
            <a:chExt cx="464019" cy="1462135"/>
          </a:xfrm>
        </p:grpSpPr>
        <p:cxnSp>
          <p:nvCxnSpPr>
            <p:cNvPr id="14" name="Straight Arrow Connector 13">
              <a:extLst>
                <a:ext uri="{FF2B5EF4-FFF2-40B4-BE49-F238E27FC236}">
                  <a16:creationId xmlns:a16="http://schemas.microsoft.com/office/drawing/2014/main" id="{60594D5B-4942-CD4F-9C8C-C69CC6074B5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479E1C7-A868-4D4D-9096-254C9A34A17B}"/>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6B8068E-A57C-2541-8A7C-689DBE59632A}"/>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5DD0C3B-2C76-FA43-B991-3594A97B3FF7}"/>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9" name="Rectangular Callout 18">
            <a:extLst>
              <a:ext uri="{FF2B5EF4-FFF2-40B4-BE49-F238E27FC236}">
                <a16:creationId xmlns:a16="http://schemas.microsoft.com/office/drawing/2014/main" id="{EFB1D24F-7272-0A43-BD31-3DBB723AEDB2}"/>
              </a:ext>
            </a:extLst>
          </p:cNvPr>
          <p:cNvSpPr/>
          <p:nvPr/>
        </p:nvSpPr>
        <p:spPr>
          <a:xfrm>
            <a:off x="4164431" y="5743943"/>
            <a:ext cx="1600200" cy="751114"/>
          </a:xfrm>
          <a:prstGeom prst="wedgeRectCallout">
            <a:avLst>
              <a:gd name="adj1" fmla="val 17827"/>
              <a:gd name="adj2" fmla="val -115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Task-specific assumptions</a:t>
            </a:r>
          </a:p>
        </p:txBody>
      </p:sp>
      <p:graphicFrame>
        <p:nvGraphicFramePr>
          <p:cNvPr id="22" name="Table 21">
            <a:extLst>
              <a:ext uri="{FF2B5EF4-FFF2-40B4-BE49-F238E27FC236}">
                <a16:creationId xmlns:a16="http://schemas.microsoft.com/office/drawing/2014/main" id="{BFA24205-0E25-A349-8529-E759A603537D}"/>
              </a:ext>
            </a:extLst>
          </p:cNvPr>
          <p:cNvGraphicFramePr>
            <a:graphicFrameLocks noGrp="1"/>
          </p:cNvGraphicFramePr>
          <p:nvPr/>
        </p:nvGraphicFramePr>
        <p:xfrm>
          <a:off x="6210889" y="3384396"/>
          <a:ext cx="5257799" cy="2661920"/>
        </p:xfrm>
        <a:graphic>
          <a:graphicData uri="http://schemas.openxmlformats.org/drawingml/2006/table">
            <a:tbl>
              <a:tblPr firstRow="1" bandRow="1">
                <a:tableStyleId>{5C22544A-7EE6-4342-B048-85BDC9FD1C3A}</a:tableStyleId>
              </a:tblPr>
              <a:tblGrid>
                <a:gridCol w="2021195">
                  <a:extLst>
                    <a:ext uri="{9D8B030D-6E8A-4147-A177-3AD203B41FA5}">
                      <a16:colId xmlns:a16="http://schemas.microsoft.com/office/drawing/2014/main" val="243073372"/>
                    </a:ext>
                  </a:extLst>
                </a:gridCol>
                <a:gridCol w="3236604">
                  <a:extLst>
                    <a:ext uri="{9D8B030D-6E8A-4147-A177-3AD203B41FA5}">
                      <a16:colId xmlns:a16="http://schemas.microsoft.com/office/drawing/2014/main" val="4068774688"/>
                    </a:ext>
                  </a:extLst>
                </a:gridCol>
              </a:tblGrid>
              <a:tr h="370840">
                <a:tc>
                  <a:txBody>
                    <a:bodyPr/>
                    <a:lstStyle/>
                    <a:p>
                      <a:pPr algn="l"/>
                      <a:r>
                        <a:rPr lang="en-US" dirty="0"/>
                        <a:t>format</a:t>
                      </a:r>
                    </a:p>
                  </a:txBody>
                  <a:tcPr/>
                </a:tc>
                <a:tc>
                  <a:txBody>
                    <a:bodyPr/>
                    <a:lstStyle/>
                    <a:p>
                      <a:r>
                        <a:rPr lang="en-US" dirty="0"/>
                        <a:t>assumption</a:t>
                      </a:r>
                    </a:p>
                  </a:txBody>
                  <a:tcPr/>
                </a:tc>
                <a:extLst>
                  <a:ext uri="{0D108BD9-81ED-4DB2-BD59-A6C34878D82A}">
                    <a16:rowId xmlns:a16="http://schemas.microsoft.com/office/drawing/2014/main" val="11704748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Yes/No QA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txBody>
                  <a:tcPr/>
                </a:tc>
                <a:extLst>
                  <a:ext uri="{0D108BD9-81ED-4DB2-BD59-A6C34878D82A}">
                    <a16:rowId xmlns:a16="http://schemas.microsoft.com/office/drawing/2014/main" val="512712009"/>
                  </a:ext>
                </a:extLst>
              </a:tr>
              <a:tr h="4654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Multiple-choice QA</a:t>
                      </a:r>
                    </a:p>
                  </a:txBody>
                  <a:tcPr/>
                </a:tc>
                <a:tc>
                  <a:txBody>
                    <a:bodyPr/>
                    <a:lstStyle/>
                    <a:p>
                      <a:br>
                        <a:rPr lang="en-US" dirty="0"/>
                      </a:br>
                      <a:endParaRPr lang="en-US" dirty="0"/>
                    </a:p>
                  </a:txBody>
                  <a:tcPr/>
                </a:tc>
                <a:extLst>
                  <a:ext uri="{0D108BD9-81ED-4DB2-BD59-A6C34878D82A}">
                    <a16:rowId xmlns:a16="http://schemas.microsoft.com/office/drawing/2014/main" val="972367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Extractive QA</a:t>
                      </a:r>
                    </a:p>
                  </a:txBody>
                  <a:tcPr/>
                </a:tc>
                <a:tc>
                  <a:txBody>
                    <a:bodyPr/>
                    <a:lstStyle/>
                    <a:p>
                      <a:br>
                        <a:rPr lang="en-US" dirty="0"/>
                      </a:br>
                      <a:endParaRPr lang="en-US" dirty="0"/>
                    </a:p>
                  </a:txBody>
                  <a:tcPr/>
                </a:tc>
                <a:extLst>
                  <a:ext uri="{0D108BD9-81ED-4DB2-BD59-A6C34878D82A}">
                    <a16:rowId xmlns:a16="http://schemas.microsoft.com/office/drawing/2014/main" val="23669914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Abstractive QA</a:t>
                      </a:r>
                      <a:endParaRPr lang="en-US" sz="1800" dirty="0">
                        <a:sym typeface="Wingdings" pitchFamily="2" charset="2"/>
                      </a:endParaRPr>
                    </a:p>
                  </a:txBody>
                  <a:tcPr/>
                </a:tc>
                <a:tc>
                  <a:txBody>
                    <a:bodyPr/>
                    <a:lstStyle/>
                    <a:p>
                      <a:br>
                        <a:rPr lang="en-US" dirty="0"/>
                      </a:br>
                      <a:endParaRPr lang="en-US" dirty="0"/>
                    </a:p>
                  </a:txBody>
                  <a:tcPr/>
                </a:tc>
                <a:extLst>
                  <a:ext uri="{0D108BD9-81ED-4DB2-BD59-A6C34878D82A}">
                    <a16:rowId xmlns:a16="http://schemas.microsoft.com/office/drawing/2014/main" val="82591444"/>
                  </a:ext>
                </a:extLst>
              </a:tr>
            </a:tbl>
          </a:graphicData>
        </a:graphic>
      </p:graphicFrame>
      <p:sp>
        <p:nvSpPr>
          <p:cNvPr id="24" name="Rectangle 23">
            <a:extLst>
              <a:ext uri="{FF2B5EF4-FFF2-40B4-BE49-F238E27FC236}">
                <a16:creationId xmlns:a16="http://schemas.microsoft.com/office/drawing/2014/main" id="{2DC9CC5F-7231-334D-B3A8-5AFFFF07F63E}"/>
              </a:ext>
            </a:extLst>
          </p:cNvPr>
          <p:cNvSpPr/>
          <p:nvPr/>
        </p:nvSpPr>
        <p:spPr>
          <a:xfrm>
            <a:off x="8285800" y="3749335"/>
            <a:ext cx="1523174" cy="369332"/>
          </a:xfrm>
          <a:prstGeom prst="rect">
            <a:avLst/>
          </a:prstGeom>
        </p:spPr>
        <p:txBody>
          <a:bodyPr wrap="none">
            <a:spAutoFit/>
          </a:bodyPr>
          <a:lstStyle/>
          <a:p>
            <a:pPr lvl="0" eaLnBrk="1" fontAlgn="auto" hangingPunct="1">
              <a:spcBef>
                <a:spcPts val="0"/>
              </a:spcBef>
              <a:spcAft>
                <a:spcPts val="0"/>
              </a:spcAft>
              <a:defRPr/>
            </a:pPr>
            <a:r>
              <a:rPr lang="en-US" i="1" dirty="0">
                <a:sym typeface="Wingdings" pitchFamily="2" charset="2"/>
              </a:rPr>
              <a:t>binary output </a:t>
            </a:r>
          </a:p>
        </p:txBody>
      </p:sp>
      <p:sp>
        <p:nvSpPr>
          <p:cNvPr id="29" name="Slide Number Placeholder 28">
            <a:extLst>
              <a:ext uri="{FF2B5EF4-FFF2-40B4-BE49-F238E27FC236}">
                <a16:creationId xmlns:a16="http://schemas.microsoft.com/office/drawing/2014/main" id="{14083681-3AFA-0C43-B8B0-7C13271F27BE}"/>
              </a:ext>
            </a:extLst>
          </p:cNvPr>
          <p:cNvSpPr>
            <a:spLocks noGrp="1"/>
          </p:cNvSpPr>
          <p:nvPr>
            <p:ph type="sldNum" sz="quarter" idx="10"/>
          </p:nvPr>
        </p:nvSpPr>
        <p:spPr/>
        <p:txBody>
          <a:bodyPr/>
          <a:lstStyle/>
          <a:p>
            <a:pPr>
              <a:defRPr/>
            </a:pPr>
            <a:fld id="{0121240C-47AF-2F4D-83B3-CC3EDF50F794}" type="slidenum">
              <a:rPr lang="en-US" smtClean="0"/>
              <a:pPr>
                <a:defRPr/>
              </a:pPr>
              <a:t>37</a:t>
            </a:fld>
            <a:endParaRPr lang="en-US" dirty="0"/>
          </a:p>
        </p:txBody>
      </p:sp>
      <p:sp>
        <p:nvSpPr>
          <p:cNvPr id="3" name="Content Placeholder 2">
            <a:extLst>
              <a:ext uri="{FF2B5EF4-FFF2-40B4-BE49-F238E27FC236}">
                <a16:creationId xmlns:a16="http://schemas.microsoft.com/office/drawing/2014/main" id="{CC362EA1-64B7-D240-B79D-9A532BBB39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97925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AutoGenerated: 79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Our progress in QA: the bad</a:t>
            </a:r>
          </a:p>
        </p:txBody>
      </p:sp>
      <p:sp>
        <p:nvSpPr>
          <p:cNvPr id="4" name="Rounded Rectangle 3">
            <a:extLst>
              <a:ext uri="{FF2B5EF4-FFF2-40B4-BE49-F238E27FC236}">
                <a16:creationId xmlns:a16="http://schemas.microsoft.com/office/drawing/2014/main" id="{29923198-89B8-E045-9A02-6BE30F5490AC}"/>
              </a:ext>
            </a:extLst>
          </p:cNvPr>
          <p:cNvSpPr/>
          <p:nvPr/>
        </p:nvSpPr>
        <p:spPr>
          <a:xfrm>
            <a:off x="1557843" y="2563102"/>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66CB49E-D374-4D4B-B7B8-A5792BF024D9}"/>
              </a:ext>
            </a:extLst>
          </p:cNvPr>
          <p:cNvGrpSpPr/>
          <p:nvPr/>
        </p:nvGrpSpPr>
        <p:grpSpPr>
          <a:xfrm>
            <a:off x="1227991" y="3353397"/>
            <a:ext cx="308034" cy="1462135"/>
            <a:chOff x="959667" y="3388037"/>
            <a:chExt cx="464019" cy="1462135"/>
          </a:xfrm>
        </p:grpSpPr>
        <p:cxnSp>
          <p:nvCxnSpPr>
            <p:cNvPr id="6" name="Straight Arrow Connector 5">
              <a:extLst>
                <a:ext uri="{FF2B5EF4-FFF2-40B4-BE49-F238E27FC236}">
                  <a16:creationId xmlns:a16="http://schemas.microsoft.com/office/drawing/2014/main" id="{6FD96F91-8AE8-624E-A6C8-B32A1AD4FFE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65EDB6E-AB3D-F248-8FA4-4BEAC4FCA75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6430D7D-5576-1A4F-B3BD-2FBF7A5E442C}"/>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922BA56-E4D4-D042-B164-A6B74C6ED681}"/>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F5695A3C-4D5E-334A-80A5-25205BBAF7BE}"/>
              </a:ext>
            </a:extLst>
          </p:cNvPr>
          <p:cNvPicPr>
            <a:picLocks noChangeAspect="1"/>
          </p:cNvPicPr>
          <p:nvPr/>
        </p:nvPicPr>
        <p:blipFill>
          <a:blip r:embed="rId2"/>
          <a:stretch>
            <a:fillRect/>
          </a:stretch>
        </p:blipFill>
        <p:spPr>
          <a:xfrm>
            <a:off x="1844629" y="3133426"/>
            <a:ext cx="2319802" cy="2009741"/>
          </a:xfrm>
          <a:prstGeom prst="rect">
            <a:avLst/>
          </a:prstGeom>
        </p:spPr>
      </p:pic>
      <p:sp>
        <p:nvSpPr>
          <p:cNvPr id="11" name="Rounded Rectangle 10">
            <a:extLst>
              <a:ext uri="{FF2B5EF4-FFF2-40B4-BE49-F238E27FC236}">
                <a16:creationId xmlns:a16="http://schemas.microsoft.com/office/drawing/2014/main" id="{F4053047-5677-CA46-886B-49F8BC69E464}"/>
              </a:ext>
            </a:extLst>
          </p:cNvPr>
          <p:cNvSpPr/>
          <p:nvPr/>
        </p:nvSpPr>
        <p:spPr>
          <a:xfrm>
            <a:off x="411424" y="3133426"/>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12" name="Rounded Rectangle 11">
            <a:extLst>
              <a:ext uri="{FF2B5EF4-FFF2-40B4-BE49-F238E27FC236}">
                <a16:creationId xmlns:a16="http://schemas.microsoft.com/office/drawing/2014/main" id="{9F0BEC09-FA2B-1847-9454-3E561140FCAF}"/>
              </a:ext>
            </a:extLst>
          </p:cNvPr>
          <p:cNvSpPr/>
          <p:nvPr/>
        </p:nvSpPr>
        <p:spPr>
          <a:xfrm>
            <a:off x="4832114" y="3164758"/>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grpSp>
        <p:nvGrpSpPr>
          <p:cNvPr id="13" name="Group 12">
            <a:extLst>
              <a:ext uri="{FF2B5EF4-FFF2-40B4-BE49-F238E27FC236}">
                <a16:creationId xmlns:a16="http://schemas.microsoft.com/office/drawing/2014/main" id="{EED2642B-F7BE-B74C-8380-3B3BCFDAC622}"/>
              </a:ext>
            </a:extLst>
          </p:cNvPr>
          <p:cNvGrpSpPr/>
          <p:nvPr/>
        </p:nvGrpSpPr>
        <p:grpSpPr>
          <a:xfrm>
            <a:off x="4492176" y="3347529"/>
            <a:ext cx="308034" cy="1462135"/>
            <a:chOff x="959667" y="3388037"/>
            <a:chExt cx="464019" cy="1462135"/>
          </a:xfrm>
        </p:grpSpPr>
        <p:cxnSp>
          <p:nvCxnSpPr>
            <p:cNvPr id="14" name="Straight Arrow Connector 13">
              <a:extLst>
                <a:ext uri="{FF2B5EF4-FFF2-40B4-BE49-F238E27FC236}">
                  <a16:creationId xmlns:a16="http://schemas.microsoft.com/office/drawing/2014/main" id="{60594D5B-4942-CD4F-9C8C-C69CC6074B5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479E1C7-A868-4D4D-9096-254C9A34A17B}"/>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6B8068E-A57C-2541-8A7C-689DBE59632A}"/>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5DD0C3B-2C76-FA43-B991-3594A97B3FF7}"/>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9" name="Rectangular Callout 18">
            <a:extLst>
              <a:ext uri="{FF2B5EF4-FFF2-40B4-BE49-F238E27FC236}">
                <a16:creationId xmlns:a16="http://schemas.microsoft.com/office/drawing/2014/main" id="{EFB1D24F-7272-0A43-BD31-3DBB723AEDB2}"/>
              </a:ext>
            </a:extLst>
          </p:cNvPr>
          <p:cNvSpPr/>
          <p:nvPr/>
        </p:nvSpPr>
        <p:spPr>
          <a:xfrm>
            <a:off x="4164431" y="5743943"/>
            <a:ext cx="1600200" cy="751114"/>
          </a:xfrm>
          <a:prstGeom prst="wedgeRectCallout">
            <a:avLst>
              <a:gd name="adj1" fmla="val 17827"/>
              <a:gd name="adj2" fmla="val -115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Task-specific assumptions</a:t>
            </a:r>
          </a:p>
        </p:txBody>
      </p:sp>
      <p:graphicFrame>
        <p:nvGraphicFramePr>
          <p:cNvPr id="22" name="Table 21">
            <a:extLst>
              <a:ext uri="{FF2B5EF4-FFF2-40B4-BE49-F238E27FC236}">
                <a16:creationId xmlns:a16="http://schemas.microsoft.com/office/drawing/2014/main" id="{BFA24205-0E25-A349-8529-E759A603537D}"/>
              </a:ext>
            </a:extLst>
          </p:cNvPr>
          <p:cNvGraphicFramePr>
            <a:graphicFrameLocks noGrp="1"/>
          </p:cNvGraphicFramePr>
          <p:nvPr/>
        </p:nvGraphicFramePr>
        <p:xfrm>
          <a:off x="6210889" y="3384396"/>
          <a:ext cx="5257799" cy="2661920"/>
        </p:xfrm>
        <a:graphic>
          <a:graphicData uri="http://schemas.openxmlformats.org/drawingml/2006/table">
            <a:tbl>
              <a:tblPr firstRow="1" bandRow="1">
                <a:tableStyleId>{5C22544A-7EE6-4342-B048-85BDC9FD1C3A}</a:tableStyleId>
              </a:tblPr>
              <a:tblGrid>
                <a:gridCol w="2021195">
                  <a:extLst>
                    <a:ext uri="{9D8B030D-6E8A-4147-A177-3AD203B41FA5}">
                      <a16:colId xmlns:a16="http://schemas.microsoft.com/office/drawing/2014/main" val="243073372"/>
                    </a:ext>
                  </a:extLst>
                </a:gridCol>
                <a:gridCol w="3236604">
                  <a:extLst>
                    <a:ext uri="{9D8B030D-6E8A-4147-A177-3AD203B41FA5}">
                      <a16:colId xmlns:a16="http://schemas.microsoft.com/office/drawing/2014/main" val="4068774688"/>
                    </a:ext>
                  </a:extLst>
                </a:gridCol>
              </a:tblGrid>
              <a:tr h="370840">
                <a:tc>
                  <a:txBody>
                    <a:bodyPr/>
                    <a:lstStyle/>
                    <a:p>
                      <a:pPr algn="l"/>
                      <a:r>
                        <a:rPr lang="en-US" dirty="0"/>
                        <a:t>format</a:t>
                      </a:r>
                    </a:p>
                  </a:txBody>
                  <a:tcPr/>
                </a:tc>
                <a:tc>
                  <a:txBody>
                    <a:bodyPr/>
                    <a:lstStyle/>
                    <a:p>
                      <a:r>
                        <a:rPr lang="en-US" dirty="0"/>
                        <a:t>assumption</a:t>
                      </a:r>
                    </a:p>
                  </a:txBody>
                  <a:tcPr/>
                </a:tc>
                <a:extLst>
                  <a:ext uri="{0D108BD9-81ED-4DB2-BD59-A6C34878D82A}">
                    <a16:rowId xmlns:a16="http://schemas.microsoft.com/office/drawing/2014/main" val="11704748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Yes/No QA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txBody>
                  <a:tcPr/>
                </a:tc>
                <a:extLst>
                  <a:ext uri="{0D108BD9-81ED-4DB2-BD59-A6C34878D82A}">
                    <a16:rowId xmlns:a16="http://schemas.microsoft.com/office/drawing/2014/main" val="512712009"/>
                  </a:ext>
                </a:extLst>
              </a:tr>
              <a:tr h="4654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Multiple-choice QA</a:t>
                      </a:r>
                    </a:p>
                  </a:txBody>
                  <a:tcPr/>
                </a:tc>
                <a:tc>
                  <a:txBody>
                    <a:bodyPr/>
                    <a:lstStyle/>
                    <a:p>
                      <a:br>
                        <a:rPr lang="en-US" dirty="0"/>
                      </a:br>
                      <a:endParaRPr lang="en-US" dirty="0"/>
                    </a:p>
                  </a:txBody>
                  <a:tcPr/>
                </a:tc>
                <a:extLst>
                  <a:ext uri="{0D108BD9-81ED-4DB2-BD59-A6C34878D82A}">
                    <a16:rowId xmlns:a16="http://schemas.microsoft.com/office/drawing/2014/main" val="972367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Extractive QA</a:t>
                      </a:r>
                    </a:p>
                  </a:txBody>
                  <a:tcPr/>
                </a:tc>
                <a:tc>
                  <a:txBody>
                    <a:bodyPr/>
                    <a:lstStyle/>
                    <a:p>
                      <a:br>
                        <a:rPr lang="en-US" dirty="0"/>
                      </a:br>
                      <a:endParaRPr lang="en-US" dirty="0"/>
                    </a:p>
                  </a:txBody>
                  <a:tcPr/>
                </a:tc>
                <a:extLst>
                  <a:ext uri="{0D108BD9-81ED-4DB2-BD59-A6C34878D82A}">
                    <a16:rowId xmlns:a16="http://schemas.microsoft.com/office/drawing/2014/main" val="23669914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Abstractive QA</a:t>
                      </a:r>
                      <a:endParaRPr lang="en-US" sz="1800" dirty="0">
                        <a:sym typeface="Wingdings" pitchFamily="2" charset="2"/>
                      </a:endParaRPr>
                    </a:p>
                  </a:txBody>
                  <a:tcPr/>
                </a:tc>
                <a:tc>
                  <a:txBody>
                    <a:bodyPr/>
                    <a:lstStyle/>
                    <a:p>
                      <a:br>
                        <a:rPr lang="en-US" dirty="0"/>
                      </a:br>
                      <a:endParaRPr lang="en-US" dirty="0"/>
                    </a:p>
                  </a:txBody>
                  <a:tcPr/>
                </a:tc>
                <a:extLst>
                  <a:ext uri="{0D108BD9-81ED-4DB2-BD59-A6C34878D82A}">
                    <a16:rowId xmlns:a16="http://schemas.microsoft.com/office/drawing/2014/main" val="82591444"/>
                  </a:ext>
                </a:extLst>
              </a:tr>
            </a:tbl>
          </a:graphicData>
        </a:graphic>
      </p:graphicFrame>
      <p:sp>
        <p:nvSpPr>
          <p:cNvPr id="24" name="Rectangle 23">
            <a:extLst>
              <a:ext uri="{FF2B5EF4-FFF2-40B4-BE49-F238E27FC236}">
                <a16:creationId xmlns:a16="http://schemas.microsoft.com/office/drawing/2014/main" id="{2DC9CC5F-7231-334D-B3A8-5AFFFF07F63E}"/>
              </a:ext>
            </a:extLst>
          </p:cNvPr>
          <p:cNvSpPr/>
          <p:nvPr/>
        </p:nvSpPr>
        <p:spPr>
          <a:xfrm>
            <a:off x="8285800" y="3749335"/>
            <a:ext cx="1523174" cy="369332"/>
          </a:xfrm>
          <a:prstGeom prst="rect">
            <a:avLst/>
          </a:prstGeom>
        </p:spPr>
        <p:txBody>
          <a:bodyPr wrap="none">
            <a:spAutoFit/>
          </a:bodyPr>
          <a:lstStyle/>
          <a:p>
            <a:pPr lvl="0" eaLnBrk="1" fontAlgn="auto" hangingPunct="1">
              <a:spcBef>
                <a:spcPts val="0"/>
              </a:spcBef>
              <a:spcAft>
                <a:spcPts val="0"/>
              </a:spcAft>
              <a:defRPr/>
            </a:pPr>
            <a:r>
              <a:rPr lang="en-US" i="1" dirty="0">
                <a:sym typeface="Wingdings" pitchFamily="2" charset="2"/>
              </a:rPr>
              <a:t>binary output </a:t>
            </a:r>
          </a:p>
        </p:txBody>
      </p:sp>
      <p:sp>
        <p:nvSpPr>
          <p:cNvPr id="25" name="Rectangle 24">
            <a:extLst>
              <a:ext uri="{FF2B5EF4-FFF2-40B4-BE49-F238E27FC236}">
                <a16:creationId xmlns:a16="http://schemas.microsoft.com/office/drawing/2014/main" id="{FE6ABEE1-A13A-3A48-B276-50FEB680C428}"/>
              </a:ext>
            </a:extLst>
          </p:cNvPr>
          <p:cNvSpPr/>
          <p:nvPr/>
        </p:nvSpPr>
        <p:spPr>
          <a:xfrm>
            <a:off x="8268128" y="4097269"/>
            <a:ext cx="3176122" cy="646331"/>
          </a:xfrm>
          <a:prstGeom prst="rect">
            <a:avLst/>
          </a:prstGeom>
        </p:spPr>
        <p:txBody>
          <a:bodyPr wrap="square">
            <a:spAutoFit/>
          </a:bodyPr>
          <a:lstStyle/>
          <a:p>
            <a:r>
              <a:rPr lang="en-US" i="1" dirty="0">
                <a:sym typeface="Wingdings" pitchFamily="2" charset="2"/>
              </a:rPr>
              <a:t>exactly one of the candidate answers is correct. </a:t>
            </a:r>
            <a:endParaRPr lang="en-US" i="1" dirty="0"/>
          </a:p>
        </p:txBody>
      </p:sp>
      <p:sp>
        <p:nvSpPr>
          <p:cNvPr id="29" name="Slide Number Placeholder 28">
            <a:extLst>
              <a:ext uri="{FF2B5EF4-FFF2-40B4-BE49-F238E27FC236}">
                <a16:creationId xmlns:a16="http://schemas.microsoft.com/office/drawing/2014/main" id="{14083681-3AFA-0C43-B8B0-7C13271F27BE}"/>
              </a:ext>
            </a:extLst>
          </p:cNvPr>
          <p:cNvSpPr>
            <a:spLocks noGrp="1"/>
          </p:cNvSpPr>
          <p:nvPr>
            <p:ph type="sldNum" sz="quarter" idx="10"/>
          </p:nvPr>
        </p:nvSpPr>
        <p:spPr/>
        <p:txBody>
          <a:bodyPr/>
          <a:lstStyle/>
          <a:p>
            <a:pPr>
              <a:defRPr/>
            </a:pPr>
            <a:fld id="{0121240C-47AF-2F4D-83B3-CC3EDF50F794}" type="slidenum">
              <a:rPr lang="en-US" smtClean="0"/>
              <a:pPr>
                <a:defRPr/>
              </a:pPr>
              <a:t>38</a:t>
            </a:fld>
            <a:endParaRPr lang="en-US" dirty="0"/>
          </a:p>
        </p:txBody>
      </p:sp>
      <p:sp>
        <p:nvSpPr>
          <p:cNvPr id="3" name="Content Placeholder 2">
            <a:extLst>
              <a:ext uri="{FF2B5EF4-FFF2-40B4-BE49-F238E27FC236}">
                <a16:creationId xmlns:a16="http://schemas.microsoft.com/office/drawing/2014/main" id="{6FAB1CD4-DF43-1A4E-93F2-75E6276405B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72336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AutoGenerated: 79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Our progress in QA: the bad</a:t>
            </a:r>
          </a:p>
        </p:txBody>
      </p:sp>
      <p:sp>
        <p:nvSpPr>
          <p:cNvPr id="4" name="Rounded Rectangle 3">
            <a:extLst>
              <a:ext uri="{FF2B5EF4-FFF2-40B4-BE49-F238E27FC236}">
                <a16:creationId xmlns:a16="http://schemas.microsoft.com/office/drawing/2014/main" id="{29923198-89B8-E045-9A02-6BE30F5490AC}"/>
              </a:ext>
            </a:extLst>
          </p:cNvPr>
          <p:cNvSpPr/>
          <p:nvPr/>
        </p:nvSpPr>
        <p:spPr>
          <a:xfrm>
            <a:off x="1557843" y="2563102"/>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66CB49E-D374-4D4B-B7B8-A5792BF024D9}"/>
              </a:ext>
            </a:extLst>
          </p:cNvPr>
          <p:cNvGrpSpPr/>
          <p:nvPr/>
        </p:nvGrpSpPr>
        <p:grpSpPr>
          <a:xfrm>
            <a:off x="1227991" y="3353397"/>
            <a:ext cx="308034" cy="1462135"/>
            <a:chOff x="959667" y="3388037"/>
            <a:chExt cx="464019" cy="1462135"/>
          </a:xfrm>
        </p:grpSpPr>
        <p:cxnSp>
          <p:nvCxnSpPr>
            <p:cNvPr id="6" name="Straight Arrow Connector 5">
              <a:extLst>
                <a:ext uri="{FF2B5EF4-FFF2-40B4-BE49-F238E27FC236}">
                  <a16:creationId xmlns:a16="http://schemas.microsoft.com/office/drawing/2014/main" id="{6FD96F91-8AE8-624E-A6C8-B32A1AD4FFE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65EDB6E-AB3D-F248-8FA4-4BEAC4FCA75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6430D7D-5576-1A4F-B3BD-2FBF7A5E442C}"/>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922BA56-E4D4-D042-B164-A6B74C6ED681}"/>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F5695A3C-4D5E-334A-80A5-25205BBAF7BE}"/>
              </a:ext>
            </a:extLst>
          </p:cNvPr>
          <p:cNvPicPr>
            <a:picLocks noChangeAspect="1"/>
          </p:cNvPicPr>
          <p:nvPr/>
        </p:nvPicPr>
        <p:blipFill>
          <a:blip r:embed="rId2"/>
          <a:stretch>
            <a:fillRect/>
          </a:stretch>
        </p:blipFill>
        <p:spPr>
          <a:xfrm>
            <a:off x="1844629" y="3133426"/>
            <a:ext cx="2319802" cy="2009741"/>
          </a:xfrm>
          <a:prstGeom prst="rect">
            <a:avLst/>
          </a:prstGeom>
        </p:spPr>
      </p:pic>
      <p:sp>
        <p:nvSpPr>
          <p:cNvPr id="11" name="Rounded Rectangle 10">
            <a:extLst>
              <a:ext uri="{FF2B5EF4-FFF2-40B4-BE49-F238E27FC236}">
                <a16:creationId xmlns:a16="http://schemas.microsoft.com/office/drawing/2014/main" id="{F4053047-5677-CA46-886B-49F8BC69E464}"/>
              </a:ext>
            </a:extLst>
          </p:cNvPr>
          <p:cNvSpPr/>
          <p:nvPr/>
        </p:nvSpPr>
        <p:spPr>
          <a:xfrm>
            <a:off x="411424" y="3133426"/>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12" name="Rounded Rectangle 11">
            <a:extLst>
              <a:ext uri="{FF2B5EF4-FFF2-40B4-BE49-F238E27FC236}">
                <a16:creationId xmlns:a16="http://schemas.microsoft.com/office/drawing/2014/main" id="{9F0BEC09-FA2B-1847-9454-3E561140FCAF}"/>
              </a:ext>
            </a:extLst>
          </p:cNvPr>
          <p:cNvSpPr/>
          <p:nvPr/>
        </p:nvSpPr>
        <p:spPr>
          <a:xfrm>
            <a:off x="4832114" y="3164758"/>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grpSp>
        <p:nvGrpSpPr>
          <p:cNvPr id="13" name="Group 12">
            <a:extLst>
              <a:ext uri="{FF2B5EF4-FFF2-40B4-BE49-F238E27FC236}">
                <a16:creationId xmlns:a16="http://schemas.microsoft.com/office/drawing/2014/main" id="{EED2642B-F7BE-B74C-8380-3B3BCFDAC622}"/>
              </a:ext>
            </a:extLst>
          </p:cNvPr>
          <p:cNvGrpSpPr/>
          <p:nvPr/>
        </p:nvGrpSpPr>
        <p:grpSpPr>
          <a:xfrm>
            <a:off x="4492176" y="3347529"/>
            <a:ext cx="308034" cy="1462135"/>
            <a:chOff x="959667" y="3388037"/>
            <a:chExt cx="464019" cy="1462135"/>
          </a:xfrm>
        </p:grpSpPr>
        <p:cxnSp>
          <p:nvCxnSpPr>
            <p:cNvPr id="14" name="Straight Arrow Connector 13">
              <a:extLst>
                <a:ext uri="{FF2B5EF4-FFF2-40B4-BE49-F238E27FC236}">
                  <a16:creationId xmlns:a16="http://schemas.microsoft.com/office/drawing/2014/main" id="{60594D5B-4942-CD4F-9C8C-C69CC6074B5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479E1C7-A868-4D4D-9096-254C9A34A17B}"/>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6B8068E-A57C-2541-8A7C-689DBE59632A}"/>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5DD0C3B-2C76-FA43-B991-3594A97B3FF7}"/>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9" name="Rectangular Callout 18">
            <a:extLst>
              <a:ext uri="{FF2B5EF4-FFF2-40B4-BE49-F238E27FC236}">
                <a16:creationId xmlns:a16="http://schemas.microsoft.com/office/drawing/2014/main" id="{EFB1D24F-7272-0A43-BD31-3DBB723AEDB2}"/>
              </a:ext>
            </a:extLst>
          </p:cNvPr>
          <p:cNvSpPr/>
          <p:nvPr/>
        </p:nvSpPr>
        <p:spPr>
          <a:xfrm>
            <a:off x="4164431" y="5743943"/>
            <a:ext cx="1600200" cy="751114"/>
          </a:xfrm>
          <a:prstGeom prst="wedgeRectCallout">
            <a:avLst>
              <a:gd name="adj1" fmla="val 17827"/>
              <a:gd name="adj2" fmla="val -115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Task-specific assumptions</a:t>
            </a:r>
          </a:p>
        </p:txBody>
      </p:sp>
      <p:graphicFrame>
        <p:nvGraphicFramePr>
          <p:cNvPr id="22" name="Table 21">
            <a:extLst>
              <a:ext uri="{FF2B5EF4-FFF2-40B4-BE49-F238E27FC236}">
                <a16:creationId xmlns:a16="http://schemas.microsoft.com/office/drawing/2014/main" id="{BFA24205-0E25-A349-8529-E759A603537D}"/>
              </a:ext>
            </a:extLst>
          </p:cNvPr>
          <p:cNvGraphicFramePr>
            <a:graphicFrameLocks noGrp="1"/>
          </p:cNvGraphicFramePr>
          <p:nvPr/>
        </p:nvGraphicFramePr>
        <p:xfrm>
          <a:off x="6210889" y="3384396"/>
          <a:ext cx="5257799" cy="2661920"/>
        </p:xfrm>
        <a:graphic>
          <a:graphicData uri="http://schemas.openxmlformats.org/drawingml/2006/table">
            <a:tbl>
              <a:tblPr firstRow="1" bandRow="1">
                <a:tableStyleId>{5C22544A-7EE6-4342-B048-85BDC9FD1C3A}</a:tableStyleId>
              </a:tblPr>
              <a:tblGrid>
                <a:gridCol w="2021195">
                  <a:extLst>
                    <a:ext uri="{9D8B030D-6E8A-4147-A177-3AD203B41FA5}">
                      <a16:colId xmlns:a16="http://schemas.microsoft.com/office/drawing/2014/main" val="243073372"/>
                    </a:ext>
                  </a:extLst>
                </a:gridCol>
                <a:gridCol w="3236604">
                  <a:extLst>
                    <a:ext uri="{9D8B030D-6E8A-4147-A177-3AD203B41FA5}">
                      <a16:colId xmlns:a16="http://schemas.microsoft.com/office/drawing/2014/main" val="4068774688"/>
                    </a:ext>
                  </a:extLst>
                </a:gridCol>
              </a:tblGrid>
              <a:tr h="370840">
                <a:tc>
                  <a:txBody>
                    <a:bodyPr/>
                    <a:lstStyle/>
                    <a:p>
                      <a:pPr algn="l"/>
                      <a:r>
                        <a:rPr lang="en-US" dirty="0"/>
                        <a:t>format</a:t>
                      </a:r>
                    </a:p>
                  </a:txBody>
                  <a:tcPr/>
                </a:tc>
                <a:tc>
                  <a:txBody>
                    <a:bodyPr/>
                    <a:lstStyle/>
                    <a:p>
                      <a:r>
                        <a:rPr lang="en-US" dirty="0"/>
                        <a:t>assumption</a:t>
                      </a:r>
                    </a:p>
                  </a:txBody>
                  <a:tcPr/>
                </a:tc>
                <a:extLst>
                  <a:ext uri="{0D108BD9-81ED-4DB2-BD59-A6C34878D82A}">
                    <a16:rowId xmlns:a16="http://schemas.microsoft.com/office/drawing/2014/main" val="11704748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Yes/No QA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txBody>
                  <a:tcPr/>
                </a:tc>
                <a:extLst>
                  <a:ext uri="{0D108BD9-81ED-4DB2-BD59-A6C34878D82A}">
                    <a16:rowId xmlns:a16="http://schemas.microsoft.com/office/drawing/2014/main" val="512712009"/>
                  </a:ext>
                </a:extLst>
              </a:tr>
              <a:tr h="4654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Multiple-choice QA</a:t>
                      </a:r>
                    </a:p>
                  </a:txBody>
                  <a:tcPr/>
                </a:tc>
                <a:tc>
                  <a:txBody>
                    <a:bodyPr/>
                    <a:lstStyle/>
                    <a:p>
                      <a:br>
                        <a:rPr lang="en-US" dirty="0"/>
                      </a:br>
                      <a:endParaRPr lang="en-US" dirty="0"/>
                    </a:p>
                  </a:txBody>
                  <a:tcPr/>
                </a:tc>
                <a:extLst>
                  <a:ext uri="{0D108BD9-81ED-4DB2-BD59-A6C34878D82A}">
                    <a16:rowId xmlns:a16="http://schemas.microsoft.com/office/drawing/2014/main" val="972367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Extractive QA</a:t>
                      </a:r>
                    </a:p>
                  </a:txBody>
                  <a:tcPr/>
                </a:tc>
                <a:tc>
                  <a:txBody>
                    <a:bodyPr/>
                    <a:lstStyle/>
                    <a:p>
                      <a:br>
                        <a:rPr lang="en-US" dirty="0"/>
                      </a:br>
                      <a:endParaRPr lang="en-US" dirty="0"/>
                    </a:p>
                  </a:txBody>
                  <a:tcPr/>
                </a:tc>
                <a:extLst>
                  <a:ext uri="{0D108BD9-81ED-4DB2-BD59-A6C34878D82A}">
                    <a16:rowId xmlns:a16="http://schemas.microsoft.com/office/drawing/2014/main" val="23669914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Abstractive QA</a:t>
                      </a:r>
                      <a:endParaRPr lang="en-US" sz="1800" dirty="0">
                        <a:sym typeface="Wingdings" pitchFamily="2" charset="2"/>
                      </a:endParaRPr>
                    </a:p>
                  </a:txBody>
                  <a:tcPr/>
                </a:tc>
                <a:tc>
                  <a:txBody>
                    <a:bodyPr/>
                    <a:lstStyle/>
                    <a:p>
                      <a:br>
                        <a:rPr lang="en-US" dirty="0"/>
                      </a:br>
                      <a:endParaRPr lang="en-US" dirty="0"/>
                    </a:p>
                  </a:txBody>
                  <a:tcPr/>
                </a:tc>
                <a:extLst>
                  <a:ext uri="{0D108BD9-81ED-4DB2-BD59-A6C34878D82A}">
                    <a16:rowId xmlns:a16="http://schemas.microsoft.com/office/drawing/2014/main" val="82591444"/>
                  </a:ext>
                </a:extLst>
              </a:tr>
            </a:tbl>
          </a:graphicData>
        </a:graphic>
      </p:graphicFrame>
      <p:sp>
        <p:nvSpPr>
          <p:cNvPr id="24" name="Rectangle 23">
            <a:extLst>
              <a:ext uri="{FF2B5EF4-FFF2-40B4-BE49-F238E27FC236}">
                <a16:creationId xmlns:a16="http://schemas.microsoft.com/office/drawing/2014/main" id="{2DC9CC5F-7231-334D-B3A8-5AFFFF07F63E}"/>
              </a:ext>
            </a:extLst>
          </p:cNvPr>
          <p:cNvSpPr/>
          <p:nvPr/>
        </p:nvSpPr>
        <p:spPr>
          <a:xfrm>
            <a:off x="8285800" y="3749335"/>
            <a:ext cx="1523174" cy="369332"/>
          </a:xfrm>
          <a:prstGeom prst="rect">
            <a:avLst/>
          </a:prstGeom>
        </p:spPr>
        <p:txBody>
          <a:bodyPr wrap="none">
            <a:spAutoFit/>
          </a:bodyPr>
          <a:lstStyle/>
          <a:p>
            <a:pPr lvl="0" eaLnBrk="1" fontAlgn="auto" hangingPunct="1">
              <a:spcBef>
                <a:spcPts val="0"/>
              </a:spcBef>
              <a:spcAft>
                <a:spcPts val="0"/>
              </a:spcAft>
              <a:defRPr/>
            </a:pPr>
            <a:r>
              <a:rPr lang="en-US" i="1" dirty="0">
                <a:sym typeface="Wingdings" pitchFamily="2" charset="2"/>
              </a:rPr>
              <a:t>binary output </a:t>
            </a:r>
          </a:p>
        </p:txBody>
      </p:sp>
      <p:sp>
        <p:nvSpPr>
          <p:cNvPr id="25" name="Rectangle 24">
            <a:extLst>
              <a:ext uri="{FF2B5EF4-FFF2-40B4-BE49-F238E27FC236}">
                <a16:creationId xmlns:a16="http://schemas.microsoft.com/office/drawing/2014/main" id="{FE6ABEE1-A13A-3A48-B276-50FEB680C428}"/>
              </a:ext>
            </a:extLst>
          </p:cNvPr>
          <p:cNvSpPr/>
          <p:nvPr/>
        </p:nvSpPr>
        <p:spPr>
          <a:xfrm>
            <a:off x="8268128" y="4097269"/>
            <a:ext cx="3176122" cy="646331"/>
          </a:xfrm>
          <a:prstGeom prst="rect">
            <a:avLst/>
          </a:prstGeom>
        </p:spPr>
        <p:txBody>
          <a:bodyPr wrap="square">
            <a:spAutoFit/>
          </a:bodyPr>
          <a:lstStyle/>
          <a:p>
            <a:r>
              <a:rPr lang="en-US" i="1" dirty="0">
                <a:sym typeface="Wingdings" pitchFamily="2" charset="2"/>
              </a:rPr>
              <a:t>exactly one of the candidate answers is correct. </a:t>
            </a:r>
            <a:endParaRPr lang="en-US" i="1" dirty="0"/>
          </a:p>
        </p:txBody>
      </p:sp>
      <p:sp>
        <p:nvSpPr>
          <p:cNvPr id="26" name="Rectangle 25">
            <a:extLst>
              <a:ext uri="{FF2B5EF4-FFF2-40B4-BE49-F238E27FC236}">
                <a16:creationId xmlns:a16="http://schemas.microsoft.com/office/drawing/2014/main" id="{2E610A5D-3ACB-514B-9D6B-C91BBF1D1E02}"/>
              </a:ext>
            </a:extLst>
          </p:cNvPr>
          <p:cNvSpPr/>
          <p:nvPr/>
        </p:nvSpPr>
        <p:spPr>
          <a:xfrm>
            <a:off x="8268128" y="4752846"/>
            <a:ext cx="3098509" cy="646331"/>
          </a:xfrm>
          <a:prstGeom prst="rect">
            <a:avLst/>
          </a:prstGeom>
        </p:spPr>
        <p:txBody>
          <a:bodyPr wrap="square">
            <a:spAutoFit/>
          </a:bodyPr>
          <a:lstStyle/>
          <a:p>
            <a:r>
              <a:rPr lang="en-US" i="1" dirty="0">
                <a:sym typeface="Wingdings" pitchFamily="2" charset="2"/>
              </a:rPr>
              <a:t>answer is a subset of a given paragraph </a:t>
            </a:r>
            <a:endParaRPr lang="en-US" i="1" dirty="0"/>
          </a:p>
        </p:txBody>
      </p:sp>
      <p:sp>
        <p:nvSpPr>
          <p:cNvPr id="29" name="Slide Number Placeholder 28">
            <a:extLst>
              <a:ext uri="{FF2B5EF4-FFF2-40B4-BE49-F238E27FC236}">
                <a16:creationId xmlns:a16="http://schemas.microsoft.com/office/drawing/2014/main" id="{14083681-3AFA-0C43-B8B0-7C13271F27BE}"/>
              </a:ext>
            </a:extLst>
          </p:cNvPr>
          <p:cNvSpPr>
            <a:spLocks noGrp="1"/>
          </p:cNvSpPr>
          <p:nvPr>
            <p:ph type="sldNum" sz="quarter" idx="10"/>
          </p:nvPr>
        </p:nvSpPr>
        <p:spPr/>
        <p:txBody>
          <a:bodyPr/>
          <a:lstStyle/>
          <a:p>
            <a:pPr>
              <a:defRPr/>
            </a:pPr>
            <a:fld id="{0121240C-47AF-2F4D-83B3-CC3EDF50F794}" type="slidenum">
              <a:rPr lang="en-US" smtClean="0"/>
              <a:pPr>
                <a:defRPr/>
              </a:pPr>
              <a:t>39</a:t>
            </a:fld>
            <a:endParaRPr lang="en-US" dirty="0"/>
          </a:p>
        </p:txBody>
      </p:sp>
      <p:sp>
        <p:nvSpPr>
          <p:cNvPr id="3" name="Content Placeholder 2">
            <a:extLst>
              <a:ext uri="{FF2B5EF4-FFF2-40B4-BE49-F238E27FC236}">
                <a16:creationId xmlns:a16="http://schemas.microsoft.com/office/drawing/2014/main" id="{C8E18F3E-0AD2-4D45-80D8-F2ADFC43DDA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3213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AutoGenerated: 76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A36F4-FCFA-994D-B851-49A244049CA8}"/>
              </a:ext>
            </a:extLst>
          </p:cNvPr>
          <p:cNvSpPr>
            <a:spLocks noGrp="1"/>
          </p:cNvSpPr>
          <p:nvPr>
            <p:ph type="title"/>
          </p:nvPr>
        </p:nvSpPr>
        <p:spPr/>
        <p:txBody>
          <a:bodyPr/>
          <a:lstStyle/>
          <a:p>
            <a:r>
              <a:rPr lang="en-US" dirty="0"/>
              <a:t>Moving towards NLU, via QA </a:t>
            </a:r>
          </a:p>
        </p:txBody>
      </p:sp>
      <p:sp>
        <p:nvSpPr>
          <p:cNvPr id="3" name="Content Placeholder 2">
            <a:extLst>
              <a:ext uri="{FF2B5EF4-FFF2-40B4-BE49-F238E27FC236}">
                <a16:creationId xmlns:a16="http://schemas.microsoft.com/office/drawing/2014/main" id="{D303A06D-EA0E-674D-A71F-CFCE4D637A57}"/>
              </a:ext>
            </a:extLst>
          </p:cNvPr>
          <p:cNvSpPr>
            <a:spLocks noGrp="1"/>
          </p:cNvSpPr>
          <p:nvPr>
            <p:ph idx="1"/>
          </p:nvPr>
        </p:nvSpPr>
        <p:spPr/>
        <p:txBody>
          <a:bodyPr/>
          <a:lstStyle/>
          <a:p>
            <a:r>
              <a:rPr lang="en-US" dirty="0"/>
              <a:t>Natural Language Understanding</a:t>
            </a:r>
            <a:r>
              <a:rPr lang="en-US" b="1" dirty="0"/>
              <a:t>: </a:t>
            </a:r>
          </a:p>
          <a:p>
            <a:pPr lvl="1"/>
            <a:r>
              <a:rPr lang="en-US" dirty="0"/>
              <a:t>Interpret a given text similar to humans.</a:t>
            </a:r>
          </a:p>
          <a:p>
            <a:endParaRPr lang="en-US" dirty="0"/>
          </a:p>
          <a:p>
            <a:r>
              <a:rPr lang="en-US" dirty="0"/>
              <a:t>Measuring the progress by answering questions.</a:t>
            </a:r>
          </a:p>
          <a:p>
            <a:pPr lvl="1"/>
            <a:r>
              <a:rPr lang="en-US" dirty="0"/>
              <a:t>A system that is better in understanding language, should have a higher chance of answering these questions.</a:t>
            </a:r>
            <a:br>
              <a:rPr lang="en-US" dirty="0"/>
            </a:br>
            <a:endParaRPr lang="en-US" dirty="0"/>
          </a:p>
          <a:p>
            <a:pPr lvl="1"/>
            <a:r>
              <a:rPr lang="en-US" dirty="0"/>
              <a:t>This has been used in the field for many years </a:t>
            </a:r>
          </a:p>
          <a:p>
            <a:pPr lvl="2"/>
            <a:r>
              <a:rPr lang="en-US" dirty="0"/>
              <a:t>Question Answering, </a:t>
            </a:r>
          </a:p>
          <a:p>
            <a:pPr lvl="2"/>
            <a:r>
              <a:rPr lang="en-US" dirty="0"/>
              <a:t>Reading Comprehension, </a:t>
            </a:r>
          </a:p>
          <a:p>
            <a:pPr lvl="2"/>
            <a:r>
              <a:rPr lang="en-US" dirty="0"/>
              <a:t>Machine Comprehension, etc. </a:t>
            </a:r>
          </a:p>
        </p:txBody>
      </p:sp>
      <p:grpSp>
        <p:nvGrpSpPr>
          <p:cNvPr id="4" name="Group 3">
            <a:extLst>
              <a:ext uri="{FF2B5EF4-FFF2-40B4-BE49-F238E27FC236}">
                <a16:creationId xmlns:a16="http://schemas.microsoft.com/office/drawing/2014/main" id="{8ABF9A79-C849-7944-BD55-5E4CC1DF87BD}"/>
              </a:ext>
            </a:extLst>
          </p:cNvPr>
          <p:cNvGrpSpPr/>
          <p:nvPr/>
        </p:nvGrpSpPr>
        <p:grpSpPr>
          <a:xfrm>
            <a:off x="7957280" y="1783249"/>
            <a:ext cx="3255897" cy="1037862"/>
            <a:chOff x="3743664" y="2068006"/>
            <a:chExt cx="3255897" cy="1037862"/>
          </a:xfrm>
        </p:grpSpPr>
        <p:pic>
          <p:nvPicPr>
            <p:cNvPr id="5" name="Google Shape;1258;p104" descr="Related image">
              <a:extLst>
                <a:ext uri="{FF2B5EF4-FFF2-40B4-BE49-F238E27FC236}">
                  <a16:creationId xmlns:a16="http://schemas.microsoft.com/office/drawing/2014/main" id="{5702C269-6215-AE47-8731-A6B636BC0E8A}"/>
                </a:ext>
              </a:extLst>
            </p:cNvPr>
            <p:cNvPicPr preferRelativeResize="0"/>
            <p:nvPr/>
          </p:nvPicPr>
          <p:blipFill>
            <a:blip r:embed="rId2">
              <a:alphaModFix/>
            </a:blip>
            <a:stretch>
              <a:fillRect/>
            </a:stretch>
          </p:blipFill>
          <p:spPr>
            <a:xfrm>
              <a:off x="6024262" y="2068006"/>
              <a:ext cx="975299" cy="1037862"/>
            </a:xfrm>
            <a:prstGeom prst="rect">
              <a:avLst/>
            </a:prstGeom>
            <a:noFill/>
            <a:ln>
              <a:noFill/>
            </a:ln>
          </p:spPr>
        </p:pic>
        <p:grpSp>
          <p:nvGrpSpPr>
            <p:cNvPr id="6" name="Google Shape;814;p124">
              <a:extLst>
                <a:ext uri="{FF2B5EF4-FFF2-40B4-BE49-F238E27FC236}">
                  <a16:creationId xmlns:a16="http://schemas.microsoft.com/office/drawing/2014/main" id="{3D314612-B942-5C4A-9C5A-21A856BA3642}"/>
                </a:ext>
              </a:extLst>
            </p:cNvPr>
            <p:cNvGrpSpPr/>
            <p:nvPr/>
          </p:nvGrpSpPr>
          <p:grpSpPr>
            <a:xfrm>
              <a:off x="3743664" y="2143879"/>
              <a:ext cx="482990" cy="810186"/>
              <a:chOff x="7156175" y="1836125"/>
              <a:chExt cx="718151" cy="1204376"/>
            </a:xfrm>
          </p:grpSpPr>
          <p:pic>
            <p:nvPicPr>
              <p:cNvPr id="10" name="Google Shape;815;p124" descr="Related image">
                <a:extLst>
                  <a:ext uri="{FF2B5EF4-FFF2-40B4-BE49-F238E27FC236}">
                    <a16:creationId xmlns:a16="http://schemas.microsoft.com/office/drawing/2014/main" id="{9FEBF23C-4854-634A-AB3A-A8F3C7C6457C}"/>
                  </a:ext>
                </a:extLst>
              </p:cNvPr>
              <p:cNvPicPr preferRelativeResize="0"/>
              <p:nvPr/>
            </p:nvPicPr>
            <p:blipFill rotWithShape="1">
              <a:blip r:embed="rId3">
                <a:alphaModFix/>
              </a:blip>
              <a:srcRect l="78597" t="36300" b="24770"/>
              <a:stretch/>
            </p:blipFill>
            <p:spPr>
              <a:xfrm>
                <a:off x="7266050" y="1934100"/>
                <a:ext cx="608276" cy="1106401"/>
              </a:xfrm>
              <a:prstGeom prst="rect">
                <a:avLst/>
              </a:prstGeom>
              <a:noFill/>
              <a:ln>
                <a:noFill/>
              </a:ln>
            </p:spPr>
          </p:pic>
          <p:sp>
            <p:nvSpPr>
              <p:cNvPr id="11" name="Google Shape;816;p124">
                <a:extLst>
                  <a:ext uri="{FF2B5EF4-FFF2-40B4-BE49-F238E27FC236}">
                    <a16:creationId xmlns:a16="http://schemas.microsoft.com/office/drawing/2014/main" id="{D27C4D88-322F-8949-9EFA-6A8A85FB7470}"/>
                  </a:ext>
                </a:extLst>
              </p:cNvPr>
              <p:cNvSpPr/>
              <p:nvPr/>
            </p:nvSpPr>
            <p:spPr>
              <a:xfrm>
                <a:off x="7156175" y="1836125"/>
                <a:ext cx="196200" cy="4761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 name="Picture 2" descr="mage result for turing test">
              <a:extLst>
                <a:ext uri="{FF2B5EF4-FFF2-40B4-BE49-F238E27FC236}">
                  <a16:creationId xmlns:a16="http://schemas.microsoft.com/office/drawing/2014/main" id="{B68FC2FD-8678-7E46-8D3A-EFF4479A69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865" t="43461" r="41866" b="41893"/>
            <a:stretch/>
          </p:blipFill>
          <p:spPr bwMode="auto">
            <a:xfrm>
              <a:off x="4814320" y="2217097"/>
              <a:ext cx="772886" cy="72934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45BD044C-1B9F-CA43-BC9B-D2355824C073}"/>
                </a:ext>
              </a:extLst>
            </p:cNvPr>
            <p:cNvCxnSpPr>
              <a:stCxn id="10" idx="3"/>
              <a:endCxn id="7" idx="1"/>
            </p:cNvCxnSpPr>
            <p:nvPr/>
          </p:nvCxnSpPr>
          <p:spPr>
            <a:xfrm flipV="1">
              <a:off x="4226654" y="2581769"/>
              <a:ext cx="587666" cy="15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8D81724-69E1-3545-AF22-4237984D8F9B}"/>
                </a:ext>
              </a:extLst>
            </p:cNvPr>
            <p:cNvCxnSpPr>
              <a:stCxn id="5" idx="1"/>
              <a:endCxn id="7" idx="3"/>
            </p:cNvCxnSpPr>
            <p:nvPr/>
          </p:nvCxnSpPr>
          <p:spPr>
            <a:xfrm flipH="1" flipV="1">
              <a:off x="5587206" y="2581769"/>
              <a:ext cx="437056" cy="51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15A2F1E2-6C15-714F-BE77-7D01D710CC13}"/>
              </a:ext>
            </a:extLst>
          </p:cNvPr>
          <p:cNvGrpSpPr/>
          <p:nvPr/>
        </p:nvGrpSpPr>
        <p:grpSpPr>
          <a:xfrm>
            <a:off x="8089234" y="4225523"/>
            <a:ext cx="2743200" cy="2210906"/>
            <a:chOff x="8367250" y="2930012"/>
            <a:chExt cx="2920181" cy="2310581"/>
          </a:xfrm>
        </p:grpSpPr>
        <p:sp>
          <p:nvSpPr>
            <p:cNvPr id="13" name="Rounded Rectangle 12">
              <a:extLst>
                <a:ext uri="{FF2B5EF4-FFF2-40B4-BE49-F238E27FC236}">
                  <a16:creationId xmlns:a16="http://schemas.microsoft.com/office/drawing/2014/main" id="{58ACE219-7688-454C-8AA6-B24946737027}"/>
                </a:ext>
              </a:extLst>
            </p:cNvPr>
            <p:cNvSpPr/>
            <p:nvPr/>
          </p:nvSpPr>
          <p:spPr>
            <a:xfrm>
              <a:off x="8367250" y="2930012"/>
              <a:ext cx="2920181" cy="231058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441B5EFE-E52F-6148-8A8C-B9CAE8DADA98}"/>
                </a:ext>
              </a:extLst>
            </p:cNvPr>
            <p:cNvGrpSpPr/>
            <p:nvPr/>
          </p:nvGrpSpPr>
          <p:grpSpPr>
            <a:xfrm>
              <a:off x="8749230" y="3061070"/>
              <a:ext cx="2341557" cy="1982879"/>
              <a:chOff x="8483759" y="2962747"/>
              <a:chExt cx="2729193" cy="2284244"/>
            </a:xfrm>
          </p:grpSpPr>
          <p:pic>
            <p:nvPicPr>
              <p:cNvPr id="15" name="Google Shape;1258;p104" descr="Related image">
                <a:extLst>
                  <a:ext uri="{FF2B5EF4-FFF2-40B4-BE49-F238E27FC236}">
                    <a16:creationId xmlns:a16="http://schemas.microsoft.com/office/drawing/2014/main" id="{12F99FD6-3E8F-BF42-9AE0-B0CB340BE753}"/>
                  </a:ext>
                </a:extLst>
              </p:cNvPr>
              <p:cNvPicPr preferRelativeResize="0"/>
              <p:nvPr/>
            </p:nvPicPr>
            <p:blipFill>
              <a:blip r:embed="rId2">
                <a:alphaModFix/>
              </a:blip>
              <a:stretch>
                <a:fillRect/>
              </a:stretch>
            </p:blipFill>
            <p:spPr>
              <a:xfrm>
                <a:off x="8536020" y="3108315"/>
                <a:ext cx="975299" cy="1037862"/>
              </a:xfrm>
              <a:prstGeom prst="rect">
                <a:avLst/>
              </a:prstGeom>
              <a:noFill/>
              <a:ln>
                <a:noFill/>
              </a:ln>
            </p:spPr>
          </p:pic>
          <p:pic>
            <p:nvPicPr>
              <p:cNvPr id="16" name="Picture 2" descr="elated image">
                <a:extLst>
                  <a:ext uri="{FF2B5EF4-FFF2-40B4-BE49-F238E27FC236}">
                    <a16:creationId xmlns:a16="http://schemas.microsoft.com/office/drawing/2014/main" id="{ADDDA6E4-A6E2-8344-BC73-60633E2849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072" b="12374"/>
              <a:stretch/>
            </p:blipFill>
            <p:spPr bwMode="auto">
              <a:xfrm>
                <a:off x="8483759" y="4455031"/>
                <a:ext cx="1076721" cy="7919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mage result for question">
                <a:extLst>
                  <a:ext uri="{FF2B5EF4-FFF2-40B4-BE49-F238E27FC236}">
                    <a16:creationId xmlns:a16="http://schemas.microsoft.com/office/drawing/2014/main" id="{95869A80-9457-1B47-BD59-1BA0CBD8B3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29459" y="4432265"/>
                <a:ext cx="1083493" cy="8126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mage result for thinking bubble question">
                <a:extLst>
                  <a:ext uri="{FF2B5EF4-FFF2-40B4-BE49-F238E27FC236}">
                    <a16:creationId xmlns:a16="http://schemas.microsoft.com/office/drawing/2014/main" id="{ECF06FD7-3C07-AC4D-8262-1A7AE7795C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3513" y="2962747"/>
                <a:ext cx="435612" cy="47410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48EDB536-2BC7-ED4C-959A-20EED546BE05}"/>
                  </a:ext>
                </a:extLst>
              </p:cNvPr>
              <p:cNvCxnSpPr/>
              <p:nvPr/>
            </p:nvCxnSpPr>
            <p:spPr>
              <a:xfrm flipH="1">
                <a:off x="9640227" y="4815277"/>
                <a:ext cx="4542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2F987665-2929-EA4A-B217-4EB6DBE559B7}"/>
                  </a:ext>
                </a:extLst>
              </p:cNvPr>
              <p:cNvCxnSpPr/>
              <p:nvPr/>
            </p:nvCxnSpPr>
            <p:spPr>
              <a:xfrm>
                <a:off x="9022119" y="4017246"/>
                <a:ext cx="968" cy="4171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sp>
        <p:nvSpPr>
          <p:cNvPr id="21" name="Rectangle 20">
            <a:extLst>
              <a:ext uri="{FF2B5EF4-FFF2-40B4-BE49-F238E27FC236}">
                <a16:creationId xmlns:a16="http://schemas.microsoft.com/office/drawing/2014/main" id="{88EFFDD5-4DA5-B74D-9173-B70363CB7A32}"/>
              </a:ext>
            </a:extLst>
          </p:cNvPr>
          <p:cNvSpPr/>
          <p:nvPr/>
        </p:nvSpPr>
        <p:spPr>
          <a:xfrm>
            <a:off x="713822" y="6355090"/>
            <a:ext cx="6505627" cy="369332"/>
          </a:xfrm>
          <a:prstGeom prst="rect">
            <a:avLst/>
          </a:prstGeom>
        </p:spPr>
        <p:txBody>
          <a:bodyPr wrap="none">
            <a:spAutoFit/>
          </a:bodyPr>
          <a:lstStyle/>
          <a:p>
            <a:pPr lvl="2"/>
            <a:r>
              <a:rPr lang="en-US" dirty="0">
                <a:solidFill>
                  <a:schemeClr val="bg1">
                    <a:lumMod val="50000"/>
                  </a:schemeClr>
                </a:solidFill>
              </a:rPr>
              <a:t>[Winograd, 1972; McCarthy 1976; Lehnert, 1977b; others]</a:t>
            </a:r>
            <a:endParaRPr lang="en-US" dirty="0"/>
          </a:p>
        </p:txBody>
      </p:sp>
      <p:sp>
        <p:nvSpPr>
          <p:cNvPr id="22" name="Slide Number Placeholder 21">
            <a:extLst>
              <a:ext uri="{FF2B5EF4-FFF2-40B4-BE49-F238E27FC236}">
                <a16:creationId xmlns:a16="http://schemas.microsoft.com/office/drawing/2014/main" id="{A1FC9310-38DD-A346-BC12-1F82D98644E0}"/>
              </a:ext>
            </a:extLst>
          </p:cNvPr>
          <p:cNvSpPr>
            <a:spLocks noGrp="1"/>
          </p:cNvSpPr>
          <p:nvPr>
            <p:ph type="sldNum" sz="quarter" idx="10"/>
          </p:nvPr>
        </p:nvSpPr>
        <p:spPr/>
        <p:txBody>
          <a:bodyPr/>
          <a:lstStyle/>
          <a:p>
            <a:pPr>
              <a:defRPr/>
            </a:pPr>
            <a:fld id="{0121240C-47AF-2F4D-83B3-CC3EDF50F794}" type="slidenum">
              <a:rPr lang="en-US" smtClean="0"/>
              <a:pPr>
                <a:defRPr/>
              </a:pPr>
              <a:t>4</a:t>
            </a:fld>
            <a:endParaRPr lang="en-US" dirty="0"/>
          </a:p>
        </p:txBody>
      </p:sp>
    </p:spTree>
    <p:extLst>
      <p:ext uri="{BB962C8B-B14F-4D97-AF65-F5344CB8AC3E}">
        <p14:creationId xmlns:p14="http://schemas.microsoft.com/office/powerpoint/2010/main" val="2223506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AutoGenerated: 79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Our progress in QA: the bad</a:t>
            </a:r>
          </a:p>
        </p:txBody>
      </p:sp>
      <p:sp>
        <p:nvSpPr>
          <p:cNvPr id="4" name="Rounded Rectangle 3">
            <a:extLst>
              <a:ext uri="{FF2B5EF4-FFF2-40B4-BE49-F238E27FC236}">
                <a16:creationId xmlns:a16="http://schemas.microsoft.com/office/drawing/2014/main" id="{29923198-89B8-E045-9A02-6BE30F5490AC}"/>
              </a:ext>
            </a:extLst>
          </p:cNvPr>
          <p:cNvSpPr/>
          <p:nvPr/>
        </p:nvSpPr>
        <p:spPr>
          <a:xfrm>
            <a:off x="1557843" y="2563102"/>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66CB49E-D374-4D4B-B7B8-A5792BF024D9}"/>
              </a:ext>
            </a:extLst>
          </p:cNvPr>
          <p:cNvGrpSpPr/>
          <p:nvPr/>
        </p:nvGrpSpPr>
        <p:grpSpPr>
          <a:xfrm>
            <a:off x="1227991" y="3353397"/>
            <a:ext cx="308034" cy="1462135"/>
            <a:chOff x="959667" y="3388037"/>
            <a:chExt cx="464019" cy="1462135"/>
          </a:xfrm>
        </p:grpSpPr>
        <p:cxnSp>
          <p:nvCxnSpPr>
            <p:cNvPr id="6" name="Straight Arrow Connector 5">
              <a:extLst>
                <a:ext uri="{FF2B5EF4-FFF2-40B4-BE49-F238E27FC236}">
                  <a16:creationId xmlns:a16="http://schemas.microsoft.com/office/drawing/2014/main" id="{6FD96F91-8AE8-624E-A6C8-B32A1AD4FFE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65EDB6E-AB3D-F248-8FA4-4BEAC4FCA75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6430D7D-5576-1A4F-B3BD-2FBF7A5E442C}"/>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922BA56-E4D4-D042-B164-A6B74C6ED681}"/>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F5695A3C-4D5E-334A-80A5-25205BBAF7BE}"/>
              </a:ext>
            </a:extLst>
          </p:cNvPr>
          <p:cNvPicPr>
            <a:picLocks noChangeAspect="1"/>
          </p:cNvPicPr>
          <p:nvPr/>
        </p:nvPicPr>
        <p:blipFill>
          <a:blip r:embed="rId2"/>
          <a:stretch>
            <a:fillRect/>
          </a:stretch>
        </p:blipFill>
        <p:spPr>
          <a:xfrm>
            <a:off x="1844629" y="3133426"/>
            <a:ext cx="2319802" cy="2009741"/>
          </a:xfrm>
          <a:prstGeom prst="rect">
            <a:avLst/>
          </a:prstGeom>
        </p:spPr>
      </p:pic>
      <p:sp>
        <p:nvSpPr>
          <p:cNvPr id="11" name="Rounded Rectangle 10">
            <a:extLst>
              <a:ext uri="{FF2B5EF4-FFF2-40B4-BE49-F238E27FC236}">
                <a16:creationId xmlns:a16="http://schemas.microsoft.com/office/drawing/2014/main" id="{F4053047-5677-CA46-886B-49F8BC69E464}"/>
              </a:ext>
            </a:extLst>
          </p:cNvPr>
          <p:cNvSpPr/>
          <p:nvPr/>
        </p:nvSpPr>
        <p:spPr>
          <a:xfrm>
            <a:off x="411424" y="3133426"/>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12" name="Rounded Rectangle 11">
            <a:extLst>
              <a:ext uri="{FF2B5EF4-FFF2-40B4-BE49-F238E27FC236}">
                <a16:creationId xmlns:a16="http://schemas.microsoft.com/office/drawing/2014/main" id="{9F0BEC09-FA2B-1847-9454-3E561140FCAF}"/>
              </a:ext>
            </a:extLst>
          </p:cNvPr>
          <p:cNvSpPr/>
          <p:nvPr/>
        </p:nvSpPr>
        <p:spPr>
          <a:xfrm>
            <a:off x="4832114" y="3164758"/>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grpSp>
        <p:nvGrpSpPr>
          <p:cNvPr id="13" name="Group 12">
            <a:extLst>
              <a:ext uri="{FF2B5EF4-FFF2-40B4-BE49-F238E27FC236}">
                <a16:creationId xmlns:a16="http://schemas.microsoft.com/office/drawing/2014/main" id="{EED2642B-F7BE-B74C-8380-3B3BCFDAC622}"/>
              </a:ext>
            </a:extLst>
          </p:cNvPr>
          <p:cNvGrpSpPr/>
          <p:nvPr/>
        </p:nvGrpSpPr>
        <p:grpSpPr>
          <a:xfrm>
            <a:off x="4492176" y="3347529"/>
            <a:ext cx="308034" cy="1462135"/>
            <a:chOff x="959667" y="3388037"/>
            <a:chExt cx="464019" cy="1462135"/>
          </a:xfrm>
        </p:grpSpPr>
        <p:cxnSp>
          <p:nvCxnSpPr>
            <p:cNvPr id="14" name="Straight Arrow Connector 13">
              <a:extLst>
                <a:ext uri="{FF2B5EF4-FFF2-40B4-BE49-F238E27FC236}">
                  <a16:creationId xmlns:a16="http://schemas.microsoft.com/office/drawing/2014/main" id="{60594D5B-4942-CD4F-9C8C-C69CC6074B5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479E1C7-A868-4D4D-9096-254C9A34A17B}"/>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6B8068E-A57C-2541-8A7C-689DBE59632A}"/>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5DD0C3B-2C76-FA43-B991-3594A97B3FF7}"/>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9" name="Rectangular Callout 18">
            <a:extLst>
              <a:ext uri="{FF2B5EF4-FFF2-40B4-BE49-F238E27FC236}">
                <a16:creationId xmlns:a16="http://schemas.microsoft.com/office/drawing/2014/main" id="{EFB1D24F-7272-0A43-BD31-3DBB723AEDB2}"/>
              </a:ext>
            </a:extLst>
          </p:cNvPr>
          <p:cNvSpPr/>
          <p:nvPr/>
        </p:nvSpPr>
        <p:spPr>
          <a:xfrm>
            <a:off x="4164431" y="5743943"/>
            <a:ext cx="1600200" cy="751114"/>
          </a:xfrm>
          <a:prstGeom prst="wedgeRectCallout">
            <a:avLst>
              <a:gd name="adj1" fmla="val 17827"/>
              <a:gd name="adj2" fmla="val -115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Task-specific assumptions</a:t>
            </a:r>
          </a:p>
        </p:txBody>
      </p:sp>
      <p:graphicFrame>
        <p:nvGraphicFramePr>
          <p:cNvPr id="22" name="Table 21">
            <a:extLst>
              <a:ext uri="{FF2B5EF4-FFF2-40B4-BE49-F238E27FC236}">
                <a16:creationId xmlns:a16="http://schemas.microsoft.com/office/drawing/2014/main" id="{BFA24205-0E25-A349-8529-E759A603537D}"/>
              </a:ext>
            </a:extLst>
          </p:cNvPr>
          <p:cNvGraphicFramePr>
            <a:graphicFrameLocks noGrp="1"/>
          </p:cNvGraphicFramePr>
          <p:nvPr/>
        </p:nvGraphicFramePr>
        <p:xfrm>
          <a:off x="6210889" y="3384396"/>
          <a:ext cx="5257799" cy="2661920"/>
        </p:xfrm>
        <a:graphic>
          <a:graphicData uri="http://schemas.openxmlformats.org/drawingml/2006/table">
            <a:tbl>
              <a:tblPr firstRow="1" bandRow="1">
                <a:tableStyleId>{5C22544A-7EE6-4342-B048-85BDC9FD1C3A}</a:tableStyleId>
              </a:tblPr>
              <a:tblGrid>
                <a:gridCol w="2021195">
                  <a:extLst>
                    <a:ext uri="{9D8B030D-6E8A-4147-A177-3AD203B41FA5}">
                      <a16:colId xmlns:a16="http://schemas.microsoft.com/office/drawing/2014/main" val="243073372"/>
                    </a:ext>
                  </a:extLst>
                </a:gridCol>
                <a:gridCol w="3236604">
                  <a:extLst>
                    <a:ext uri="{9D8B030D-6E8A-4147-A177-3AD203B41FA5}">
                      <a16:colId xmlns:a16="http://schemas.microsoft.com/office/drawing/2014/main" val="4068774688"/>
                    </a:ext>
                  </a:extLst>
                </a:gridCol>
              </a:tblGrid>
              <a:tr h="370840">
                <a:tc>
                  <a:txBody>
                    <a:bodyPr/>
                    <a:lstStyle/>
                    <a:p>
                      <a:pPr algn="l"/>
                      <a:r>
                        <a:rPr lang="en-US" dirty="0"/>
                        <a:t>format</a:t>
                      </a:r>
                    </a:p>
                  </a:txBody>
                  <a:tcPr/>
                </a:tc>
                <a:tc>
                  <a:txBody>
                    <a:bodyPr/>
                    <a:lstStyle/>
                    <a:p>
                      <a:r>
                        <a:rPr lang="en-US" dirty="0"/>
                        <a:t>assumption</a:t>
                      </a:r>
                    </a:p>
                  </a:txBody>
                  <a:tcPr/>
                </a:tc>
                <a:extLst>
                  <a:ext uri="{0D108BD9-81ED-4DB2-BD59-A6C34878D82A}">
                    <a16:rowId xmlns:a16="http://schemas.microsoft.com/office/drawing/2014/main" val="11704748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Yes/No QA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txBody>
                  <a:tcPr/>
                </a:tc>
                <a:extLst>
                  <a:ext uri="{0D108BD9-81ED-4DB2-BD59-A6C34878D82A}">
                    <a16:rowId xmlns:a16="http://schemas.microsoft.com/office/drawing/2014/main" val="512712009"/>
                  </a:ext>
                </a:extLst>
              </a:tr>
              <a:tr h="4654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Multiple-choice QA</a:t>
                      </a:r>
                    </a:p>
                  </a:txBody>
                  <a:tcPr/>
                </a:tc>
                <a:tc>
                  <a:txBody>
                    <a:bodyPr/>
                    <a:lstStyle/>
                    <a:p>
                      <a:br>
                        <a:rPr lang="en-US" dirty="0"/>
                      </a:br>
                      <a:endParaRPr lang="en-US" dirty="0"/>
                    </a:p>
                  </a:txBody>
                  <a:tcPr/>
                </a:tc>
                <a:extLst>
                  <a:ext uri="{0D108BD9-81ED-4DB2-BD59-A6C34878D82A}">
                    <a16:rowId xmlns:a16="http://schemas.microsoft.com/office/drawing/2014/main" val="972367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Extractive QA</a:t>
                      </a:r>
                    </a:p>
                  </a:txBody>
                  <a:tcPr/>
                </a:tc>
                <a:tc>
                  <a:txBody>
                    <a:bodyPr/>
                    <a:lstStyle/>
                    <a:p>
                      <a:br>
                        <a:rPr lang="en-US" dirty="0"/>
                      </a:br>
                      <a:endParaRPr lang="en-US" dirty="0"/>
                    </a:p>
                  </a:txBody>
                  <a:tcPr/>
                </a:tc>
                <a:extLst>
                  <a:ext uri="{0D108BD9-81ED-4DB2-BD59-A6C34878D82A}">
                    <a16:rowId xmlns:a16="http://schemas.microsoft.com/office/drawing/2014/main" val="23669914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Abstractive QA</a:t>
                      </a:r>
                      <a:endParaRPr lang="en-US" sz="1800" dirty="0">
                        <a:sym typeface="Wingdings" pitchFamily="2" charset="2"/>
                      </a:endParaRPr>
                    </a:p>
                  </a:txBody>
                  <a:tcPr/>
                </a:tc>
                <a:tc>
                  <a:txBody>
                    <a:bodyPr/>
                    <a:lstStyle/>
                    <a:p>
                      <a:br>
                        <a:rPr lang="en-US" dirty="0"/>
                      </a:br>
                      <a:endParaRPr lang="en-US" dirty="0"/>
                    </a:p>
                  </a:txBody>
                  <a:tcPr/>
                </a:tc>
                <a:extLst>
                  <a:ext uri="{0D108BD9-81ED-4DB2-BD59-A6C34878D82A}">
                    <a16:rowId xmlns:a16="http://schemas.microsoft.com/office/drawing/2014/main" val="82591444"/>
                  </a:ext>
                </a:extLst>
              </a:tr>
            </a:tbl>
          </a:graphicData>
        </a:graphic>
      </p:graphicFrame>
      <p:sp>
        <p:nvSpPr>
          <p:cNvPr id="24" name="Rectangle 23">
            <a:extLst>
              <a:ext uri="{FF2B5EF4-FFF2-40B4-BE49-F238E27FC236}">
                <a16:creationId xmlns:a16="http://schemas.microsoft.com/office/drawing/2014/main" id="{2DC9CC5F-7231-334D-B3A8-5AFFFF07F63E}"/>
              </a:ext>
            </a:extLst>
          </p:cNvPr>
          <p:cNvSpPr/>
          <p:nvPr/>
        </p:nvSpPr>
        <p:spPr>
          <a:xfrm>
            <a:off x="8285800" y="3749335"/>
            <a:ext cx="1523174" cy="369332"/>
          </a:xfrm>
          <a:prstGeom prst="rect">
            <a:avLst/>
          </a:prstGeom>
        </p:spPr>
        <p:txBody>
          <a:bodyPr wrap="none">
            <a:spAutoFit/>
          </a:bodyPr>
          <a:lstStyle/>
          <a:p>
            <a:pPr lvl="0" eaLnBrk="1" fontAlgn="auto" hangingPunct="1">
              <a:spcBef>
                <a:spcPts val="0"/>
              </a:spcBef>
              <a:spcAft>
                <a:spcPts val="0"/>
              </a:spcAft>
              <a:defRPr/>
            </a:pPr>
            <a:r>
              <a:rPr lang="en-US" i="1" dirty="0">
                <a:sym typeface="Wingdings" pitchFamily="2" charset="2"/>
              </a:rPr>
              <a:t>binary output </a:t>
            </a:r>
          </a:p>
        </p:txBody>
      </p:sp>
      <p:sp>
        <p:nvSpPr>
          <p:cNvPr id="25" name="Rectangle 24">
            <a:extLst>
              <a:ext uri="{FF2B5EF4-FFF2-40B4-BE49-F238E27FC236}">
                <a16:creationId xmlns:a16="http://schemas.microsoft.com/office/drawing/2014/main" id="{FE6ABEE1-A13A-3A48-B276-50FEB680C428}"/>
              </a:ext>
            </a:extLst>
          </p:cNvPr>
          <p:cNvSpPr/>
          <p:nvPr/>
        </p:nvSpPr>
        <p:spPr>
          <a:xfrm>
            <a:off x="8268128" y="4097269"/>
            <a:ext cx="3176122" cy="646331"/>
          </a:xfrm>
          <a:prstGeom prst="rect">
            <a:avLst/>
          </a:prstGeom>
        </p:spPr>
        <p:txBody>
          <a:bodyPr wrap="square">
            <a:spAutoFit/>
          </a:bodyPr>
          <a:lstStyle/>
          <a:p>
            <a:r>
              <a:rPr lang="en-US" i="1" dirty="0">
                <a:sym typeface="Wingdings" pitchFamily="2" charset="2"/>
              </a:rPr>
              <a:t>exactly one of the candidate answers is correct. </a:t>
            </a:r>
            <a:endParaRPr lang="en-US" i="1" dirty="0"/>
          </a:p>
        </p:txBody>
      </p:sp>
      <p:sp>
        <p:nvSpPr>
          <p:cNvPr id="26" name="Rectangle 25">
            <a:extLst>
              <a:ext uri="{FF2B5EF4-FFF2-40B4-BE49-F238E27FC236}">
                <a16:creationId xmlns:a16="http://schemas.microsoft.com/office/drawing/2014/main" id="{2E610A5D-3ACB-514B-9D6B-C91BBF1D1E02}"/>
              </a:ext>
            </a:extLst>
          </p:cNvPr>
          <p:cNvSpPr/>
          <p:nvPr/>
        </p:nvSpPr>
        <p:spPr>
          <a:xfrm>
            <a:off x="8268128" y="4752846"/>
            <a:ext cx="3098509" cy="646331"/>
          </a:xfrm>
          <a:prstGeom prst="rect">
            <a:avLst/>
          </a:prstGeom>
        </p:spPr>
        <p:txBody>
          <a:bodyPr wrap="square">
            <a:spAutoFit/>
          </a:bodyPr>
          <a:lstStyle/>
          <a:p>
            <a:r>
              <a:rPr lang="en-US" i="1" dirty="0">
                <a:sym typeface="Wingdings" pitchFamily="2" charset="2"/>
              </a:rPr>
              <a:t>answer is a subset of a given paragraph </a:t>
            </a:r>
            <a:endParaRPr lang="en-US" i="1" dirty="0"/>
          </a:p>
        </p:txBody>
      </p:sp>
      <p:sp>
        <p:nvSpPr>
          <p:cNvPr id="27" name="Rectangle 26">
            <a:extLst>
              <a:ext uri="{FF2B5EF4-FFF2-40B4-BE49-F238E27FC236}">
                <a16:creationId xmlns:a16="http://schemas.microsoft.com/office/drawing/2014/main" id="{B9999686-5B4E-A14F-9376-45AB05CD7AFB}"/>
              </a:ext>
            </a:extLst>
          </p:cNvPr>
          <p:cNvSpPr/>
          <p:nvPr/>
        </p:nvSpPr>
        <p:spPr>
          <a:xfrm>
            <a:off x="8268128" y="5389099"/>
            <a:ext cx="3098509" cy="646331"/>
          </a:xfrm>
          <a:prstGeom prst="rect">
            <a:avLst/>
          </a:prstGeom>
        </p:spPr>
        <p:txBody>
          <a:bodyPr wrap="square">
            <a:spAutoFit/>
          </a:bodyPr>
          <a:lstStyle/>
          <a:p>
            <a:r>
              <a:rPr lang="en-US" i="1" dirty="0">
                <a:sym typeface="Wingdings" pitchFamily="2" charset="2"/>
              </a:rPr>
              <a:t>answer is a mixture of what is given and items not given.</a:t>
            </a:r>
            <a:endParaRPr lang="en-US" i="1" dirty="0"/>
          </a:p>
        </p:txBody>
      </p:sp>
      <p:sp>
        <p:nvSpPr>
          <p:cNvPr id="29" name="Slide Number Placeholder 28">
            <a:extLst>
              <a:ext uri="{FF2B5EF4-FFF2-40B4-BE49-F238E27FC236}">
                <a16:creationId xmlns:a16="http://schemas.microsoft.com/office/drawing/2014/main" id="{14083681-3AFA-0C43-B8B0-7C13271F27BE}"/>
              </a:ext>
            </a:extLst>
          </p:cNvPr>
          <p:cNvSpPr>
            <a:spLocks noGrp="1"/>
          </p:cNvSpPr>
          <p:nvPr>
            <p:ph type="sldNum" sz="quarter" idx="10"/>
          </p:nvPr>
        </p:nvSpPr>
        <p:spPr/>
        <p:txBody>
          <a:bodyPr/>
          <a:lstStyle/>
          <a:p>
            <a:pPr>
              <a:defRPr/>
            </a:pPr>
            <a:fld id="{0121240C-47AF-2F4D-83B3-CC3EDF50F794}" type="slidenum">
              <a:rPr lang="en-US" smtClean="0"/>
              <a:pPr>
                <a:defRPr/>
              </a:pPr>
              <a:t>40</a:t>
            </a:fld>
            <a:endParaRPr lang="en-US" dirty="0"/>
          </a:p>
        </p:txBody>
      </p:sp>
      <p:sp>
        <p:nvSpPr>
          <p:cNvPr id="3" name="Content Placeholder 2">
            <a:extLst>
              <a:ext uri="{FF2B5EF4-FFF2-40B4-BE49-F238E27FC236}">
                <a16:creationId xmlns:a16="http://schemas.microsoft.com/office/drawing/2014/main" id="{43BBEDCB-D049-1847-BC0E-823374AA42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8030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AutoGenerated: 80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Our progress in QA: the bad</a:t>
            </a:r>
          </a:p>
        </p:txBody>
      </p:sp>
      <p:sp>
        <p:nvSpPr>
          <p:cNvPr id="4" name="Rounded Rectangle 3">
            <a:extLst>
              <a:ext uri="{FF2B5EF4-FFF2-40B4-BE49-F238E27FC236}">
                <a16:creationId xmlns:a16="http://schemas.microsoft.com/office/drawing/2014/main" id="{29923198-89B8-E045-9A02-6BE30F5490AC}"/>
              </a:ext>
            </a:extLst>
          </p:cNvPr>
          <p:cNvSpPr/>
          <p:nvPr/>
        </p:nvSpPr>
        <p:spPr>
          <a:xfrm>
            <a:off x="1557843" y="2563102"/>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66CB49E-D374-4D4B-B7B8-A5792BF024D9}"/>
              </a:ext>
            </a:extLst>
          </p:cNvPr>
          <p:cNvGrpSpPr/>
          <p:nvPr/>
        </p:nvGrpSpPr>
        <p:grpSpPr>
          <a:xfrm>
            <a:off x="1227991" y="3353397"/>
            <a:ext cx="308034" cy="1462135"/>
            <a:chOff x="959667" y="3388037"/>
            <a:chExt cx="464019" cy="1462135"/>
          </a:xfrm>
        </p:grpSpPr>
        <p:cxnSp>
          <p:nvCxnSpPr>
            <p:cNvPr id="6" name="Straight Arrow Connector 5">
              <a:extLst>
                <a:ext uri="{FF2B5EF4-FFF2-40B4-BE49-F238E27FC236}">
                  <a16:creationId xmlns:a16="http://schemas.microsoft.com/office/drawing/2014/main" id="{6FD96F91-8AE8-624E-A6C8-B32A1AD4FFE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65EDB6E-AB3D-F248-8FA4-4BEAC4FCA75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6430D7D-5576-1A4F-B3BD-2FBF7A5E442C}"/>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922BA56-E4D4-D042-B164-A6B74C6ED681}"/>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F5695A3C-4D5E-334A-80A5-25205BBAF7BE}"/>
              </a:ext>
            </a:extLst>
          </p:cNvPr>
          <p:cNvPicPr>
            <a:picLocks noChangeAspect="1"/>
          </p:cNvPicPr>
          <p:nvPr/>
        </p:nvPicPr>
        <p:blipFill>
          <a:blip r:embed="rId2"/>
          <a:stretch>
            <a:fillRect/>
          </a:stretch>
        </p:blipFill>
        <p:spPr>
          <a:xfrm>
            <a:off x="1844629" y="3133426"/>
            <a:ext cx="2319802" cy="2009741"/>
          </a:xfrm>
          <a:prstGeom prst="rect">
            <a:avLst/>
          </a:prstGeom>
        </p:spPr>
      </p:pic>
      <p:sp>
        <p:nvSpPr>
          <p:cNvPr id="11" name="Rounded Rectangle 10">
            <a:extLst>
              <a:ext uri="{FF2B5EF4-FFF2-40B4-BE49-F238E27FC236}">
                <a16:creationId xmlns:a16="http://schemas.microsoft.com/office/drawing/2014/main" id="{F4053047-5677-CA46-886B-49F8BC69E464}"/>
              </a:ext>
            </a:extLst>
          </p:cNvPr>
          <p:cNvSpPr/>
          <p:nvPr/>
        </p:nvSpPr>
        <p:spPr>
          <a:xfrm>
            <a:off x="411424" y="3133426"/>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12" name="Rounded Rectangle 11">
            <a:extLst>
              <a:ext uri="{FF2B5EF4-FFF2-40B4-BE49-F238E27FC236}">
                <a16:creationId xmlns:a16="http://schemas.microsoft.com/office/drawing/2014/main" id="{9F0BEC09-FA2B-1847-9454-3E561140FCAF}"/>
              </a:ext>
            </a:extLst>
          </p:cNvPr>
          <p:cNvSpPr/>
          <p:nvPr/>
        </p:nvSpPr>
        <p:spPr>
          <a:xfrm>
            <a:off x="4832114" y="3164758"/>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grpSp>
        <p:nvGrpSpPr>
          <p:cNvPr id="13" name="Group 12">
            <a:extLst>
              <a:ext uri="{FF2B5EF4-FFF2-40B4-BE49-F238E27FC236}">
                <a16:creationId xmlns:a16="http://schemas.microsoft.com/office/drawing/2014/main" id="{EED2642B-F7BE-B74C-8380-3B3BCFDAC622}"/>
              </a:ext>
            </a:extLst>
          </p:cNvPr>
          <p:cNvGrpSpPr/>
          <p:nvPr/>
        </p:nvGrpSpPr>
        <p:grpSpPr>
          <a:xfrm>
            <a:off x="4492176" y="3347529"/>
            <a:ext cx="308034" cy="1462135"/>
            <a:chOff x="959667" y="3388037"/>
            <a:chExt cx="464019" cy="1462135"/>
          </a:xfrm>
        </p:grpSpPr>
        <p:cxnSp>
          <p:nvCxnSpPr>
            <p:cNvPr id="14" name="Straight Arrow Connector 13">
              <a:extLst>
                <a:ext uri="{FF2B5EF4-FFF2-40B4-BE49-F238E27FC236}">
                  <a16:creationId xmlns:a16="http://schemas.microsoft.com/office/drawing/2014/main" id="{60594D5B-4942-CD4F-9C8C-C69CC6074B5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479E1C7-A868-4D4D-9096-254C9A34A17B}"/>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6B8068E-A57C-2541-8A7C-689DBE59632A}"/>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5DD0C3B-2C76-FA43-B991-3594A97B3FF7}"/>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9" name="Rectangular Callout 18">
            <a:extLst>
              <a:ext uri="{FF2B5EF4-FFF2-40B4-BE49-F238E27FC236}">
                <a16:creationId xmlns:a16="http://schemas.microsoft.com/office/drawing/2014/main" id="{EFB1D24F-7272-0A43-BD31-3DBB723AEDB2}"/>
              </a:ext>
            </a:extLst>
          </p:cNvPr>
          <p:cNvSpPr/>
          <p:nvPr/>
        </p:nvSpPr>
        <p:spPr>
          <a:xfrm>
            <a:off x="4164431" y="5743943"/>
            <a:ext cx="1600200" cy="751114"/>
          </a:xfrm>
          <a:prstGeom prst="wedgeRectCallout">
            <a:avLst>
              <a:gd name="adj1" fmla="val 17827"/>
              <a:gd name="adj2" fmla="val -115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Task-specific assumptions</a:t>
            </a:r>
          </a:p>
        </p:txBody>
      </p:sp>
      <p:graphicFrame>
        <p:nvGraphicFramePr>
          <p:cNvPr id="22" name="Table 21">
            <a:extLst>
              <a:ext uri="{FF2B5EF4-FFF2-40B4-BE49-F238E27FC236}">
                <a16:creationId xmlns:a16="http://schemas.microsoft.com/office/drawing/2014/main" id="{BFA24205-0E25-A349-8529-E759A603537D}"/>
              </a:ext>
            </a:extLst>
          </p:cNvPr>
          <p:cNvGraphicFramePr>
            <a:graphicFrameLocks noGrp="1"/>
          </p:cNvGraphicFramePr>
          <p:nvPr/>
        </p:nvGraphicFramePr>
        <p:xfrm>
          <a:off x="6210889" y="3384396"/>
          <a:ext cx="5257799" cy="2661920"/>
        </p:xfrm>
        <a:graphic>
          <a:graphicData uri="http://schemas.openxmlformats.org/drawingml/2006/table">
            <a:tbl>
              <a:tblPr firstRow="1" bandRow="1">
                <a:tableStyleId>{5C22544A-7EE6-4342-B048-85BDC9FD1C3A}</a:tableStyleId>
              </a:tblPr>
              <a:tblGrid>
                <a:gridCol w="2021195">
                  <a:extLst>
                    <a:ext uri="{9D8B030D-6E8A-4147-A177-3AD203B41FA5}">
                      <a16:colId xmlns:a16="http://schemas.microsoft.com/office/drawing/2014/main" val="243073372"/>
                    </a:ext>
                  </a:extLst>
                </a:gridCol>
                <a:gridCol w="3236604">
                  <a:extLst>
                    <a:ext uri="{9D8B030D-6E8A-4147-A177-3AD203B41FA5}">
                      <a16:colId xmlns:a16="http://schemas.microsoft.com/office/drawing/2014/main" val="4068774688"/>
                    </a:ext>
                  </a:extLst>
                </a:gridCol>
              </a:tblGrid>
              <a:tr h="370840">
                <a:tc>
                  <a:txBody>
                    <a:bodyPr/>
                    <a:lstStyle/>
                    <a:p>
                      <a:pPr algn="l"/>
                      <a:r>
                        <a:rPr lang="en-US" dirty="0"/>
                        <a:t>format</a:t>
                      </a:r>
                    </a:p>
                  </a:txBody>
                  <a:tcPr/>
                </a:tc>
                <a:tc>
                  <a:txBody>
                    <a:bodyPr/>
                    <a:lstStyle/>
                    <a:p>
                      <a:r>
                        <a:rPr lang="en-US" dirty="0"/>
                        <a:t>assumption</a:t>
                      </a:r>
                    </a:p>
                  </a:txBody>
                  <a:tcPr/>
                </a:tc>
                <a:extLst>
                  <a:ext uri="{0D108BD9-81ED-4DB2-BD59-A6C34878D82A}">
                    <a16:rowId xmlns:a16="http://schemas.microsoft.com/office/drawing/2014/main" val="11704748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Yes/No QA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txBody>
                  <a:tcPr/>
                </a:tc>
                <a:extLst>
                  <a:ext uri="{0D108BD9-81ED-4DB2-BD59-A6C34878D82A}">
                    <a16:rowId xmlns:a16="http://schemas.microsoft.com/office/drawing/2014/main" val="512712009"/>
                  </a:ext>
                </a:extLst>
              </a:tr>
              <a:tr h="4654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Multiple-choice QA</a:t>
                      </a:r>
                    </a:p>
                  </a:txBody>
                  <a:tcPr/>
                </a:tc>
                <a:tc>
                  <a:txBody>
                    <a:bodyPr/>
                    <a:lstStyle/>
                    <a:p>
                      <a:br>
                        <a:rPr lang="en-US" dirty="0"/>
                      </a:br>
                      <a:endParaRPr lang="en-US" dirty="0"/>
                    </a:p>
                  </a:txBody>
                  <a:tcPr/>
                </a:tc>
                <a:extLst>
                  <a:ext uri="{0D108BD9-81ED-4DB2-BD59-A6C34878D82A}">
                    <a16:rowId xmlns:a16="http://schemas.microsoft.com/office/drawing/2014/main" val="972367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Extractive QA</a:t>
                      </a:r>
                    </a:p>
                  </a:txBody>
                  <a:tcPr/>
                </a:tc>
                <a:tc>
                  <a:txBody>
                    <a:bodyPr/>
                    <a:lstStyle/>
                    <a:p>
                      <a:br>
                        <a:rPr lang="en-US" dirty="0"/>
                      </a:br>
                      <a:endParaRPr lang="en-US" dirty="0"/>
                    </a:p>
                  </a:txBody>
                  <a:tcPr/>
                </a:tc>
                <a:extLst>
                  <a:ext uri="{0D108BD9-81ED-4DB2-BD59-A6C34878D82A}">
                    <a16:rowId xmlns:a16="http://schemas.microsoft.com/office/drawing/2014/main" val="23669914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Abstractive QA</a:t>
                      </a:r>
                      <a:endParaRPr lang="en-US" sz="1800" dirty="0">
                        <a:sym typeface="Wingdings" pitchFamily="2" charset="2"/>
                      </a:endParaRPr>
                    </a:p>
                  </a:txBody>
                  <a:tcPr/>
                </a:tc>
                <a:tc>
                  <a:txBody>
                    <a:bodyPr/>
                    <a:lstStyle/>
                    <a:p>
                      <a:br>
                        <a:rPr lang="en-US" dirty="0"/>
                      </a:br>
                      <a:endParaRPr lang="en-US" dirty="0"/>
                    </a:p>
                  </a:txBody>
                  <a:tcPr/>
                </a:tc>
                <a:extLst>
                  <a:ext uri="{0D108BD9-81ED-4DB2-BD59-A6C34878D82A}">
                    <a16:rowId xmlns:a16="http://schemas.microsoft.com/office/drawing/2014/main" val="82591444"/>
                  </a:ext>
                </a:extLst>
              </a:tr>
            </a:tbl>
          </a:graphicData>
        </a:graphic>
      </p:graphicFrame>
      <p:sp>
        <p:nvSpPr>
          <p:cNvPr id="24" name="Rectangle 23">
            <a:extLst>
              <a:ext uri="{FF2B5EF4-FFF2-40B4-BE49-F238E27FC236}">
                <a16:creationId xmlns:a16="http://schemas.microsoft.com/office/drawing/2014/main" id="{2DC9CC5F-7231-334D-B3A8-5AFFFF07F63E}"/>
              </a:ext>
            </a:extLst>
          </p:cNvPr>
          <p:cNvSpPr/>
          <p:nvPr/>
        </p:nvSpPr>
        <p:spPr>
          <a:xfrm>
            <a:off x="8285800" y="3749335"/>
            <a:ext cx="1523174" cy="369332"/>
          </a:xfrm>
          <a:prstGeom prst="rect">
            <a:avLst/>
          </a:prstGeom>
        </p:spPr>
        <p:txBody>
          <a:bodyPr wrap="none">
            <a:spAutoFit/>
          </a:bodyPr>
          <a:lstStyle/>
          <a:p>
            <a:pPr lvl="0" eaLnBrk="1" fontAlgn="auto" hangingPunct="1">
              <a:spcBef>
                <a:spcPts val="0"/>
              </a:spcBef>
              <a:spcAft>
                <a:spcPts val="0"/>
              </a:spcAft>
              <a:defRPr/>
            </a:pPr>
            <a:r>
              <a:rPr lang="en-US" i="1" dirty="0">
                <a:sym typeface="Wingdings" pitchFamily="2" charset="2"/>
              </a:rPr>
              <a:t>binary output </a:t>
            </a:r>
          </a:p>
        </p:txBody>
      </p:sp>
      <p:sp>
        <p:nvSpPr>
          <p:cNvPr id="25" name="Rectangle 24">
            <a:extLst>
              <a:ext uri="{FF2B5EF4-FFF2-40B4-BE49-F238E27FC236}">
                <a16:creationId xmlns:a16="http://schemas.microsoft.com/office/drawing/2014/main" id="{FE6ABEE1-A13A-3A48-B276-50FEB680C428}"/>
              </a:ext>
            </a:extLst>
          </p:cNvPr>
          <p:cNvSpPr/>
          <p:nvPr/>
        </p:nvSpPr>
        <p:spPr>
          <a:xfrm>
            <a:off x="8268128" y="4097269"/>
            <a:ext cx="3176122" cy="646331"/>
          </a:xfrm>
          <a:prstGeom prst="rect">
            <a:avLst/>
          </a:prstGeom>
        </p:spPr>
        <p:txBody>
          <a:bodyPr wrap="square">
            <a:spAutoFit/>
          </a:bodyPr>
          <a:lstStyle/>
          <a:p>
            <a:r>
              <a:rPr lang="en-US" i="1" dirty="0">
                <a:sym typeface="Wingdings" pitchFamily="2" charset="2"/>
              </a:rPr>
              <a:t>exactly one of the candidate answers is correct. </a:t>
            </a:r>
            <a:endParaRPr lang="en-US" i="1" dirty="0"/>
          </a:p>
        </p:txBody>
      </p:sp>
      <p:sp>
        <p:nvSpPr>
          <p:cNvPr id="26" name="Rectangle 25">
            <a:extLst>
              <a:ext uri="{FF2B5EF4-FFF2-40B4-BE49-F238E27FC236}">
                <a16:creationId xmlns:a16="http://schemas.microsoft.com/office/drawing/2014/main" id="{2E610A5D-3ACB-514B-9D6B-C91BBF1D1E02}"/>
              </a:ext>
            </a:extLst>
          </p:cNvPr>
          <p:cNvSpPr/>
          <p:nvPr/>
        </p:nvSpPr>
        <p:spPr>
          <a:xfrm>
            <a:off x="8268128" y="4752846"/>
            <a:ext cx="3098509" cy="646331"/>
          </a:xfrm>
          <a:prstGeom prst="rect">
            <a:avLst/>
          </a:prstGeom>
        </p:spPr>
        <p:txBody>
          <a:bodyPr wrap="square">
            <a:spAutoFit/>
          </a:bodyPr>
          <a:lstStyle/>
          <a:p>
            <a:r>
              <a:rPr lang="en-US" i="1" dirty="0">
                <a:sym typeface="Wingdings" pitchFamily="2" charset="2"/>
              </a:rPr>
              <a:t>answer is a subset of a given paragraph </a:t>
            </a:r>
            <a:endParaRPr lang="en-US" i="1" dirty="0"/>
          </a:p>
        </p:txBody>
      </p:sp>
      <p:sp>
        <p:nvSpPr>
          <p:cNvPr id="27" name="Rectangle 26">
            <a:extLst>
              <a:ext uri="{FF2B5EF4-FFF2-40B4-BE49-F238E27FC236}">
                <a16:creationId xmlns:a16="http://schemas.microsoft.com/office/drawing/2014/main" id="{B9999686-5B4E-A14F-9376-45AB05CD7AFB}"/>
              </a:ext>
            </a:extLst>
          </p:cNvPr>
          <p:cNvSpPr/>
          <p:nvPr/>
        </p:nvSpPr>
        <p:spPr>
          <a:xfrm>
            <a:off x="8268128" y="5389099"/>
            <a:ext cx="3098509" cy="646331"/>
          </a:xfrm>
          <a:prstGeom prst="rect">
            <a:avLst/>
          </a:prstGeom>
        </p:spPr>
        <p:txBody>
          <a:bodyPr wrap="square">
            <a:spAutoFit/>
          </a:bodyPr>
          <a:lstStyle/>
          <a:p>
            <a:r>
              <a:rPr lang="en-US" i="1" dirty="0">
                <a:sym typeface="Wingdings" pitchFamily="2" charset="2"/>
              </a:rPr>
              <a:t>answer is a mixture of what is given and items not given.</a:t>
            </a:r>
            <a:endParaRPr lang="en-US" i="1" dirty="0"/>
          </a:p>
        </p:txBody>
      </p:sp>
      <p:sp>
        <p:nvSpPr>
          <p:cNvPr id="28" name="Content Placeholder 27">
            <a:extLst>
              <a:ext uri="{FF2B5EF4-FFF2-40B4-BE49-F238E27FC236}">
                <a16:creationId xmlns:a16="http://schemas.microsoft.com/office/drawing/2014/main" id="{181F1A03-7E2C-9849-A9E4-501EFCAA4FF9}"/>
              </a:ext>
            </a:extLst>
          </p:cNvPr>
          <p:cNvSpPr>
            <a:spLocks noGrp="1"/>
          </p:cNvSpPr>
          <p:nvPr>
            <p:ph idx="1"/>
          </p:nvPr>
        </p:nvSpPr>
        <p:spPr>
          <a:xfrm>
            <a:off x="5907668" y="1368321"/>
            <a:ext cx="6284331" cy="1979208"/>
          </a:xfrm>
          <a:solidFill>
            <a:schemeClr val="bg1"/>
          </a:solidFill>
        </p:spPr>
        <p:txBody>
          <a:bodyPr/>
          <a:lstStyle/>
          <a:p>
            <a:pPr marL="0" indent="0">
              <a:buNone/>
            </a:pPr>
            <a:br>
              <a:rPr lang="en-US" sz="2000" dirty="0"/>
            </a:br>
            <a:r>
              <a:rPr lang="en-US" sz="2400" dirty="0"/>
              <a:t>Consequences of format-specific design:</a:t>
            </a:r>
          </a:p>
          <a:p>
            <a:r>
              <a:rPr lang="en-US" sz="2000" dirty="0">
                <a:solidFill>
                  <a:schemeClr val="tx1">
                    <a:lumMod val="50000"/>
                  </a:schemeClr>
                </a:solidFill>
              </a:rPr>
              <a:t>Prevent generalization </a:t>
            </a:r>
            <a:r>
              <a:rPr lang="en-US" sz="2000" dirty="0"/>
              <a:t>across formats </a:t>
            </a:r>
          </a:p>
          <a:p>
            <a:r>
              <a:rPr lang="en-US" sz="2000" dirty="0"/>
              <a:t>Don’t benefit from labeled data of other formats. </a:t>
            </a:r>
          </a:p>
        </p:txBody>
      </p:sp>
      <p:sp>
        <p:nvSpPr>
          <p:cNvPr id="29" name="Slide Number Placeholder 28">
            <a:extLst>
              <a:ext uri="{FF2B5EF4-FFF2-40B4-BE49-F238E27FC236}">
                <a16:creationId xmlns:a16="http://schemas.microsoft.com/office/drawing/2014/main" id="{14083681-3AFA-0C43-B8B0-7C13271F27BE}"/>
              </a:ext>
            </a:extLst>
          </p:cNvPr>
          <p:cNvSpPr>
            <a:spLocks noGrp="1"/>
          </p:cNvSpPr>
          <p:nvPr>
            <p:ph type="sldNum" sz="quarter" idx="10"/>
          </p:nvPr>
        </p:nvSpPr>
        <p:spPr/>
        <p:txBody>
          <a:bodyPr/>
          <a:lstStyle/>
          <a:p>
            <a:pPr>
              <a:defRPr/>
            </a:pPr>
            <a:fld id="{0121240C-47AF-2F4D-83B3-CC3EDF50F794}" type="slidenum">
              <a:rPr lang="en-US" smtClean="0"/>
              <a:pPr>
                <a:defRPr/>
              </a:pPr>
              <a:t>41</a:t>
            </a:fld>
            <a:endParaRPr lang="en-US" dirty="0"/>
          </a:p>
        </p:txBody>
      </p:sp>
    </p:spTree>
    <p:extLst>
      <p:ext uri="{BB962C8B-B14F-4D97-AF65-F5344CB8AC3E}">
        <p14:creationId xmlns:p14="http://schemas.microsoft.com/office/powerpoint/2010/main" val="3704847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AutoGenerated: 8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Our progress in QA: the bad</a:t>
            </a:r>
          </a:p>
        </p:txBody>
      </p:sp>
      <p:sp>
        <p:nvSpPr>
          <p:cNvPr id="4" name="Rounded Rectangle 3">
            <a:extLst>
              <a:ext uri="{FF2B5EF4-FFF2-40B4-BE49-F238E27FC236}">
                <a16:creationId xmlns:a16="http://schemas.microsoft.com/office/drawing/2014/main" id="{29923198-89B8-E045-9A02-6BE30F5490AC}"/>
              </a:ext>
            </a:extLst>
          </p:cNvPr>
          <p:cNvSpPr/>
          <p:nvPr/>
        </p:nvSpPr>
        <p:spPr>
          <a:xfrm>
            <a:off x="1557843" y="2563102"/>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66CB49E-D374-4D4B-B7B8-A5792BF024D9}"/>
              </a:ext>
            </a:extLst>
          </p:cNvPr>
          <p:cNvGrpSpPr/>
          <p:nvPr/>
        </p:nvGrpSpPr>
        <p:grpSpPr>
          <a:xfrm>
            <a:off x="1227991" y="3353397"/>
            <a:ext cx="308034" cy="1462135"/>
            <a:chOff x="959667" y="3388037"/>
            <a:chExt cx="464019" cy="1462135"/>
          </a:xfrm>
        </p:grpSpPr>
        <p:cxnSp>
          <p:nvCxnSpPr>
            <p:cNvPr id="6" name="Straight Arrow Connector 5">
              <a:extLst>
                <a:ext uri="{FF2B5EF4-FFF2-40B4-BE49-F238E27FC236}">
                  <a16:creationId xmlns:a16="http://schemas.microsoft.com/office/drawing/2014/main" id="{6FD96F91-8AE8-624E-A6C8-B32A1AD4FFE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65EDB6E-AB3D-F248-8FA4-4BEAC4FCA75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6430D7D-5576-1A4F-B3BD-2FBF7A5E442C}"/>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922BA56-E4D4-D042-B164-A6B74C6ED681}"/>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F5695A3C-4D5E-334A-80A5-25205BBAF7BE}"/>
              </a:ext>
            </a:extLst>
          </p:cNvPr>
          <p:cNvPicPr>
            <a:picLocks noChangeAspect="1"/>
          </p:cNvPicPr>
          <p:nvPr/>
        </p:nvPicPr>
        <p:blipFill>
          <a:blip r:embed="rId2"/>
          <a:stretch>
            <a:fillRect/>
          </a:stretch>
        </p:blipFill>
        <p:spPr>
          <a:xfrm>
            <a:off x="1844629" y="3133426"/>
            <a:ext cx="2319802" cy="2009741"/>
          </a:xfrm>
          <a:prstGeom prst="rect">
            <a:avLst/>
          </a:prstGeom>
        </p:spPr>
      </p:pic>
      <p:sp>
        <p:nvSpPr>
          <p:cNvPr id="11" name="Rounded Rectangle 10">
            <a:extLst>
              <a:ext uri="{FF2B5EF4-FFF2-40B4-BE49-F238E27FC236}">
                <a16:creationId xmlns:a16="http://schemas.microsoft.com/office/drawing/2014/main" id="{F4053047-5677-CA46-886B-49F8BC69E464}"/>
              </a:ext>
            </a:extLst>
          </p:cNvPr>
          <p:cNvSpPr/>
          <p:nvPr/>
        </p:nvSpPr>
        <p:spPr>
          <a:xfrm>
            <a:off x="411424" y="3133426"/>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12" name="Rounded Rectangle 11">
            <a:extLst>
              <a:ext uri="{FF2B5EF4-FFF2-40B4-BE49-F238E27FC236}">
                <a16:creationId xmlns:a16="http://schemas.microsoft.com/office/drawing/2014/main" id="{9F0BEC09-FA2B-1847-9454-3E561140FCAF}"/>
              </a:ext>
            </a:extLst>
          </p:cNvPr>
          <p:cNvSpPr/>
          <p:nvPr/>
        </p:nvSpPr>
        <p:spPr>
          <a:xfrm>
            <a:off x="4832114" y="3164758"/>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grpSp>
        <p:nvGrpSpPr>
          <p:cNvPr id="13" name="Group 12">
            <a:extLst>
              <a:ext uri="{FF2B5EF4-FFF2-40B4-BE49-F238E27FC236}">
                <a16:creationId xmlns:a16="http://schemas.microsoft.com/office/drawing/2014/main" id="{EED2642B-F7BE-B74C-8380-3B3BCFDAC622}"/>
              </a:ext>
            </a:extLst>
          </p:cNvPr>
          <p:cNvGrpSpPr/>
          <p:nvPr/>
        </p:nvGrpSpPr>
        <p:grpSpPr>
          <a:xfrm>
            <a:off x="4492176" y="3347529"/>
            <a:ext cx="308034" cy="1462135"/>
            <a:chOff x="959667" y="3388037"/>
            <a:chExt cx="464019" cy="1462135"/>
          </a:xfrm>
        </p:grpSpPr>
        <p:cxnSp>
          <p:nvCxnSpPr>
            <p:cNvPr id="14" name="Straight Arrow Connector 13">
              <a:extLst>
                <a:ext uri="{FF2B5EF4-FFF2-40B4-BE49-F238E27FC236}">
                  <a16:creationId xmlns:a16="http://schemas.microsoft.com/office/drawing/2014/main" id="{60594D5B-4942-CD4F-9C8C-C69CC6074B5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479E1C7-A868-4D4D-9096-254C9A34A17B}"/>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6B8068E-A57C-2541-8A7C-689DBE59632A}"/>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5DD0C3B-2C76-FA43-B991-3594A97B3FF7}"/>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9" name="Rectangular Callout 18">
            <a:extLst>
              <a:ext uri="{FF2B5EF4-FFF2-40B4-BE49-F238E27FC236}">
                <a16:creationId xmlns:a16="http://schemas.microsoft.com/office/drawing/2014/main" id="{EFB1D24F-7272-0A43-BD31-3DBB723AEDB2}"/>
              </a:ext>
            </a:extLst>
          </p:cNvPr>
          <p:cNvSpPr/>
          <p:nvPr/>
        </p:nvSpPr>
        <p:spPr>
          <a:xfrm>
            <a:off x="4164431" y="5743943"/>
            <a:ext cx="1600200" cy="751114"/>
          </a:xfrm>
          <a:prstGeom prst="wedgeRectCallout">
            <a:avLst>
              <a:gd name="adj1" fmla="val 17827"/>
              <a:gd name="adj2" fmla="val -115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Task-specific assumptions</a:t>
            </a:r>
          </a:p>
        </p:txBody>
      </p:sp>
      <p:graphicFrame>
        <p:nvGraphicFramePr>
          <p:cNvPr id="22" name="Table 21">
            <a:extLst>
              <a:ext uri="{FF2B5EF4-FFF2-40B4-BE49-F238E27FC236}">
                <a16:creationId xmlns:a16="http://schemas.microsoft.com/office/drawing/2014/main" id="{BFA24205-0E25-A349-8529-E759A603537D}"/>
              </a:ext>
            </a:extLst>
          </p:cNvPr>
          <p:cNvGraphicFramePr>
            <a:graphicFrameLocks noGrp="1"/>
          </p:cNvGraphicFramePr>
          <p:nvPr/>
        </p:nvGraphicFramePr>
        <p:xfrm>
          <a:off x="6210889" y="3384396"/>
          <a:ext cx="5257799" cy="2661920"/>
        </p:xfrm>
        <a:graphic>
          <a:graphicData uri="http://schemas.openxmlformats.org/drawingml/2006/table">
            <a:tbl>
              <a:tblPr firstRow="1" bandRow="1">
                <a:tableStyleId>{5C22544A-7EE6-4342-B048-85BDC9FD1C3A}</a:tableStyleId>
              </a:tblPr>
              <a:tblGrid>
                <a:gridCol w="2021195">
                  <a:extLst>
                    <a:ext uri="{9D8B030D-6E8A-4147-A177-3AD203B41FA5}">
                      <a16:colId xmlns:a16="http://schemas.microsoft.com/office/drawing/2014/main" val="243073372"/>
                    </a:ext>
                  </a:extLst>
                </a:gridCol>
                <a:gridCol w="3236604">
                  <a:extLst>
                    <a:ext uri="{9D8B030D-6E8A-4147-A177-3AD203B41FA5}">
                      <a16:colId xmlns:a16="http://schemas.microsoft.com/office/drawing/2014/main" val="4068774688"/>
                    </a:ext>
                  </a:extLst>
                </a:gridCol>
              </a:tblGrid>
              <a:tr h="370840">
                <a:tc>
                  <a:txBody>
                    <a:bodyPr/>
                    <a:lstStyle/>
                    <a:p>
                      <a:pPr algn="l"/>
                      <a:r>
                        <a:rPr lang="en-US" dirty="0"/>
                        <a:t>format</a:t>
                      </a:r>
                    </a:p>
                  </a:txBody>
                  <a:tcPr/>
                </a:tc>
                <a:tc>
                  <a:txBody>
                    <a:bodyPr/>
                    <a:lstStyle/>
                    <a:p>
                      <a:r>
                        <a:rPr lang="en-US" dirty="0"/>
                        <a:t>assumption</a:t>
                      </a:r>
                    </a:p>
                  </a:txBody>
                  <a:tcPr/>
                </a:tc>
                <a:extLst>
                  <a:ext uri="{0D108BD9-81ED-4DB2-BD59-A6C34878D82A}">
                    <a16:rowId xmlns:a16="http://schemas.microsoft.com/office/drawing/2014/main" val="11704748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Yes/No QA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txBody>
                  <a:tcPr/>
                </a:tc>
                <a:extLst>
                  <a:ext uri="{0D108BD9-81ED-4DB2-BD59-A6C34878D82A}">
                    <a16:rowId xmlns:a16="http://schemas.microsoft.com/office/drawing/2014/main" val="512712009"/>
                  </a:ext>
                </a:extLst>
              </a:tr>
              <a:tr h="4654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Multiple-choice QA</a:t>
                      </a:r>
                    </a:p>
                  </a:txBody>
                  <a:tcPr/>
                </a:tc>
                <a:tc>
                  <a:txBody>
                    <a:bodyPr/>
                    <a:lstStyle/>
                    <a:p>
                      <a:br>
                        <a:rPr lang="en-US" dirty="0"/>
                      </a:br>
                      <a:endParaRPr lang="en-US" dirty="0"/>
                    </a:p>
                  </a:txBody>
                  <a:tcPr/>
                </a:tc>
                <a:extLst>
                  <a:ext uri="{0D108BD9-81ED-4DB2-BD59-A6C34878D82A}">
                    <a16:rowId xmlns:a16="http://schemas.microsoft.com/office/drawing/2014/main" val="972367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Extractive QA</a:t>
                      </a:r>
                    </a:p>
                  </a:txBody>
                  <a:tcPr/>
                </a:tc>
                <a:tc>
                  <a:txBody>
                    <a:bodyPr/>
                    <a:lstStyle/>
                    <a:p>
                      <a:br>
                        <a:rPr lang="en-US" dirty="0"/>
                      </a:br>
                      <a:endParaRPr lang="en-US" dirty="0"/>
                    </a:p>
                  </a:txBody>
                  <a:tcPr/>
                </a:tc>
                <a:extLst>
                  <a:ext uri="{0D108BD9-81ED-4DB2-BD59-A6C34878D82A}">
                    <a16:rowId xmlns:a16="http://schemas.microsoft.com/office/drawing/2014/main" val="23669914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Abstractive QA</a:t>
                      </a:r>
                      <a:endParaRPr lang="en-US" sz="1800" dirty="0">
                        <a:sym typeface="Wingdings" pitchFamily="2" charset="2"/>
                      </a:endParaRPr>
                    </a:p>
                  </a:txBody>
                  <a:tcPr/>
                </a:tc>
                <a:tc>
                  <a:txBody>
                    <a:bodyPr/>
                    <a:lstStyle/>
                    <a:p>
                      <a:br>
                        <a:rPr lang="en-US" dirty="0"/>
                      </a:br>
                      <a:endParaRPr lang="en-US" dirty="0"/>
                    </a:p>
                  </a:txBody>
                  <a:tcPr/>
                </a:tc>
                <a:extLst>
                  <a:ext uri="{0D108BD9-81ED-4DB2-BD59-A6C34878D82A}">
                    <a16:rowId xmlns:a16="http://schemas.microsoft.com/office/drawing/2014/main" val="82591444"/>
                  </a:ext>
                </a:extLst>
              </a:tr>
            </a:tbl>
          </a:graphicData>
        </a:graphic>
      </p:graphicFrame>
      <p:sp>
        <p:nvSpPr>
          <p:cNvPr id="24" name="Rectangle 23">
            <a:extLst>
              <a:ext uri="{FF2B5EF4-FFF2-40B4-BE49-F238E27FC236}">
                <a16:creationId xmlns:a16="http://schemas.microsoft.com/office/drawing/2014/main" id="{2DC9CC5F-7231-334D-B3A8-5AFFFF07F63E}"/>
              </a:ext>
            </a:extLst>
          </p:cNvPr>
          <p:cNvSpPr/>
          <p:nvPr/>
        </p:nvSpPr>
        <p:spPr>
          <a:xfrm>
            <a:off x="8285800" y="3749335"/>
            <a:ext cx="1523174" cy="369332"/>
          </a:xfrm>
          <a:prstGeom prst="rect">
            <a:avLst/>
          </a:prstGeom>
        </p:spPr>
        <p:txBody>
          <a:bodyPr wrap="none">
            <a:spAutoFit/>
          </a:bodyPr>
          <a:lstStyle/>
          <a:p>
            <a:pPr lvl="0" eaLnBrk="1" fontAlgn="auto" hangingPunct="1">
              <a:spcBef>
                <a:spcPts val="0"/>
              </a:spcBef>
              <a:spcAft>
                <a:spcPts val="0"/>
              </a:spcAft>
              <a:defRPr/>
            </a:pPr>
            <a:r>
              <a:rPr lang="en-US" i="1" dirty="0">
                <a:sym typeface="Wingdings" pitchFamily="2" charset="2"/>
              </a:rPr>
              <a:t>binary output </a:t>
            </a:r>
          </a:p>
        </p:txBody>
      </p:sp>
      <p:sp>
        <p:nvSpPr>
          <p:cNvPr id="25" name="Rectangle 24">
            <a:extLst>
              <a:ext uri="{FF2B5EF4-FFF2-40B4-BE49-F238E27FC236}">
                <a16:creationId xmlns:a16="http://schemas.microsoft.com/office/drawing/2014/main" id="{FE6ABEE1-A13A-3A48-B276-50FEB680C428}"/>
              </a:ext>
            </a:extLst>
          </p:cNvPr>
          <p:cNvSpPr/>
          <p:nvPr/>
        </p:nvSpPr>
        <p:spPr>
          <a:xfrm>
            <a:off x="8268128" y="4097269"/>
            <a:ext cx="3176122" cy="646331"/>
          </a:xfrm>
          <a:prstGeom prst="rect">
            <a:avLst/>
          </a:prstGeom>
        </p:spPr>
        <p:txBody>
          <a:bodyPr wrap="square">
            <a:spAutoFit/>
          </a:bodyPr>
          <a:lstStyle/>
          <a:p>
            <a:r>
              <a:rPr lang="en-US" i="1" dirty="0">
                <a:sym typeface="Wingdings" pitchFamily="2" charset="2"/>
              </a:rPr>
              <a:t>exactly one of the candidate answers is correct. </a:t>
            </a:r>
            <a:endParaRPr lang="en-US" i="1" dirty="0"/>
          </a:p>
        </p:txBody>
      </p:sp>
      <p:sp>
        <p:nvSpPr>
          <p:cNvPr id="26" name="Rectangle 25">
            <a:extLst>
              <a:ext uri="{FF2B5EF4-FFF2-40B4-BE49-F238E27FC236}">
                <a16:creationId xmlns:a16="http://schemas.microsoft.com/office/drawing/2014/main" id="{2E610A5D-3ACB-514B-9D6B-C91BBF1D1E02}"/>
              </a:ext>
            </a:extLst>
          </p:cNvPr>
          <p:cNvSpPr/>
          <p:nvPr/>
        </p:nvSpPr>
        <p:spPr>
          <a:xfrm>
            <a:off x="8268128" y="4752846"/>
            <a:ext cx="3098509" cy="646331"/>
          </a:xfrm>
          <a:prstGeom prst="rect">
            <a:avLst/>
          </a:prstGeom>
        </p:spPr>
        <p:txBody>
          <a:bodyPr wrap="square">
            <a:spAutoFit/>
          </a:bodyPr>
          <a:lstStyle/>
          <a:p>
            <a:r>
              <a:rPr lang="en-US" i="1" dirty="0">
                <a:sym typeface="Wingdings" pitchFamily="2" charset="2"/>
              </a:rPr>
              <a:t>answer is a subset of a given paragraph </a:t>
            </a:r>
            <a:endParaRPr lang="en-US" i="1" dirty="0"/>
          </a:p>
        </p:txBody>
      </p:sp>
      <p:sp>
        <p:nvSpPr>
          <p:cNvPr id="27" name="Rectangle 26">
            <a:extLst>
              <a:ext uri="{FF2B5EF4-FFF2-40B4-BE49-F238E27FC236}">
                <a16:creationId xmlns:a16="http://schemas.microsoft.com/office/drawing/2014/main" id="{B9999686-5B4E-A14F-9376-45AB05CD7AFB}"/>
              </a:ext>
            </a:extLst>
          </p:cNvPr>
          <p:cNvSpPr/>
          <p:nvPr/>
        </p:nvSpPr>
        <p:spPr>
          <a:xfrm>
            <a:off x="8268128" y="5389099"/>
            <a:ext cx="3098509" cy="646331"/>
          </a:xfrm>
          <a:prstGeom prst="rect">
            <a:avLst/>
          </a:prstGeom>
        </p:spPr>
        <p:txBody>
          <a:bodyPr wrap="square">
            <a:spAutoFit/>
          </a:bodyPr>
          <a:lstStyle/>
          <a:p>
            <a:r>
              <a:rPr lang="en-US" i="1" dirty="0">
                <a:sym typeface="Wingdings" pitchFamily="2" charset="2"/>
              </a:rPr>
              <a:t>answer is a mixture of what is given and items not given.</a:t>
            </a:r>
            <a:endParaRPr lang="en-US" i="1" dirty="0"/>
          </a:p>
        </p:txBody>
      </p:sp>
      <p:sp>
        <p:nvSpPr>
          <p:cNvPr id="28" name="Content Placeholder 27">
            <a:extLst>
              <a:ext uri="{FF2B5EF4-FFF2-40B4-BE49-F238E27FC236}">
                <a16:creationId xmlns:a16="http://schemas.microsoft.com/office/drawing/2014/main" id="{181F1A03-7E2C-9849-A9E4-501EFCAA4FF9}"/>
              </a:ext>
            </a:extLst>
          </p:cNvPr>
          <p:cNvSpPr>
            <a:spLocks noGrp="1"/>
          </p:cNvSpPr>
          <p:nvPr>
            <p:ph idx="1"/>
          </p:nvPr>
        </p:nvSpPr>
        <p:spPr>
          <a:xfrm>
            <a:off x="5907668" y="1368321"/>
            <a:ext cx="6284331" cy="1979208"/>
          </a:xfrm>
          <a:solidFill>
            <a:schemeClr val="bg1"/>
          </a:solidFill>
        </p:spPr>
        <p:txBody>
          <a:bodyPr/>
          <a:lstStyle/>
          <a:p>
            <a:pPr marL="0" indent="0">
              <a:buNone/>
            </a:pPr>
            <a:br>
              <a:rPr lang="en-US" sz="2000" dirty="0"/>
            </a:br>
            <a:r>
              <a:rPr lang="en-US" sz="2400" dirty="0"/>
              <a:t>Consequences of format-specific design:</a:t>
            </a:r>
          </a:p>
          <a:p>
            <a:r>
              <a:rPr lang="en-US" sz="2000" dirty="0">
                <a:solidFill>
                  <a:schemeClr val="tx1">
                    <a:lumMod val="50000"/>
                  </a:schemeClr>
                </a:solidFill>
              </a:rPr>
              <a:t>Prevent generalization </a:t>
            </a:r>
            <a:r>
              <a:rPr lang="en-US" sz="2000" dirty="0"/>
              <a:t>across formats </a:t>
            </a:r>
          </a:p>
          <a:p>
            <a:r>
              <a:rPr lang="en-US" sz="2000" dirty="0"/>
              <a:t>Don’t benefit from labeled data of other formats. </a:t>
            </a:r>
          </a:p>
        </p:txBody>
      </p:sp>
      <p:sp>
        <p:nvSpPr>
          <p:cNvPr id="29" name="Slide Number Placeholder 28">
            <a:extLst>
              <a:ext uri="{FF2B5EF4-FFF2-40B4-BE49-F238E27FC236}">
                <a16:creationId xmlns:a16="http://schemas.microsoft.com/office/drawing/2014/main" id="{14083681-3AFA-0C43-B8B0-7C13271F27BE}"/>
              </a:ext>
            </a:extLst>
          </p:cNvPr>
          <p:cNvSpPr>
            <a:spLocks noGrp="1"/>
          </p:cNvSpPr>
          <p:nvPr>
            <p:ph type="sldNum" sz="quarter" idx="10"/>
          </p:nvPr>
        </p:nvSpPr>
        <p:spPr/>
        <p:txBody>
          <a:bodyPr/>
          <a:lstStyle/>
          <a:p>
            <a:pPr>
              <a:defRPr/>
            </a:pPr>
            <a:fld id="{0121240C-47AF-2F4D-83B3-CC3EDF50F794}" type="slidenum">
              <a:rPr lang="en-US" smtClean="0"/>
              <a:pPr>
                <a:defRPr/>
              </a:pPr>
              <a:t>42</a:t>
            </a:fld>
            <a:endParaRPr lang="en-US" dirty="0"/>
          </a:p>
        </p:txBody>
      </p:sp>
    </p:spTree>
    <p:extLst>
      <p:ext uri="{BB962C8B-B14F-4D97-AF65-F5344CB8AC3E}">
        <p14:creationId xmlns:p14="http://schemas.microsoft.com/office/powerpoint/2010/main" val="967966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AutoGenerated: 8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Our progress in QA: the bad</a:t>
            </a:r>
          </a:p>
        </p:txBody>
      </p:sp>
      <p:sp>
        <p:nvSpPr>
          <p:cNvPr id="4" name="Rounded Rectangle 3">
            <a:extLst>
              <a:ext uri="{FF2B5EF4-FFF2-40B4-BE49-F238E27FC236}">
                <a16:creationId xmlns:a16="http://schemas.microsoft.com/office/drawing/2014/main" id="{29923198-89B8-E045-9A02-6BE30F5490AC}"/>
              </a:ext>
            </a:extLst>
          </p:cNvPr>
          <p:cNvSpPr/>
          <p:nvPr/>
        </p:nvSpPr>
        <p:spPr>
          <a:xfrm>
            <a:off x="1557843" y="2563102"/>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66CB49E-D374-4D4B-B7B8-A5792BF024D9}"/>
              </a:ext>
            </a:extLst>
          </p:cNvPr>
          <p:cNvGrpSpPr/>
          <p:nvPr/>
        </p:nvGrpSpPr>
        <p:grpSpPr>
          <a:xfrm>
            <a:off x="1227991" y="3353397"/>
            <a:ext cx="308034" cy="1462135"/>
            <a:chOff x="959667" y="3388037"/>
            <a:chExt cx="464019" cy="1462135"/>
          </a:xfrm>
        </p:grpSpPr>
        <p:cxnSp>
          <p:nvCxnSpPr>
            <p:cNvPr id="6" name="Straight Arrow Connector 5">
              <a:extLst>
                <a:ext uri="{FF2B5EF4-FFF2-40B4-BE49-F238E27FC236}">
                  <a16:creationId xmlns:a16="http://schemas.microsoft.com/office/drawing/2014/main" id="{6FD96F91-8AE8-624E-A6C8-B32A1AD4FFE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65EDB6E-AB3D-F248-8FA4-4BEAC4FCA75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6430D7D-5576-1A4F-B3BD-2FBF7A5E442C}"/>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922BA56-E4D4-D042-B164-A6B74C6ED681}"/>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F5695A3C-4D5E-334A-80A5-25205BBAF7BE}"/>
              </a:ext>
            </a:extLst>
          </p:cNvPr>
          <p:cNvPicPr>
            <a:picLocks noChangeAspect="1"/>
          </p:cNvPicPr>
          <p:nvPr/>
        </p:nvPicPr>
        <p:blipFill>
          <a:blip r:embed="rId2"/>
          <a:stretch>
            <a:fillRect/>
          </a:stretch>
        </p:blipFill>
        <p:spPr>
          <a:xfrm>
            <a:off x="1844629" y="3133426"/>
            <a:ext cx="2319802" cy="2009741"/>
          </a:xfrm>
          <a:prstGeom prst="rect">
            <a:avLst/>
          </a:prstGeom>
        </p:spPr>
      </p:pic>
      <p:sp>
        <p:nvSpPr>
          <p:cNvPr id="11" name="Rounded Rectangle 10">
            <a:extLst>
              <a:ext uri="{FF2B5EF4-FFF2-40B4-BE49-F238E27FC236}">
                <a16:creationId xmlns:a16="http://schemas.microsoft.com/office/drawing/2014/main" id="{F4053047-5677-CA46-886B-49F8BC69E464}"/>
              </a:ext>
            </a:extLst>
          </p:cNvPr>
          <p:cNvSpPr/>
          <p:nvPr/>
        </p:nvSpPr>
        <p:spPr>
          <a:xfrm>
            <a:off x="411424" y="3133426"/>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12" name="Rounded Rectangle 11">
            <a:extLst>
              <a:ext uri="{FF2B5EF4-FFF2-40B4-BE49-F238E27FC236}">
                <a16:creationId xmlns:a16="http://schemas.microsoft.com/office/drawing/2014/main" id="{9F0BEC09-FA2B-1847-9454-3E561140FCAF}"/>
              </a:ext>
            </a:extLst>
          </p:cNvPr>
          <p:cNvSpPr/>
          <p:nvPr/>
        </p:nvSpPr>
        <p:spPr>
          <a:xfrm>
            <a:off x="4832114" y="3164758"/>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grpSp>
        <p:nvGrpSpPr>
          <p:cNvPr id="13" name="Group 12">
            <a:extLst>
              <a:ext uri="{FF2B5EF4-FFF2-40B4-BE49-F238E27FC236}">
                <a16:creationId xmlns:a16="http://schemas.microsoft.com/office/drawing/2014/main" id="{EED2642B-F7BE-B74C-8380-3B3BCFDAC622}"/>
              </a:ext>
            </a:extLst>
          </p:cNvPr>
          <p:cNvGrpSpPr/>
          <p:nvPr/>
        </p:nvGrpSpPr>
        <p:grpSpPr>
          <a:xfrm>
            <a:off x="4492176" y="3347529"/>
            <a:ext cx="308034" cy="1462135"/>
            <a:chOff x="959667" y="3388037"/>
            <a:chExt cx="464019" cy="1462135"/>
          </a:xfrm>
        </p:grpSpPr>
        <p:cxnSp>
          <p:nvCxnSpPr>
            <p:cNvPr id="14" name="Straight Arrow Connector 13">
              <a:extLst>
                <a:ext uri="{FF2B5EF4-FFF2-40B4-BE49-F238E27FC236}">
                  <a16:creationId xmlns:a16="http://schemas.microsoft.com/office/drawing/2014/main" id="{60594D5B-4942-CD4F-9C8C-C69CC6074B5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479E1C7-A868-4D4D-9096-254C9A34A17B}"/>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6B8068E-A57C-2541-8A7C-689DBE59632A}"/>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5DD0C3B-2C76-FA43-B991-3594A97B3FF7}"/>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9" name="Rectangular Callout 18">
            <a:extLst>
              <a:ext uri="{FF2B5EF4-FFF2-40B4-BE49-F238E27FC236}">
                <a16:creationId xmlns:a16="http://schemas.microsoft.com/office/drawing/2014/main" id="{EFB1D24F-7272-0A43-BD31-3DBB723AEDB2}"/>
              </a:ext>
            </a:extLst>
          </p:cNvPr>
          <p:cNvSpPr/>
          <p:nvPr/>
        </p:nvSpPr>
        <p:spPr>
          <a:xfrm>
            <a:off x="4164431" y="5743943"/>
            <a:ext cx="1600200" cy="751114"/>
          </a:xfrm>
          <a:prstGeom prst="wedgeRectCallout">
            <a:avLst>
              <a:gd name="adj1" fmla="val 17827"/>
              <a:gd name="adj2" fmla="val -115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Task-specific assumptions</a:t>
            </a:r>
          </a:p>
        </p:txBody>
      </p:sp>
      <p:graphicFrame>
        <p:nvGraphicFramePr>
          <p:cNvPr id="22" name="Table 21">
            <a:extLst>
              <a:ext uri="{FF2B5EF4-FFF2-40B4-BE49-F238E27FC236}">
                <a16:creationId xmlns:a16="http://schemas.microsoft.com/office/drawing/2014/main" id="{BFA24205-0E25-A349-8529-E759A603537D}"/>
              </a:ext>
            </a:extLst>
          </p:cNvPr>
          <p:cNvGraphicFramePr>
            <a:graphicFrameLocks noGrp="1"/>
          </p:cNvGraphicFramePr>
          <p:nvPr/>
        </p:nvGraphicFramePr>
        <p:xfrm>
          <a:off x="6210889" y="3384396"/>
          <a:ext cx="5257799" cy="2661920"/>
        </p:xfrm>
        <a:graphic>
          <a:graphicData uri="http://schemas.openxmlformats.org/drawingml/2006/table">
            <a:tbl>
              <a:tblPr firstRow="1" bandRow="1">
                <a:tableStyleId>{5C22544A-7EE6-4342-B048-85BDC9FD1C3A}</a:tableStyleId>
              </a:tblPr>
              <a:tblGrid>
                <a:gridCol w="2021195">
                  <a:extLst>
                    <a:ext uri="{9D8B030D-6E8A-4147-A177-3AD203B41FA5}">
                      <a16:colId xmlns:a16="http://schemas.microsoft.com/office/drawing/2014/main" val="243073372"/>
                    </a:ext>
                  </a:extLst>
                </a:gridCol>
                <a:gridCol w="3236604">
                  <a:extLst>
                    <a:ext uri="{9D8B030D-6E8A-4147-A177-3AD203B41FA5}">
                      <a16:colId xmlns:a16="http://schemas.microsoft.com/office/drawing/2014/main" val="4068774688"/>
                    </a:ext>
                  </a:extLst>
                </a:gridCol>
              </a:tblGrid>
              <a:tr h="370840">
                <a:tc>
                  <a:txBody>
                    <a:bodyPr/>
                    <a:lstStyle/>
                    <a:p>
                      <a:pPr algn="l"/>
                      <a:r>
                        <a:rPr lang="en-US" dirty="0"/>
                        <a:t>format</a:t>
                      </a:r>
                    </a:p>
                  </a:txBody>
                  <a:tcPr/>
                </a:tc>
                <a:tc>
                  <a:txBody>
                    <a:bodyPr/>
                    <a:lstStyle/>
                    <a:p>
                      <a:r>
                        <a:rPr lang="en-US" dirty="0"/>
                        <a:t>assumption</a:t>
                      </a:r>
                    </a:p>
                  </a:txBody>
                  <a:tcPr/>
                </a:tc>
                <a:extLst>
                  <a:ext uri="{0D108BD9-81ED-4DB2-BD59-A6C34878D82A}">
                    <a16:rowId xmlns:a16="http://schemas.microsoft.com/office/drawing/2014/main" val="11704748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Yes/No QA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txBody>
                  <a:tcPr/>
                </a:tc>
                <a:extLst>
                  <a:ext uri="{0D108BD9-81ED-4DB2-BD59-A6C34878D82A}">
                    <a16:rowId xmlns:a16="http://schemas.microsoft.com/office/drawing/2014/main" val="512712009"/>
                  </a:ext>
                </a:extLst>
              </a:tr>
              <a:tr h="4654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Multiple-choice QA</a:t>
                      </a:r>
                    </a:p>
                  </a:txBody>
                  <a:tcPr/>
                </a:tc>
                <a:tc>
                  <a:txBody>
                    <a:bodyPr/>
                    <a:lstStyle/>
                    <a:p>
                      <a:br>
                        <a:rPr lang="en-US" dirty="0"/>
                      </a:br>
                      <a:endParaRPr lang="en-US" dirty="0"/>
                    </a:p>
                  </a:txBody>
                  <a:tcPr/>
                </a:tc>
                <a:extLst>
                  <a:ext uri="{0D108BD9-81ED-4DB2-BD59-A6C34878D82A}">
                    <a16:rowId xmlns:a16="http://schemas.microsoft.com/office/drawing/2014/main" val="972367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Extractive QA</a:t>
                      </a:r>
                    </a:p>
                  </a:txBody>
                  <a:tcPr/>
                </a:tc>
                <a:tc>
                  <a:txBody>
                    <a:bodyPr/>
                    <a:lstStyle/>
                    <a:p>
                      <a:br>
                        <a:rPr lang="en-US" dirty="0"/>
                      </a:br>
                      <a:endParaRPr lang="en-US" dirty="0"/>
                    </a:p>
                  </a:txBody>
                  <a:tcPr/>
                </a:tc>
                <a:extLst>
                  <a:ext uri="{0D108BD9-81ED-4DB2-BD59-A6C34878D82A}">
                    <a16:rowId xmlns:a16="http://schemas.microsoft.com/office/drawing/2014/main" val="23669914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Abstractive QA</a:t>
                      </a:r>
                      <a:endParaRPr lang="en-US" sz="1800" dirty="0">
                        <a:sym typeface="Wingdings" pitchFamily="2" charset="2"/>
                      </a:endParaRPr>
                    </a:p>
                  </a:txBody>
                  <a:tcPr/>
                </a:tc>
                <a:tc>
                  <a:txBody>
                    <a:bodyPr/>
                    <a:lstStyle/>
                    <a:p>
                      <a:br>
                        <a:rPr lang="en-US" dirty="0"/>
                      </a:br>
                      <a:endParaRPr lang="en-US" dirty="0"/>
                    </a:p>
                  </a:txBody>
                  <a:tcPr/>
                </a:tc>
                <a:extLst>
                  <a:ext uri="{0D108BD9-81ED-4DB2-BD59-A6C34878D82A}">
                    <a16:rowId xmlns:a16="http://schemas.microsoft.com/office/drawing/2014/main" val="82591444"/>
                  </a:ext>
                </a:extLst>
              </a:tr>
            </a:tbl>
          </a:graphicData>
        </a:graphic>
      </p:graphicFrame>
      <p:sp>
        <p:nvSpPr>
          <p:cNvPr id="24" name="Rectangle 23">
            <a:extLst>
              <a:ext uri="{FF2B5EF4-FFF2-40B4-BE49-F238E27FC236}">
                <a16:creationId xmlns:a16="http://schemas.microsoft.com/office/drawing/2014/main" id="{2DC9CC5F-7231-334D-B3A8-5AFFFF07F63E}"/>
              </a:ext>
            </a:extLst>
          </p:cNvPr>
          <p:cNvSpPr/>
          <p:nvPr/>
        </p:nvSpPr>
        <p:spPr>
          <a:xfrm>
            <a:off x="8285800" y="3749335"/>
            <a:ext cx="1523174" cy="369332"/>
          </a:xfrm>
          <a:prstGeom prst="rect">
            <a:avLst/>
          </a:prstGeom>
        </p:spPr>
        <p:txBody>
          <a:bodyPr wrap="none">
            <a:spAutoFit/>
          </a:bodyPr>
          <a:lstStyle/>
          <a:p>
            <a:pPr lvl="0" eaLnBrk="1" fontAlgn="auto" hangingPunct="1">
              <a:spcBef>
                <a:spcPts val="0"/>
              </a:spcBef>
              <a:spcAft>
                <a:spcPts val="0"/>
              </a:spcAft>
              <a:defRPr/>
            </a:pPr>
            <a:r>
              <a:rPr lang="en-US" i="1" dirty="0">
                <a:sym typeface="Wingdings" pitchFamily="2" charset="2"/>
              </a:rPr>
              <a:t>binary output </a:t>
            </a:r>
          </a:p>
        </p:txBody>
      </p:sp>
      <p:sp>
        <p:nvSpPr>
          <p:cNvPr id="25" name="Rectangle 24">
            <a:extLst>
              <a:ext uri="{FF2B5EF4-FFF2-40B4-BE49-F238E27FC236}">
                <a16:creationId xmlns:a16="http://schemas.microsoft.com/office/drawing/2014/main" id="{FE6ABEE1-A13A-3A48-B276-50FEB680C428}"/>
              </a:ext>
            </a:extLst>
          </p:cNvPr>
          <p:cNvSpPr/>
          <p:nvPr/>
        </p:nvSpPr>
        <p:spPr>
          <a:xfrm>
            <a:off x="8268128" y="4097269"/>
            <a:ext cx="3176122" cy="646331"/>
          </a:xfrm>
          <a:prstGeom prst="rect">
            <a:avLst/>
          </a:prstGeom>
        </p:spPr>
        <p:txBody>
          <a:bodyPr wrap="square">
            <a:spAutoFit/>
          </a:bodyPr>
          <a:lstStyle/>
          <a:p>
            <a:r>
              <a:rPr lang="en-US" i="1" dirty="0">
                <a:sym typeface="Wingdings" pitchFamily="2" charset="2"/>
              </a:rPr>
              <a:t>exactly one of the candidate answers is correct. </a:t>
            </a:r>
            <a:endParaRPr lang="en-US" i="1" dirty="0"/>
          </a:p>
        </p:txBody>
      </p:sp>
      <p:sp>
        <p:nvSpPr>
          <p:cNvPr id="26" name="Rectangle 25">
            <a:extLst>
              <a:ext uri="{FF2B5EF4-FFF2-40B4-BE49-F238E27FC236}">
                <a16:creationId xmlns:a16="http://schemas.microsoft.com/office/drawing/2014/main" id="{2E610A5D-3ACB-514B-9D6B-C91BBF1D1E02}"/>
              </a:ext>
            </a:extLst>
          </p:cNvPr>
          <p:cNvSpPr/>
          <p:nvPr/>
        </p:nvSpPr>
        <p:spPr>
          <a:xfrm>
            <a:off x="8268128" y="4752846"/>
            <a:ext cx="3098509" cy="646331"/>
          </a:xfrm>
          <a:prstGeom prst="rect">
            <a:avLst/>
          </a:prstGeom>
        </p:spPr>
        <p:txBody>
          <a:bodyPr wrap="square">
            <a:spAutoFit/>
          </a:bodyPr>
          <a:lstStyle/>
          <a:p>
            <a:r>
              <a:rPr lang="en-US" i="1" dirty="0">
                <a:sym typeface="Wingdings" pitchFamily="2" charset="2"/>
              </a:rPr>
              <a:t>answer is a subset of a given paragraph </a:t>
            </a:r>
            <a:endParaRPr lang="en-US" i="1" dirty="0"/>
          </a:p>
        </p:txBody>
      </p:sp>
      <p:sp>
        <p:nvSpPr>
          <p:cNvPr id="27" name="Rectangle 26">
            <a:extLst>
              <a:ext uri="{FF2B5EF4-FFF2-40B4-BE49-F238E27FC236}">
                <a16:creationId xmlns:a16="http://schemas.microsoft.com/office/drawing/2014/main" id="{B9999686-5B4E-A14F-9376-45AB05CD7AFB}"/>
              </a:ext>
            </a:extLst>
          </p:cNvPr>
          <p:cNvSpPr/>
          <p:nvPr/>
        </p:nvSpPr>
        <p:spPr>
          <a:xfrm>
            <a:off x="8268128" y="5389099"/>
            <a:ext cx="3098509" cy="646331"/>
          </a:xfrm>
          <a:prstGeom prst="rect">
            <a:avLst/>
          </a:prstGeom>
        </p:spPr>
        <p:txBody>
          <a:bodyPr wrap="square">
            <a:spAutoFit/>
          </a:bodyPr>
          <a:lstStyle/>
          <a:p>
            <a:r>
              <a:rPr lang="en-US" i="1" dirty="0">
                <a:sym typeface="Wingdings" pitchFamily="2" charset="2"/>
              </a:rPr>
              <a:t>answer is a mixture of what is given and items not given.</a:t>
            </a:r>
            <a:endParaRPr lang="en-US" i="1" dirty="0"/>
          </a:p>
        </p:txBody>
      </p:sp>
      <p:sp>
        <p:nvSpPr>
          <p:cNvPr id="28" name="Content Placeholder 27">
            <a:extLst>
              <a:ext uri="{FF2B5EF4-FFF2-40B4-BE49-F238E27FC236}">
                <a16:creationId xmlns:a16="http://schemas.microsoft.com/office/drawing/2014/main" id="{181F1A03-7E2C-9849-A9E4-501EFCAA4FF9}"/>
              </a:ext>
            </a:extLst>
          </p:cNvPr>
          <p:cNvSpPr>
            <a:spLocks noGrp="1"/>
          </p:cNvSpPr>
          <p:nvPr>
            <p:ph idx="1"/>
          </p:nvPr>
        </p:nvSpPr>
        <p:spPr>
          <a:xfrm>
            <a:off x="5907668" y="1368321"/>
            <a:ext cx="6284331" cy="1979208"/>
          </a:xfrm>
          <a:solidFill>
            <a:schemeClr val="bg1"/>
          </a:solidFill>
        </p:spPr>
        <p:txBody>
          <a:bodyPr/>
          <a:lstStyle/>
          <a:p>
            <a:pPr marL="0" indent="0">
              <a:buNone/>
            </a:pPr>
            <a:br>
              <a:rPr lang="en-US" sz="2000" dirty="0"/>
            </a:br>
            <a:r>
              <a:rPr lang="en-US" sz="2400" dirty="0"/>
              <a:t>Consequences of format-specific design:</a:t>
            </a:r>
          </a:p>
          <a:p>
            <a:r>
              <a:rPr lang="en-US" sz="2000" dirty="0">
                <a:solidFill>
                  <a:schemeClr val="tx1">
                    <a:lumMod val="50000"/>
                  </a:schemeClr>
                </a:solidFill>
              </a:rPr>
              <a:t>Prevent generalization </a:t>
            </a:r>
            <a:r>
              <a:rPr lang="en-US" sz="2000" dirty="0"/>
              <a:t>across formats </a:t>
            </a:r>
          </a:p>
          <a:p>
            <a:r>
              <a:rPr lang="en-US" sz="2000" dirty="0"/>
              <a:t>Don’t benefit from labeled data of other formats. </a:t>
            </a:r>
          </a:p>
        </p:txBody>
      </p:sp>
      <p:sp>
        <p:nvSpPr>
          <p:cNvPr id="29" name="Slide Number Placeholder 28">
            <a:extLst>
              <a:ext uri="{FF2B5EF4-FFF2-40B4-BE49-F238E27FC236}">
                <a16:creationId xmlns:a16="http://schemas.microsoft.com/office/drawing/2014/main" id="{14083681-3AFA-0C43-B8B0-7C13271F27BE}"/>
              </a:ext>
            </a:extLst>
          </p:cNvPr>
          <p:cNvSpPr>
            <a:spLocks noGrp="1"/>
          </p:cNvSpPr>
          <p:nvPr>
            <p:ph type="sldNum" sz="quarter" idx="10"/>
          </p:nvPr>
        </p:nvSpPr>
        <p:spPr/>
        <p:txBody>
          <a:bodyPr/>
          <a:lstStyle/>
          <a:p>
            <a:pPr>
              <a:defRPr/>
            </a:pPr>
            <a:fld id="{0121240C-47AF-2F4D-83B3-CC3EDF50F794}" type="slidenum">
              <a:rPr lang="en-US" smtClean="0"/>
              <a:pPr>
                <a:defRPr/>
              </a:pPr>
              <a:t>43</a:t>
            </a:fld>
            <a:endParaRPr lang="en-US" dirty="0"/>
          </a:p>
        </p:txBody>
      </p:sp>
    </p:spTree>
    <p:extLst>
      <p:ext uri="{BB962C8B-B14F-4D97-AF65-F5344CB8AC3E}">
        <p14:creationId xmlns:p14="http://schemas.microsoft.com/office/powerpoint/2010/main" val="24363014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AutoGenerated: 8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formats-specialized models</a:t>
            </a:r>
          </a:p>
        </p:txBody>
      </p:sp>
      <p:cxnSp>
        <p:nvCxnSpPr>
          <p:cNvPr id="13" name="Straight Connector 12">
            <a:extLst>
              <a:ext uri="{FF2B5EF4-FFF2-40B4-BE49-F238E27FC236}">
                <a16:creationId xmlns:a16="http://schemas.microsoft.com/office/drawing/2014/main" id="{3FE0FFB7-2C4E-0E49-8C33-FE2657038D54}"/>
              </a:ext>
            </a:extLst>
          </p:cNvPr>
          <p:cNvCxnSpPr/>
          <p:nvPr/>
        </p:nvCxnSpPr>
        <p:spPr>
          <a:xfrm>
            <a:off x="393700" y="4013200"/>
            <a:ext cx="11277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sp>
        <p:nvSpPr>
          <p:cNvPr id="12" name="Slide Number Placeholder 11">
            <a:extLst>
              <a:ext uri="{FF2B5EF4-FFF2-40B4-BE49-F238E27FC236}">
                <a16:creationId xmlns:a16="http://schemas.microsoft.com/office/drawing/2014/main" id="{D1DA93A3-4ED1-0745-9009-AF14937704EA}"/>
              </a:ext>
            </a:extLst>
          </p:cNvPr>
          <p:cNvSpPr>
            <a:spLocks noGrp="1"/>
          </p:cNvSpPr>
          <p:nvPr>
            <p:ph type="sldNum" sz="quarter" idx="10"/>
          </p:nvPr>
        </p:nvSpPr>
        <p:spPr/>
        <p:txBody>
          <a:bodyPr/>
          <a:lstStyle/>
          <a:p>
            <a:pPr>
              <a:defRPr/>
            </a:pPr>
            <a:fld id="{0121240C-47AF-2F4D-83B3-CC3EDF50F794}" type="slidenum">
              <a:rPr lang="en-US" smtClean="0"/>
              <a:pPr>
                <a:defRPr/>
              </a:pPr>
              <a:t>44</a:t>
            </a:fld>
            <a:endParaRPr lang="en-US" dirty="0"/>
          </a:p>
        </p:txBody>
      </p:sp>
    </p:spTree>
    <p:extLst>
      <p:ext uri="{BB962C8B-B14F-4D97-AF65-F5344CB8AC3E}">
        <p14:creationId xmlns:p14="http://schemas.microsoft.com/office/powerpoint/2010/main" val="68278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AutoGenerated: 8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formats-specialized models</a:t>
            </a:r>
          </a:p>
        </p:txBody>
      </p:sp>
      <p:grpSp>
        <p:nvGrpSpPr>
          <p:cNvPr id="4" name="Group 3">
            <a:extLst>
              <a:ext uri="{FF2B5EF4-FFF2-40B4-BE49-F238E27FC236}">
                <a16:creationId xmlns:a16="http://schemas.microsoft.com/office/drawing/2014/main" id="{3128E3D5-76B3-F44E-ADE7-BAC81D47F933}"/>
              </a:ext>
            </a:extLst>
          </p:cNvPr>
          <p:cNvGrpSpPr/>
          <p:nvPr/>
        </p:nvGrpSpPr>
        <p:grpSpPr>
          <a:xfrm>
            <a:off x="838200" y="1838155"/>
            <a:ext cx="10618743" cy="1985791"/>
            <a:chOff x="838200" y="1838155"/>
            <a:chExt cx="10618743" cy="1985791"/>
          </a:xfrm>
        </p:grpSpPr>
        <p:sp>
          <p:nvSpPr>
            <p:cNvPr id="5" name="Rectangle 4">
              <a:extLst>
                <a:ext uri="{FF2B5EF4-FFF2-40B4-BE49-F238E27FC236}">
                  <a16:creationId xmlns:a16="http://schemas.microsoft.com/office/drawing/2014/main" id="{BAA19890-465A-2544-8F80-FCCCAF83873D}"/>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6" name="Rectangle 5">
              <a:extLst>
                <a:ext uri="{FF2B5EF4-FFF2-40B4-BE49-F238E27FC236}">
                  <a16:creationId xmlns:a16="http://schemas.microsoft.com/office/drawing/2014/main" id="{43E1EBE6-DF9F-ED48-A2DB-37E847023BDA}"/>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7" name="Alternate Process 6">
              <a:extLst>
                <a:ext uri="{FF2B5EF4-FFF2-40B4-BE49-F238E27FC236}">
                  <a16:creationId xmlns:a16="http://schemas.microsoft.com/office/drawing/2014/main" id="{4269482B-BAB9-B644-9499-D325AC0ED32F}"/>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grpSp>
      <p:cxnSp>
        <p:nvCxnSpPr>
          <p:cNvPr id="13" name="Straight Connector 12">
            <a:extLst>
              <a:ext uri="{FF2B5EF4-FFF2-40B4-BE49-F238E27FC236}">
                <a16:creationId xmlns:a16="http://schemas.microsoft.com/office/drawing/2014/main" id="{3FE0FFB7-2C4E-0E49-8C33-FE2657038D54}"/>
              </a:ext>
            </a:extLst>
          </p:cNvPr>
          <p:cNvCxnSpPr/>
          <p:nvPr/>
        </p:nvCxnSpPr>
        <p:spPr>
          <a:xfrm>
            <a:off x="393700" y="4013200"/>
            <a:ext cx="11277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sp>
        <p:nvSpPr>
          <p:cNvPr id="12" name="Slide Number Placeholder 11">
            <a:extLst>
              <a:ext uri="{FF2B5EF4-FFF2-40B4-BE49-F238E27FC236}">
                <a16:creationId xmlns:a16="http://schemas.microsoft.com/office/drawing/2014/main" id="{D1DA93A3-4ED1-0745-9009-AF14937704EA}"/>
              </a:ext>
            </a:extLst>
          </p:cNvPr>
          <p:cNvSpPr>
            <a:spLocks noGrp="1"/>
          </p:cNvSpPr>
          <p:nvPr>
            <p:ph type="sldNum" sz="quarter" idx="10"/>
          </p:nvPr>
        </p:nvSpPr>
        <p:spPr/>
        <p:txBody>
          <a:bodyPr/>
          <a:lstStyle/>
          <a:p>
            <a:pPr>
              <a:defRPr/>
            </a:pPr>
            <a:fld id="{0121240C-47AF-2F4D-83B3-CC3EDF50F794}" type="slidenum">
              <a:rPr lang="en-US" smtClean="0"/>
              <a:pPr>
                <a:defRPr/>
              </a:pPr>
              <a:t>45</a:t>
            </a:fld>
            <a:endParaRPr lang="en-US" dirty="0"/>
          </a:p>
        </p:txBody>
      </p:sp>
    </p:spTree>
    <p:extLst>
      <p:ext uri="{BB962C8B-B14F-4D97-AF65-F5344CB8AC3E}">
        <p14:creationId xmlns:p14="http://schemas.microsoft.com/office/powerpoint/2010/main" val="387217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AutoGenerated: 80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formats-specialized models</a:t>
            </a:r>
          </a:p>
        </p:txBody>
      </p:sp>
      <p:grpSp>
        <p:nvGrpSpPr>
          <p:cNvPr id="4" name="Group 3">
            <a:extLst>
              <a:ext uri="{FF2B5EF4-FFF2-40B4-BE49-F238E27FC236}">
                <a16:creationId xmlns:a16="http://schemas.microsoft.com/office/drawing/2014/main" id="{3128E3D5-76B3-F44E-ADE7-BAC81D47F933}"/>
              </a:ext>
            </a:extLst>
          </p:cNvPr>
          <p:cNvGrpSpPr/>
          <p:nvPr/>
        </p:nvGrpSpPr>
        <p:grpSpPr>
          <a:xfrm>
            <a:off x="838200" y="1838155"/>
            <a:ext cx="10618743" cy="1985791"/>
            <a:chOff x="838200" y="1838155"/>
            <a:chExt cx="10618743" cy="1985791"/>
          </a:xfrm>
        </p:grpSpPr>
        <p:sp>
          <p:nvSpPr>
            <p:cNvPr id="5" name="Rectangle 4">
              <a:extLst>
                <a:ext uri="{FF2B5EF4-FFF2-40B4-BE49-F238E27FC236}">
                  <a16:creationId xmlns:a16="http://schemas.microsoft.com/office/drawing/2014/main" id="{BAA19890-465A-2544-8F80-FCCCAF83873D}"/>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6" name="Rectangle 5">
              <a:extLst>
                <a:ext uri="{FF2B5EF4-FFF2-40B4-BE49-F238E27FC236}">
                  <a16:creationId xmlns:a16="http://schemas.microsoft.com/office/drawing/2014/main" id="{43E1EBE6-DF9F-ED48-A2DB-37E847023BDA}"/>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7" name="Alternate Process 6">
              <a:extLst>
                <a:ext uri="{FF2B5EF4-FFF2-40B4-BE49-F238E27FC236}">
                  <a16:creationId xmlns:a16="http://schemas.microsoft.com/office/drawing/2014/main" id="{4269482B-BAB9-B644-9499-D325AC0ED32F}"/>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grpSp>
      <p:cxnSp>
        <p:nvCxnSpPr>
          <p:cNvPr id="13" name="Straight Connector 12">
            <a:extLst>
              <a:ext uri="{FF2B5EF4-FFF2-40B4-BE49-F238E27FC236}">
                <a16:creationId xmlns:a16="http://schemas.microsoft.com/office/drawing/2014/main" id="{3FE0FFB7-2C4E-0E49-8C33-FE2657038D54}"/>
              </a:ext>
            </a:extLst>
          </p:cNvPr>
          <p:cNvCxnSpPr/>
          <p:nvPr/>
        </p:nvCxnSpPr>
        <p:spPr>
          <a:xfrm>
            <a:off x="393700" y="4013200"/>
            <a:ext cx="11277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04B3D09-6F8D-4D4A-9290-62572EE81A6A}"/>
              </a:ext>
            </a:extLst>
          </p:cNvPr>
          <p:cNvGrpSpPr/>
          <p:nvPr/>
        </p:nvGrpSpPr>
        <p:grpSpPr>
          <a:xfrm>
            <a:off x="631524" y="4511963"/>
            <a:ext cx="10784059" cy="2003354"/>
            <a:chOff x="631524" y="4511963"/>
            <a:chExt cx="10784059" cy="2003354"/>
          </a:xfrm>
        </p:grpSpPr>
        <p:sp>
          <p:nvSpPr>
            <p:cNvPr id="10" name="Rectangle 9">
              <a:extLst>
                <a:ext uri="{FF2B5EF4-FFF2-40B4-BE49-F238E27FC236}">
                  <a16:creationId xmlns:a16="http://schemas.microsoft.com/office/drawing/2014/main" id="{A6C4E71C-628D-CC48-88ED-6CF5AB255FAD}"/>
                </a:ext>
              </a:extLst>
            </p:cNvPr>
            <p:cNvSpPr/>
            <p:nvPr/>
          </p:nvSpPr>
          <p:spPr>
            <a:xfrm>
              <a:off x="631524" y="4511963"/>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11" name="Alternate Process 10">
              <a:extLst>
                <a:ext uri="{FF2B5EF4-FFF2-40B4-BE49-F238E27FC236}">
                  <a16:creationId xmlns:a16="http://schemas.microsoft.com/office/drawing/2014/main" id="{FD9763AB-3480-C247-A070-B7F186D41102}"/>
                </a:ext>
              </a:extLst>
            </p:cNvPr>
            <p:cNvSpPr/>
            <p:nvPr/>
          </p:nvSpPr>
          <p:spPr>
            <a:xfrm>
              <a:off x="838200" y="5289449"/>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sp>
          <p:nvSpPr>
            <p:cNvPr id="15" name="Rectangle 14">
              <a:extLst>
                <a:ext uri="{FF2B5EF4-FFF2-40B4-BE49-F238E27FC236}">
                  <a16:creationId xmlns:a16="http://schemas.microsoft.com/office/drawing/2014/main" id="{BCF1A679-7447-074E-8AEC-E841ABE838D1}"/>
                </a:ext>
              </a:extLst>
            </p:cNvPr>
            <p:cNvSpPr/>
            <p:nvPr/>
          </p:nvSpPr>
          <p:spPr>
            <a:xfrm>
              <a:off x="9447084" y="5287012"/>
              <a:ext cx="1968499" cy="461665"/>
            </a:xfrm>
            <a:prstGeom prst="rect">
              <a:avLst/>
            </a:prstGeom>
          </p:spPr>
          <p:txBody>
            <a:bodyPr wrap="square">
              <a:spAutoFit/>
            </a:bodyPr>
            <a:lstStyle/>
            <a:p>
              <a:pPr algn="ctr"/>
              <a:r>
                <a:rPr lang="en-US" sz="2400" i="1" dirty="0"/>
                <a:t>“sugar”</a:t>
              </a:r>
            </a:p>
          </p:txBody>
        </p:sp>
      </p:grp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sp>
        <p:nvSpPr>
          <p:cNvPr id="12" name="Slide Number Placeholder 11">
            <a:extLst>
              <a:ext uri="{FF2B5EF4-FFF2-40B4-BE49-F238E27FC236}">
                <a16:creationId xmlns:a16="http://schemas.microsoft.com/office/drawing/2014/main" id="{D1DA93A3-4ED1-0745-9009-AF14937704EA}"/>
              </a:ext>
            </a:extLst>
          </p:cNvPr>
          <p:cNvSpPr>
            <a:spLocks noGrp="1"/>
          </p:cNvSpPr>
          <p:nvPr>
            <p:ph type="sldNum" sz="quarter" idx="10"/>
          </p:nvPr>
        </p:nvSpPr>
        <p:spPr/>
        <p:txBody>
          <a:bodyPr/>
          <a:lstStyle/>
          <a:p>
            <a:pPr>
              <a:defRPr/>
            </a:pPr>
            <a:fld id="{0121240C-47AF-2F4D-83B3-CC3EDF50F794}" type="slidenum">
              <a:rPr lang="en-US" smtClean="0"/>
              <a:pPr>
                <a:defRPr/>
              </a:pPr>
              <a:t>46</a:t>
            </a:fld>
            <a:endParaRPr lang="en-US" dirty="0"/>
          </a:p>
        </p:txBody>
      </p:sp>
    </p:spTree>
    <p:extLst>
      <p:ext uri="{BB962C8B-B14F-4D97-AF65-F5344CB8AC3E}">
        <p14:creationId xmlns:p14="http://schemas.microsoft.com/office/powerpoint/2010/main" val="1646549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AutoGenerated: 80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formats-specialized models</a:t>
            </a:r>
          </a:p>
        </p:txBody>
      </p:sp>
      <p:grpSp>
        <p:nvGrpSpPr>
          <p:cNvPr id="4" name="Group 3">
            <a:extLst>
              <a:ext uri="{FF2B5EF4-FFF2-40B4-BE49-F238E27FC236}">
                <a16:creationId xmlns:a16="http://schemas.microsoft.com/office/drawing/2014/main" id="{3128E3D5-76B3-F44E-ADE7-BAC81D47F933}"/>
              </a:ext>
            </a:extLst>
          </p:cNvPr>
          <p:cNvGrpSpPr/>
          <p:nvPr/>
        </p:nvGrpSpPr>
        <p:grpSpPr>
          <a:xfrm>
            <a:off x="838200" y="1838155"/>
            <a:ext cx="10618743" cy="1985791"/>
            <a:chOff x="838200" y="1838155"/>
            <a:chExt cx="10618743" cy="1985791"/>
          </a:xfrm>
        </p:grpSpPr>
        <p:sp>
          <p:nvSpPr>
            <p:cNvPr id="5" name="Rectangle 4">
              <a:extLst>
                <a:ext uri="{FF2B5EF4-FFF2-40B4-BE49-F238E27FC236}">
                  <a16:creationId xmlns:a16="http://schemas.microsoft.com/office/drawing/2014/main" id="{BAA19890-465A-2544-8F80-FCCCAF83873D}"/>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6" name="Rectangle 5">
              <a:extLst>
                <a:ext uri="{FF2B5EF4-FFF2-40B4-BE49-F238E27FC236}">
                  <a16:creationId xmlns:a16="http://schemas.microsoft.com/office/drawing/2014/main" id="{43E1EBE6-DF9F-ED48-A2DB-37E847023BDA}"/>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7" name="Alternate Process 6">
              <a:extLst>
                <a:ext uri="{FF2B5EF4-FFF2-40B4-BE49-F238E27FC236}">
                  <a16:creationId xmlns:a16="http://schemas.microsoft.com/office/drawing/2014/main" id="{4269482B-BAB9-B644-9499-D325AC0ED32F}"/>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grpSp>
      <p:sp>
        <p:nvSpPr>
          <p:cNvPr id="9" name="Chevron 8">
            <a:extLst>
              <a:ext uri="{FF2B5EF4-FFF2-40B4-BE49-F238E27FC236}">
                <a16:creationId xmlns:a16="http://schemas.microsoft.com/office/drawing/2014/main" id="{678264A3-83A6-C748-A790-C82A33477375}"/>
              </a:ext>
            </a:extLst>
          </p:cNvPr>
          <p:cNvSpPr/>
          <p:nvPr/>
        </p:nvSpPr>
        <p:spPr>
          <a:xfrm>
            <a:off x="4983274" y="271237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3FE0FFB7-2C4E-0E49-8C33-FE2657038D54}"/>
              </a:ext>
            </a:extLst>
          </p:cNvPr>
          <p:cNvCxnSpPr/>
          <p:nvPr/>
        </p:nvCxnSpPr>
        <p:spPr>
          <a:xfrm>
            <a:off x="393700" y="4013200"/>
            <a:ext cx="11277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04B3D09-6F8D-4D4A-9290-62572EE81A6A}"/>
              </a:ext>
            </a:extLst>
          </p:cNvPr>
          <p:cNvGrpSpPr/>
          <p:nvPr/>
        </p:nvGrpSpPr>
        <p:grpSpPr>
          <a:xfrm>
            <a:off x="631524" y="4511963"/>
            <a:ext cx="10784059" cy="2003354"/>
            <a:chOff x="631524" y="4511963"/>
            <a:chExt cx="10784059" cy="2003354"/>
          </a:xfrm>
        </p:grpSpPr>
        <p:sp>
          <p:nvSpPr>
            <p:cNvPr id="10" name="Rectangle 9">
              <a:extLst>
                <a:ext uri="{FF2B5EF4-FFF2-40B4-BE49-F238E27FC236}">
                  <a16:creationId xmlns:a16="http://schemas.microsoft.com/office/drawing/2014/main" id="{A6C4E71C-628D-CC48-88ED-6CF5AB255FAD}"/>
                </a:ext>
              </a:extLst>
            </p:cNvPr>
            <p:cNvSpPr/>
            <p:nvPr/>
          </p:nvSpPr>
          <p:spPr>
            <a:xfrm>
              <a:off x="631524" y="4511963"/>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11" name="Alternate Process 10">
              <a:extLst>
                <a:ext uri="{FF2B5EF4-FFF2-40B4-BE49-F238E27FC236}">
                  <a16:creationId xmlns:a16="http://schemas.microsoft.com/office/drawing/2014/main" id="{FD9763AB-3480-C247-A070-B7F186D41102}"/>
                </a:ext>
              </a:extLst>
            </p:cNvPr>
            <p:cNvSpPr/>
            <p:nvPr/>
          </p:nvSpPr>
          <p:spPr>
            <a:xfrm>
              <a:off x="838200" y="5289449"/>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sp>
          <p:nvSpPr>
            <p:cNvPr id="15" name="Rectangle 14">
              <a:extLst>
                <a:ext uri="{FF2B5EF4-FFF2-40B4-BE49-F238E27FC236}">
                  <a16:creationId xmlns:a16="http://schemas.microsoft.com/office/drawing/2014/main" id="{BCF1A679-7447-074E-8AEC-E841ABE838D1}"/>
                </a:ext>
              </a:extLst>
            </p:cNvPr>
            <p:cNvSpPr/>
            <p:nvPr/>
          </p:nvSpPr>
          <p:spPr>
            <a:xfrm>
              <a:off x="9447084" y="5287012"/>
              <a:ext cx="1968499" cy="461665"/>
            </a:xfrm>
            <a:prstGeom prst="rect">
              <a:avLst/>
            </a:prstGeom>
          </p:spPr>
          <p:txBody>
            <a:bodyPr wrap="square">
              <a:spAutoFit/>
            </a:bodyPr>
            <a:lstStyle/>
            <a:p>
              <a:pPr algn="ctr"/>
              <a:r>
                <a:rPr lang="en-US" sz="2400" i="1" dirty="0"/>
                <a:t>“sugar”</a:t>
              </a:r>
            </a:p>
          </p:txBody>
        </p:sp>
      </p:grp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pic>
        <p:nvPicPr>
          <p:cNvPr id="18" name="Picture 17">
            <a:extLst>
              <a:ext uri="{FF2B5EF4-FFF2-40B4-BE49-F238E27FC236}">
                <a16:creationId xmlns:a16="http://schemas.microsoft.com/office/drawing/2014/main" id="{6D36370A-AE6B-274A-9447-DDAE296CD8B4}"/>
              </a:ext>
            </a:extLst>
          </p:cNvPr>
          <p:cNvPicPr>
            <a:picLocks noChangeAspect="1"/>
          </p:cNvPicPr>
          <p:nvPr/>
        </p:nvPicPr>
        <p:blipFill>
          <a:blip r:embed="rId2">
            <a:duotone>
              <a:schemeClr val="accent2">
                <a:shade val="45000"/>
                <a:satMod val="135000"/>
              </a:schemeClr>
              <a:prstClr val="white"/>
            </a:duotone>
          </a:blip>
          <a:stretch>
            <a:fillRect/>
          </a:stretch>
        </p:blipFill>
        <p:spPr>
          <a:xfrm>
            <a:off x="6096000" y="2139134"/>
            <a:ext cx="1809406" cy="1403275"/>
          </a:xfrm>
          <a:prstGeom prst="rect">
            <a:avLst/>
          </a:prstGeom>
        </p:spPr>
      </p:pic>
      <p:sp>
        <p:nvSpPr>
          <p:cNvPr id="19" name="Chevron 18">
            <a:extLst>
              <a:ext uri="{FF2B5EF4-FFF2-40B4-BE49-F238E27FC236}">
                <a16:creationId xmlns:a16="http://schemas.microsoft.com/office/drawing/2014/main" id="{A7443116-A0DB-D344-A61A-C99BF6F5A7D5}"/>
              </a:ext>
            </a:extLst>
          </p:cNvPr>
          <p:cNvSpPr/>
          <p:nvPr/>
        </p:nvSpPr>
        <p:spPr>
          <a:xfrm>
            <a:off x="8265880" y="2685569"/>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Slide Number Placeholder 11">
            <a:extLst>
              <a:ext uri="{FF2B5EF4-FFF2-40B4-BE49-F238E27FC236}">
                <a16:creationId xmlns:a16="http://schemas.microsoft.com/office/drawing/2014/main" id="{D1DA93A3-4ED1-0745-9009-AF14937704EA}"/>
              </a:ext>
            </a:extLst>
          </p:cNvPr>
          <p:cNvSpPr>
            <a:spLocks noGrp="1"/>
          </p:cNvSpPr>
          <p:nvPr>
            <p:ph type="sldNum" sz="quarter" idx="10"/>
          </p:nvPr>
        </p:nvSpPr>
        <p:spPr/>
        <p:txBody>
          <a:bodyPr/>
          <a:lstStyle/>
          <a:p>
            <a:pPr>
              <a:defRPr/>
            </a:pPr>
            <a:fld id="{0121240C-47AF-2F4D-83B3-CC3EDF50F794}" type="slidenum">
              <a:rPr lang="en-US" smtClean="0"/>
              <a:pPr>
                <a:defRPr/>
              </a:pPr>
              <a:t>47</a:t>
            </a:fld>
            <a:endParaRPr lang="en-US" dirty="0"/>
          </a:p>
        </p:txBody>
      </p:sp>
    </p:spTree>
    <p:extLst>
      <p:ext uri="{BB962C8B-B14F-4D97-AF65-F5344CB8AC3E}">
        <p14:creationId xmlns:p14="http://schemas.microsoft.com/office/powerpoint/2010/main" val="3083107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AutoGenerated: 80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formats-specialized models</a:t>
            </a:r>
          </a:p>
        </p:txBody>
      </p:sp>
      <p:grpSp>
        <p:nvGrpSpPr>
          <p:cNvPr id="4" name="Group 3">
            <a:extLst>
              <a:ext uri="{FF2B5EF4-FFF2-40B4-BE49-F238E27FC236}">
                <a16:creationId xmlns:a16="http://schemas.microsoft.com/office/drawing/2014/main" id="{3128E3D5-76B3-F44E-ADE7-BAC81D47F933}"/>
              </a:ext>
            </a:extLst>
          </p:cNvPr>
          <p:cNvGrpSpPr/>
          <p:nvPr/>
        </p:nvGrpSpPr>
        <p:grpSpPr>
          <a:xfrm>
            <a:off x="838200" y="1838155"/>
            <a:ext cx="10618743" cy="1985791"/>
            <a:chOff x="838200" y="1838155"/>
            <a:chExt cx="10618743" cy="1985791"/>
          </a:xfrm>
        </p:grpSpPr>
        <p:sp>
          <p:nvSpPr>
            <p:cNvPr id="5" name="Rectangle 4">
              <a:extLst>
                <a:ext uri="{FF2B5EF4-FFF2-40B4-BE49-F238E27FC236}">
                  <a16:creationId xmlns:a16="http://schemas.microsoft.com/office/drawing/2014/main" id="{BAA19890-465A-2544-8F80-FCCCAF83873D}"/>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6" name="Rectangle 5">
              <a:extLst>
                <a:ext uri="{FF2B5EF4-FFF2-40B4-BE49-F238E27FC236}">
                  <a16:creationId xmlns:a16="http://schemas.microsoft.com/office/drawing/2014/main" id="{43E1EBE6-DF9F-ED48-A2DB-37E847023BDA}"/>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7" name="Alternate Process 6">
              <a:extLst>
                <a:ext uri="{FF2B5EF4-FFF2-40B4-BE49-F238E27FC236}">
                  <a16:creationId xmlns:a16="http://schemas.microsoft.com/office/drawing/2014/main" id="{4269482B-BAB9-B644-9499-D325AC0ED32F}"/>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grpSp>
      <p:sp>
        <p:nvSpPr>
          <p:cNvPr id="9" name="Chevron 8">
            <a:extLst>
              <a:ext uri="{FF2B5EF4-FFF2-40B4-BE49-F238E27FC236}">
                <a16:creationId xmlns:a16="http://schemas.microsoft.com/office/drawing/2014/main" id="{678264A3-83A6-C748-A790-C82A33477375}"/>
              </a:ext>
            </a:extLst>
          </p:cNvPr>
          <p:cNvSpPr/>
          <p:nvPr/>
        </p:nvSpPr>
        <p:spPr>
          <a:xfrm>
            <a:off x="4983274" y="271237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3FE0FFB7-2C4E-0E49-8C33-FE2657038D54}"/>
              </a:ext>
            </a:extLst>
          </p:cNvPr>
          <p:cNvCxnSpPr/>
          <p:nvPr/>
        </p:nvCxnSpPr>
        <p:spPr>
          <a:xfrm>
            <a:off x="393700" y="4013200"/>
            <a:ext cx="11277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Chevron 13">
            <a:extLst>
              <a:ext uri="{FF2B5EF4-FFF2-40B4-BE49-F238E27FC236}">
                <a16:creationId xmlns:a16="http://schemas.microsoft.com/office/drawing/2014/main" id="{052D8432-6CC1-474D-BC49-A92C4E866FC4}"/>
              </a:ext>
            </a:extLst>
          </p:cNvPr>
          <p:cNvSpPr/>
          <p:nvPr/>
        </p:nvSpPr>
        <p:spPr>
          <a:xfrm>
            <a:off x="4983274" y="5254712"/>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grpSp>
        <p:nvGrpSpPr>
          <p:cNvPr id="8" name="Group 7">
            <a:extLst>
              <a:ext uri="{FF2B5EF4-FFF2-40B4-BE49-F238E27FC236}">
                <a16:creationId xmlns:a16="http://schemas.microsoft.com/office/drawing/2014/main" id="{904B3D09-6F8D-4D4A-9290-62572EE81A6A}"/>
              </a:ext>
            </a:extLst>
          </p:cNvPr>
          <p:cNvGrpSpPr/>
          <p:nvPr/>
        </p:nvGrpSpPr>
        <p:grpSpPr>
          <a:xfrm>
            <a:off x="631524" y="4511963"/>
            <a:ext cx="10784059" cy="2003354"/>
            <a:chOff x="631524" y="4511963"/>
            <a:chExt cx="10784059" cy="2003354"/>
          </a:xfrm>
        </p:grpSpPr>
        <p:sp>
          <p:nvSpPr>
            <p:cNvPr id="10" name="Rectangle 9">
              <a:extLst>
                <a:ext uri="{FF2B5EF4-FFF2-40B4-BE49-F238E27FC236}">
                  <a16:creationId xmlns:a16="http://schemas.microsoft.com/office/drawing/2014/main" id="{A6C4E71C-628D-CC48-88ED-6CF5AB255FAD}"/>
                </a:ext>
              </a:extLst>
            </p:cNvPr>
            <p:cNvSpPr/>
            <p:nvPr/>
          </p:nvSpPr>
          <p:spPr>
            <a:xfrm>
              <a:off x="631524" y="4511963"/>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11" name="Alternate Process 10">
              <a:extLst>
                <a:ext uri="{FF2B5EF4-FFF2-40B4-BE49-F238E27FC236}">
                  <a16:creationId xmlns:a16="http://schemas.microsoft.com/office/drawing/2014/main" id="{FD9763AB-3480-C247-A070-B7F186D41102}"/>
                </a:ext>
              </a:extLst>
            </p:cNvPr>
            <p:cNvSpPr/>
            <p:nvPr/>
          </p:nvSpPr>
          <p:spPr>
            <a:xfrm>
              <a:off x="838200" y="5289449"/>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sp>
          <p:nvSpPr>
            <p:cNvPr id="15" name="Rectangle 14">
              <a:extLst>
                <a:ext uri="{FF2B5EF4-FFF2-40B4-BE49-F238E27FC236}">
                  <a16:creationId xmlns:a16="http://schemas.microsoft.com/office/drawing/2014/main" id="{BCF1A679-7447-074E-8AEC-E841ABE838D1}"/>
                </a:ext>
              </a:extLst>
            </p:cNvPr>
            <p:cNvSpPr/>
            <p:nvPr/>
          </p:nvSpPr>
          <p:spPr>
            <a:xfrm>
              <a:off x="9447084" y="5287012"/>
              <a:ext cx="1968499" cy="461665"/>
            </a:xfrm>
            <a:prstGeom prst="rect">
              <a:avLst/>
            </a:prstGeom>
          </p:spPr>
          <p:txBody>
            <a:bodyPr wrap="square">
              <a:spAutoFit/>
            </a:bodyPr>
            <a:lstStyle/>
            <a:p>
              <a:pPr algn="ctr"/>
              <a:r>
                <a:rPr lang="en-US" sz="2400" i="1" dirty="0"/>
                <a:t>“sugar”</a:t>
              </a:r>
            </a:p>
          </p:txBody>
        </p:sp>
      </p:grp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pic>
        <p:nvPicPr>
          <p:cNvPr id="18" name="Picture 17">
            <a:extLst>
              <a:ext uri="{FF2B5EF4-FFF2-40B4-BE49-F238E27FC236}">
                <a16:creationId xmlns:a16="http://schemas.microsoft.com/office/drawing/2014/main" id="{6D36370A-AE6B-274A-9447-DDAE296CD8B4}"/>
              </a:ext>
            </a:extLst>
          </p:cNvPr>
          <p:cNvPicPr>
            <a:picLocks noChangeAspect="1"/>
          </p:cNvPicPr>
          <p:nvPr/>
        </p:nvPicPr>
        <p:blipFill>
          <a:blip r:embed="rId2">
            <a:duotone>
              <a:schemeClr val="accent2">
                <a:shade val="45000"/>
                <a:satMod val="135000"/>
              </a:schemeClr>
              <a:prstClr val="white"/>
            </a:duotone>
          </a:blip>
          <a:stretch>
            <a:fillRect/>
          </a:stretch>
        </p:blipFill>
        <p:spPr>
          <a:xfrm>
            <a:off x="6096000" y="2139134"/>
            <a:ext cx="1809406" cy="1403275"/>
          </a:xfrm>
          <a:prstGeom prst="rect">
            <a:avLst/>
          </a:prstGeom>
        </p:spPr>
      </p:pic>
      <p:sp>
        <p:nvSpPr>
          <p:cNvPr id="19" name="Chevron 18">
            <a:extLst>
              <a:ext uri="{FF2B5EF4-FFF2-40B4-BE49-F238E27FC236}">
                <a16:creationId xmlns:a16="http://schemas.microsoft.com/office/drawing/2014/main" id="{A7443116-A0DB-D344-A61A-C99BF6F5A7D5}"/>
              </a:ext>
            </a:extLst>
          </p:cNvPr>
          <p:cNvSpPr/>
          <p:nvPr/>
        </p:nvSpPr>
        <p:spPr>
          <a:xfrm>
            <a:off x="8265880" y="2685569"/>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0" name="Chevron 19">
            <a:extLst>
              <a:ext uri="{FF2B5EF4-FFF2-40B4-BE49-F238E27FC236}">
                <a16:creationId xmlns:a16="http://schemas.microsoft.com/office/drawing/2014/main" id="{61D776CA-1714-D941-9F5F-3211648D572D}"/>
              </a:ext>
            </a:extLst>
          </p:cNvPr>
          <p:cNvSpPr/>
          <p:nvPr/>
        </p:nvSpPr>
        <p:spPr>
          <a:xfrm>
            <a:off x="8265880" y="5254712"/>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21" name="Picture 20">
            <a:extLst>
              <a:ext uri="{FF2B5EF4-FFF2-40B4-BE49-F238E27FC236}">
                <a16:creationId xmlns:a16="http://schemas.microsoft.com/office/drawing/2014/main" id="{ED2817A1-FEBB-0E4B-ACC8-AAE7BFEF3B9D}"/>
              </a:ext>
            </a:extLst>
          </p:cNvPr>
          <p:cNvPicPr>
            <a:picLocks noChangeAspect="1"/>
          </p:cNvPicPr>
          <p:nvPr/>
        </p:nvPicPr>
        <p:blipFill>
          <a:blip r:embed="rId2">
            <a:duotone>
              <a:schemeClr val="accent5">
                <a:shade val="45000"/>
                <a:satMod val="135000"/>
              </a:schemeClr>
              <a:prstClr val="white"/>
            </a:duotone>
          </a:blip>
          <a:stretch>
            <a:fillRect/>
          </a:stretch>
        </p:blipFill>
        <p:spPr>
          <a:xfrm>
            <a:off x="6150919" y="4732969"/>
            <a:ext cx="1809406" cy="1403275"/>
          </a:xfrm>
          <a:prstGeom prst="rect">
            <a:avLst/>
          </a:prstGeom>
        </p:spPr>
      </p:pic>
      <p:sp>
        <p:nvSpPr>
          <p:cNvPr id="12" name="Slide Number Placeholder 11">
            <a:extLst>
              <a:ext uri="{FF2B5EF4-FFF2-40B4-BE49-F238E27FC236}">
                <a16:creationId xmlns:a16="http://schemas.microsoft.com/office/drawing/2014/main" id="{D1DA93A3-4ED1-0745-9009-AF14937704EA}"/>
              </a:ext>
            </a:extLst>
          </p:cNvPr>
          <p:cNvSpPr>
            <a:spLocks noGrp="1"/>
          </p:cNvSpPr>
          <p:nvPr>
            <p:ph type="sldNum" sz="quarter" idx="10"/>
          </p:nvPr>
        </p:nvSpPr>
        <p:spPr/>
        <p:txBody>
          <a:bodyPr/>
          <a:lstStyle/>
          <a:p>
            <a:pPr>
              <a:defRPr/>
            </a:pPr>
            <a:fld id="{0121240C-47AF-2F4D-83B3-CC3EDF50F794}" type="slidenum">
              <a:rPr lang="en-US" smtClean="0"/>
              <a:pPr>
                <a:defRPr/>
              </a:pPr>
              <a:t>48</a:t>
            </a:fld>
            <a:endParaRPr lang="en-US" dirty="0"/>
          </a:p>
        </p:txBody>
      </p:sp>
    </p:spTree>
    <p:extLst>
      <p:ext uri="{BB962C8B-B14F-4D97-AF65-F5344CB8AC3E}">
        <p14:creationId xmlns:p14="http://schemas.microsoft.com/office/powerpoint/2010/main" val="2534355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AutoGenerated: 80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formats-specialized models</a:t>
            </a:r>
          </a:p>
        </p:txBody>
      </p:sp>
      <p:grpSp>
        <p:nvGrpSpPr>
          <p:cNvPr id="4" name="Group 3">
            <a:extLst>
              <a:ext uri="{FF2B5EF4-FFF2-40B4-BE49-F238E27FC236}">
                <a16:creationId xmlns:a16="http://schemas.microsoft.com/office/drawing/2014/main" id="{3128E3D5-76B3-F44E-ADE7-BAC81D47F933}"/>
              </a:ext>
            </a:extLst>
          </p:cNvPr>
          <p:cNvGrpSpPr/>
          <p:nvPr/>
        </p:nvGrpSpPr>
        <p:grpSpPr>
          <a:xfrm>
            <a:off x="838200" y="1838155"/>
            <a:ext cx="10618743" cy="1985791"/>
            <a:chOff x="838200" y="1838155"/>
            <a:chExt cx="10618743" cy="1985791"/>
          </a:xfrm>
        </p:grpSpPr>
        <p:sp>
          <p:nvSpPr>
            <p:cNvPr id="5" name="Rectangle 4">
              <a:extLst>
                <a:ext uri="{FF2B5EF4-FFF2-40B4-BE49-F238E27FC236}">
                  <a16:creationId xmlns:a16="http://schemas.microsoft.com/office/drawing/2014/main" id="{BAA19890-465A-2544-8F80-FCCCAF83873D}"/>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6" name="Rectangle 5">
              <a:extLst>
                <a:ext uri="{FF2B5EF4-FFF2-40B4-BE49-F238E27FC236}">
                  <a16:creationId xmlns:a16="http://schemas.microsoft.com/office/drawing/2014/main" id="{43E1EBE6-DF9F-ED48-A2DB-37E847023BDA}"/>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7" name="Alternate Process 6">
              <a:extLst>
                <a:ext uri="{FF2B5EF4-FFF2-40B4-BE49-F238E27FC236}">
                  <a16:creationId xmlns:a16="http://schemas.microsoft.com/office/drawing/2014/main" id="{4269482B-BAB9-B644-9499-D325AC0ED32F}"/>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grpSp>
      <p:cxnSp>
        <p:nvCxnSpPr>
          <p:cNvPr id="13" name="Straight Connector 12">
            <a:extLst>
              <a:ext uri="{FF2B5EF4-FFF2-40B4-BE49-F238E27FC236}">
                <a16:creationId xmlns:a16="http://schemas.microsoft.com/office/drawing/2014/main" id="{3FE0FFB7-2C4E-0E49-8C33-FE2657038D54}"/>
              </a:ext>
            </a:extLst>
          </p:cNvPr>
          <p:cNvCxnSpPr/>
          <p:nvPr/>
        </p:nvCxnSpPr>
        <p:spPr>
          <a:xfrm>
            <a:off x="393700" y="4013200"/>
            <a:ext cx="11277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04B3D09-6F8D-4D4A-9290-62572EE81A6A}"/>
              </a:ext>
            </a:extLst>
          </p:cNvPr>
          <p:cNvGrpSpPr/>
          <p:nvPr/>
        </p:nvGrpSpPr>
        <p:grpSpPr>
          <a:xfrm>
            <a:off x="631524" y="4511963"/>
            <a:ext cx="10784059" cy="2003354"/>
            <a:chOff x="631524" y="4511963"/>
            <a:chExt cx="10784059" cy="2003354"/>
          </a:xfrm>
        </p:grpSpPr>
        <p:sp>
          <p:nvSpPr>
            <p:cNvPr id="10" name="Rectangle 9">
              <a:extLst>
                <a:ext uri="{FF2B5EF4-FFF2-40B4-BE49-F238E27FC236}">
                  <a16:creationId xmlns:a16="http://schemas.microsoft.com/office/drawing/2014/main" id="{A6C4E71C-628D-CC48-88ED-6CF5AB255FAD}"/>
                </a:ext>
              </a:extLst>
            </p:cNvPr>
            <p:cNvSpPr/>
            <p:nvPr/>
          </p:nvSpPr>
          <p:spPr>
            <a:xfrm>
              <a:off x="631524" y="4511963"/>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11" name="Alternate Process 10">
              <a:extLst>
                <a:ext uri="{FF2B5EF4-FFF2-40B4-BE49-F238E27FC236}">
                  <a16:creationId xmlns:a16="http://schemas.microsoft.com/office/drawing/2014/main" id="{FD9763AB-3480-C247-A070-B7F186D41102}"/>
                </a:ext>
              </a:extLst>
            </p:cNvPr>
            <p:cNvSpPr/>
            <p:nvPr/>
          </p:nvSpPr>
          <p:spPr>
            <a:xfrm>
              <a:off x="838200" y="5289449"/>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sp>
          <p:nvSpPr>
            <p:cNvPr id="15" name="Rectangle 14">
              <a:extLst>
                <a:ext uri="{FF2B5EF4-FFF2-40B4-BE49-F238E27FC236}">
                  <a16:creationId xmlns:a16="http://schemas.microsoft.com/office/drawing/2014/main" id="{BCF1A679-7447-074E-8AEC-E841ABE838D1}"/>
                </a:ext>
              </a:extLst>
            </p:cNvPr>
            <p:cNvSpPr/>
            <p:nvPr/>
          </p:nvSpPr>
          <p:spPr>
            <a:xfrm>
              <a:off x="9447084" y="5287012"/>
              <a:ext cx="1968499" cy="461665"/>
            </a:xfrm>
            <a:prstGeom prst="rect">
              <a:avLst/>
            </a:prstGeom>
          </p:spPr>
          <p:txBody>
            <a:bodyPr wrap="square">
              <a:spAutoFit/>
            </a:bodyPr>
            <a:lstStyle/>
            <a:p>
              <a:pPr algn="ctr"/>
              <a:r>
                <a:rPr lang="en-US" sz="2400" i="1" dirty="0"/>
                <a:t>“sugar”</a:t>
              </a:r>
            </a:p>
          </p:txBody>
        </p:sp>
      </p:grp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sp>
        <p:nvSpPr>
          <p:cNvPr id="12" name="Slide Number Placeholder 11">
            <a:extLst>
              <a:ext uri="{FF2B5EF4-FFF2-40B4-BE49-F238E27FC236}">
                <a16:creationId xmlns:a16="http://schemas.microsoft.com/office/drawing/2014/main" id="{D1DA93A3-4ED1-0745-9009-AF14937704EA}"/>
              </a:ext>
            </a:extLst>
          </p:cNvPr>
          <p:cNvSpPr>
            <a:spLocks noGrp="1"/>
          </p:cNvSpPr>
          <p:nvPr>
            <p:ph type="sldNum" sz="quarter" idx="10"/>
          </p:nvPr>
        </p:nvSpPr>
        <p:spPr/>
        <p:txBody>
          <a:bodyPr/>
          <a:lstStyle/>
          <a:p>
            <a:pPr>
              <a:defRPr/>
            </a:pPr>
            <a:fld id="{0121240C-47AF-2F4D-83B3-CC3EDF50F794}" type="slidenum">
              <a:rPr lang="en-US" smtClean="0"/>
              <a:pPr>
                <a:defRPr/>
              </a:pPr>
              <a:t>49</a:t>
            </a:fld>
            <a:endParaRPr lang="en-US" dirty="0"/>
          </a:p>
        </p:txBody>
      </p:sp>
    </p:spTree>
    <p:extLst>
      <p:ext uri="{BB962C8B-B14F-4D97-AF65-F5344CB8AC3E}">
        <p14:creationId xmlns:p14="http://schemas.microsoft.com/office/powerpoint/2010/main" val="2736073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AutoGenerated: 76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A36F4-FCFA-994D-B851-49A244049CA8}"/>
              </a:ext>
            </a:extLst>
          </p:cNvPr>
          <p:cNvSpPr>
            <a:spLocks noGrp="1"/>
          </p:cNvSpPr>
          <p:nvPr>
            <p:ph type="title"/>
          </p:nvPr>
        </p:nvSpPr>
        <p:spPr/>
        <p:txBody>
          <a:bodyPr/>
          <a:lstStyle/>
          <a:p>
            <a:r>
              <a:rPr lang="en-US" dirty="0"/>
              <a:t>Moving towards NLU, via QA </a:t>
            </a:r>
          </a:p>
        </p:txBody>
      </p:sp>
      <p:sp>
        <p:nvSpPr>
          <p:cNvPr id="3" name="Content Placeholder 2">
            <a:extLst>
              <a:ext uri="{FF2B5EF4-FFF2-40B4-BE49-F238E27FC236}">
                <a16:creationId xmlns:a16="http://schemas.microsoft.com/office/drawing/2014/main" id="{D303A06D-EA0E-674D-A71F-CFCE4D637A57}"/>
              </a:ext>
            </a:extLst>
          </p:cNvPr>
          <p:cNvSpPr>
            <a:spLocks noGrp="1"/>
          </p:cNvSpPr>
          <p:nvPr>
            <p:ph idx="1"/>
          </p:nvPr>
        </p:nvSpPr>
        <p:spPr/>
        <p:txBody>
          <a:bodyPr/>
          <a:lstStyle/>
          <a:p>
            <a:r>
              <a:rPr lang="en-US" dirty="0"/>
              <a:t>Natural Language Understanding</a:t>
            </a:r>
            <a:r>
              <a:rPr lang="en-US" b="1" dirty="0"/>
              <a:t>: </a:t>
            </a:r>
          </a:p>
          <a:p>
            <a:pPr lvl="1"/>
            <a:r>
              <a:rPr lang="en-US" dirty="0"/>
              <a:t>Interpret a given text similar to humans.</a:t>
            </a:r>
          </a:p>
          <a:p>
            <a:endParaRPr lang="en-US" dirty="0"/>
          </a:p>
          <a:p>
            <a:r>
              <a:rPr lang="en-US" dirty="0"/>
              <a:t>Measuring the progress by answering questions.</a:t>
            </a:r>
          </a:p>
          <a:p>
            <a:pPr lvl="1"/>
            <a:r>
              <a:rPr lang="en-US" dirty="0"/>
              <a:t>A system that is better in understanding language, should have a higher chance of answering these questions.</a:t>
            </a:r>
            <a:br>
              <a:rPr lang="en-US" dirty="0"/>
            </a:br>
            <a:endParaRPr lang="en-US" dirty="0"/>
          </a:p>
          <a:p>
            <a:pPr lvl="1"/>
            <a:r>
              <a:rPr lang="en-US" dirty="0"/>
              <a:t>This has been used in the field for many years </a:t>
            </a:r>
          </a:p>
          <a:p>
            <a:pPr lvl="2"/>
            <a:r>
              <a:rPr lang="en-US" dirty="0"/>
              <a:t>Question Answering, </a:t>
            </a:r>
          </a:p>
          <a:p>
            <a:pPr lvl="2"/>
            <a:r>
              <a:rPr lang="en-US" dirty="0"/>
              <a:t>Reading Comprehension, </a:t>
            </a:r>
          </a:p>
          <a:p>
            <a:pPr lvl="2"/>
            <a:r>
              <a:rPr lang="en-US" dirty="0"/>
              <a:t>Machine Comprehension, etc. </a:t>
            </a:r>
          </a:p>
        </p:txBody>
      </p:sp>
      <p:grpSp>
        <p:nvGrpSpPr>
          <p:cNvPr id="4" name="Group 3">
            <a:extLst>
              <a:ext uri="{FF2B5EF4-FFF2-40B4-BE49-F238E27FC236}">
                <a16:creationId xmlns:a16="http://schemas.microsoft.com/office/drawing/2014/main" id="{8ABF9A79-C849-7944-BD55-5E4CC1DF87BD}"/>
              </a:ext>
            </a:extLst>
          </p:cNvPr>
          <p:cNvGrpSpPr/>
          <p:nvPr/>
        </p:nvGrpSpPr>
        <p:grpSpPr>
          <a:xfrm>
            <a:off x="7957280" y="1783249"/>
            <a:ext cx="3255897" cy="1037862"/>
            <a:chOff x="3743664" y="2068006"/>
            <a:chExt cx="3255897" cy="1037862"/>
          </a:xfrm>
        </p:grpSpPr>
        <p:pic>
          <p:nvPicPr>
            <p:cNvPr id="5" name="Google Shape;1258;p104" descr="Related image">
              <a:extLst>
                <a:ext uri="{FF2B5EF4-FFF2-40B4-BE49-F238E27FC236}">
                  <a16:creationId xmlns:a16="http://schemas.microsoft.com/office/drawing/2014/main" id="{5702C269-6215-AE47-8731-A6B636BC0E8A}"/>
                </a:ext>
              </a:extLst>
            </p:cNvPr>
            <p:cNvPicPr preferRelativeResize="0"/>
            <p:nvPr/>
          </p:nvPicPr>
          <p:blipFill>
            <a:blip r:embed="rId2">
              <a:alphaModFix/>
            </a:blip>
            <a:stretch>
              <a:fillRect/>
            </a:stretch>
          </p:blipFill>
          <p:spPr>
            <a:xfrm>
              <a:off x="6024262" y="2068006"/>
              <a:ext cx="975299" cy="1037862"/>
            </a:xfrm>
            <a:prstGeom prst="rect">
              <a:avLst/>
            </a:prstGeom>
            <a:noFill/>
            <a:ln>
              <a:noFill/>
            </a:ln>
          </p:spPr>
        </p:pic>
        <p:grpSp>
          <p:nvGrpSpPr>
            <p:cNvPr id="6" name="Google Shape;814;p124">
              <a:extLst>
                <a:ext uri="{FF2B5EF4-FFF2-40B4-BE49-F238E27FC236}">
                  <a16:creationId xmlns:a16="http://schemas.microsoft.com/office/drawing/2014/main" id="{3D314612-B942-5C4A-9C5A-21A856BA3642}"/>
                </a:ext>
              </a:extLst>
            </p:cNvPr>
            <p:cNvGrpSpPr/>
            <p:nvPr/>
          </p:nvGrpSpPr>
          <p:grpSpPr>
            <a:xfrm>
              <a:off x="3743664" y="2143879"/>
              <a:ext cx="482990" cy="810186"/>
              <a:chOff x="7156175" y="1836125"/>
              <a:chExt cx="718151" cy="1204376"/>
            </a:xfrm>
          </p:grpSpPr>
          <p:pic>
            <p:nvPicPr>
              <p:cNvPr id="10" name="Google Shape;815;p124" descr="Related image">
                <a:extLst>
                  <a:ext uri="{FF2B5EF4-FFF2-40B4-BE49-F238E27FC236}">
                    <a16:creationId xmlns:a16="http://schemas.microsoft.com/office/drawing/2014/main" id="{9FEBF23C-4854-634A-AB3A-A8F3C7C6457C}"/>
                  </a:ext>
                </a:extLst>
              </p:cNvPr>
              <p:cNvPicPr preferRelativeResize="0"/>
              <p:nvPr/>
            </p:nvPicPr>
            <p:blipFill rotWithShape="1">
              <a:blip r:embed="rId3">
                <a:alphaModFix/>
              </a:blip>
              <a:srcRect l="78597" t="36300" b="24770"/>
              <a:stretch/>
            </p:blipFill>
            <p:spPr>
              <a:xfrm>
                <a:off x="7266050" y="1934100"/>
                <a:ext cx="608276" cy="1106401"/>
              </a:xfrm>
              <a:prstGeom prst="rect">
                <a:avLst/>
              </a:prstGeom>
              <a:noFill/>
              <a:ln>
                <a:noFill/>
              </a:ln>
            </p:spPr>
          </p:pic>
          <p:sp>
            <p:nvSpPr>
              <p:cNvPr id="11" name="Google Shape;816;p124">
                <a:extLst>
                  <a:ext uri="{FF2B5EF4-FFF2-40B4-BE49-F238E27FC236}">
                    <a16:creationId xmlns:a16="http://schemas.microsoft.com/office/drawing/2014/main" id="{D27C4D88-322F-8949-9EFA-6A8A85FB7470}"/>
                  </a:ext>
                </a:extLst>
              </p:cNvPr>
              <p:cNvSpPr/>
              <p:nvPr/>
            </p:nvSpPr>
            <p:spPr>
              <a:xfrm>
                <a:off x="7156175" y="1836125"/>
                <a:ext cx="196200" cy="4761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 name="Picture 2" descr="mage result for turing test">
              <a:extLst>
                <a:ext uri="{FF2B5EF4-FFF2-40B4-BE49-F238E27FC236}">
                  <a16:creationId xmlns:a16="http://schemas.microsoft.com/office/drawing/2014/main" id="{B68FC2FD-8678-7E46-8D3A-EFF4479A69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865" t="43461" r="41866" b="41893"/>
            <a:stretch/>
          </p:blipFill>
          <p:spPr bwMode="auto">
            <a:xfrm>
              <a:off x="4814320" y="2217097"/>
              <a:ext cx="772886" cy="72934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45BD044C-1B9F-CA43-BC9B-D2355824C073}"/>
                </a:ext>
              </a:extLst>
            </p:cNvPr>
            <p:cNvCxnSpPr>
              <a:stCxn id="10" idx="3"/>
              <a:endCxn id="7" idx="1"/>
            </p:cNvCxnSpPr>
            <p:nvPr/>
          </p:nvCxnSpPr>
          <p:spPr>
            <a:xfrm flipV="1">
              <a:off x="4226654" y="2581769"/>
              <a:ext cx="587666" cy="15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8D81724-69E1-3545-AF22-4237984D8F9B}"/>
                </a:ext>
              </a:extLst>
            </p:cNvPr>
            <p:cNvCxnSpPr>
              <a:stCxn id="5" idx="1"/>
              <a:endCxn id="7" idx="3"/>
            </p:cNvCxnSpPr>
            <p:nvPr/>
          </p:nvCxnSpPr>
          <p:spPr>
            <a:xfrm flipH="1" flipV="1">
              <a:off x="5587206" y="2581769"/>
              <a:ext cx="437056" cy="51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15A2F1E2-6C15-714F-BE77-7D01D710CC13}"/>
              </a:ext>
            </a:extLst>
          </p:cNvPr>
          <p:cNvGrpSpPr/>
          <p:nvPr/>
        </p:nvGrpSpPr>
        <p:grpSpPr>
          <a:xfrm>
            <a:off x="8089234" y="4225523"/>
            <a:ext cx="2743200" cy="2210906"/>
            <a:chOff x="8367250" y="2930012"/>
            <a:chExt cx="2920181" cy="2310581"/>
          </a:xfrm>
        </p:grpSpPr>
        <p:sp>
          <p:nvSpPr>
            <p:cNvPr id="13" name="Rounded Rectangle 12">
              <a:extLst>
                <a:ext uri="{FF2B5EF4-FFF2-40B4-BE49-F238E27FC236}">
                  <a16:creationId xmlns:a16="http://schemas.microsoft.com/office/drawing/2014/main" id="{58ACE219-7688-454C-8AA6-B24946737027}"/>
                </a:ext>
              </a:extLst>
            </p:cNvPr>
            <p:cNvSpPr/>
            <p:nvPr/>
          </p:nvSpPr>
          <p:spPr>
            <a:xfrm>
              <a:off x="8367250" y="2930012"/>
              <a:ext cx="2920181" cy="231058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441B5EFE-E52F-6148-8A8C-B9CAE8DADA98}"/>
                </a:ext>
              </a:extLst>
            </p:cNvPr>
            <p:cNvGrpSpPr/>
            <p:nvPr/>
          </p:nvGrpSpPr>
          <p:grpSpPr>
            <a:xfrm>
              <a:off x="8749230" y="3061070"/>
              <a:ext cx="2341557" cy="1982879"/>
              <a:chOff x="8483759" y="2962747"/>
              <a:chExt cx="2729193" cy="2284244"/>
            </a:xfrm>
          </p:grpSpPr>
          <p:pic>
            <p:nvPicPr>
              <p:cNvPr id="15" name="Google Shape;1258;p104" descr="Related image">
                <a:extLst>
                  <a:ext uri="{FF2B5EF4-FFF2-40B4-BE49-F238E27FC236}">
                    <a16:creationId xmlns:a16="http://schemas.microsoft.com/office/drawing/2014/main" id="{12F99FD6-3E8F-BF42-9AE0-B0CB340BE753}"/>
                  </a:ext>
                </a:extLst>
              </p:cNvPr>
              <p:cNvPicPr preferRelativeResize="0"/>
              <p:nvPr/>
            </p:nvPicPr>
            <p:blipFill>
              <a:blip r:embed="rId2">
                <a:alphaModFix/>
              </a:blip>
              <a:stretch>
                <a:fillRect/>
              </a:stretch>
            </p:blipFill>
            <p:spPr>
              <a:xfrm>
                <a:off x="8536020" y="3108315"/>
                <a:ext cx="975299" cy="1037862"/>
              </a:xfrm>
              <a:prstGeom prst="rect">
                <a:avLst/>
              </a:prstGeom>
              <a:noFill/>
              <a:ln>
                <a:noFill/>
              </a:ln>
            </p:spPr>
          </p:pic>
          <p:pic>
            <p:nvPicPr>
              <p:cNvPr id="16" name="Picture 2" descr="elated image">
                <a:extLst>
                  <a:ext uri="{FF2B5EF4-FFF2-40B4-BE49-F238E27FC236}">
                    <a16:creationId xmlns:a16="http://schemas.microsoft.com/office/drawing/2014/main" id="{ADDDA6E4-A6E2-8344-BC73-60633E2849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072" b="12374"/>
              <a:stretch/>
            </p:blipFill>
            <p:spPr bwMode="auto">
              <a:xfrm>
                <a:off x="8483759" y="4455031"/>
                <a:ext cx="1076721" cy="7919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mage result for question">
                <a:extLst>
                  <a:ext uri="{FF2B5EF4-FFF2-40B4-BE49-F238E27FC236}">
                    <a16:creationId xmlns:a16="http://schemas.microsoft.com/office/drawing/2014/main" id="{95869A80-9457-1B47-BD59-1BA0CBD8B3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29459" y="4432265"/>
                <a:ext cx="1083493" cy="8126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mage result for thinking bubble question">
                <a:extLst>
                  <a:ext uri="{FF2B5EF4-FFF2-40B4-BE49-F238E27FC236}">
                    <a16:creationId xmlns:a16="http://schemas.microsoft.com/office/drawing/2014/main" id="{ECF06FD7-3C07-AC4D-8262-1A7AE7795C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3513" y="2962747"/>
                <a:ext cx="435612" cy="47410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48EDB536-2BC7-ED4C-959A-20EED546BE05}"/>
                  </a:ext>
                </a:extLst>
              </p:cNvPr>
              <p:cNvCxnSpPr/>
              <p:nvPr/>
            </p:nvCxnSpPr>
            <p:spPr>
              <a:xfrm flipH="1">
                <a:off x="9640227" y="4815277"/>
                <a:ext cx="4542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2F987665-2929-EA4A-B217-4EB6DBE559B7}"/>
                  </a:ext>
                </a:extLst>
              </p:cNvPr>
              <p:cNvCxnSpPr/>
              <p:nvPr/>
            </p:nvCxnSpPr>
            <p:spPr>
              <a:xfrm>
                <a:off x="9022119" y="4017246"/>
                <a:ext cx="968" cy="4171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sp>
        <p:nvSpPr>
          <p:cNvPr id="21" name="Rectangle 20">
            <a:extLst>
              <a:ext uri="{FF2B5EF4-FFF2-40B4-BE49-F238E27FC236}">
                <a16:creationId xmlns:a16="http://schemas.microsoft.com/office/drawing/2014/main" id="{88EFFDD5-4DA5-B74D-9173-B70363CB7A32}"/>
              </a:ext>
            </a:extLst>
          </p:cNvPr>
          <p:cNvSpPr/>
          <p:nvPr/>
        </p:nvSpPr>
        <p:spPr>
          <a:xfrm>
            <a:off x="713822" y="6355090"/>
            <a:ext cx="6505627" cy="369332"/>
          </a:xfrm>
          <a:prstGeom prst="rect">
            <a:avLst/>
          </a:prstGeom>
        </p:spPr>
        <p:txBody>
          <a:bodyPr wrap="none">
            <a:spAutoFit/>
          </a:bodyPr>
          <a:lstStyle/>
          <a:p>
            <a:pPr lvl="2"/>
            <a:r>
              <a:rPr lang="en-US" dirty="0">
                <a:solidFill>
                  <a:schemeClr val="bg1">
                    <a:lumMod val="50000"/>
                  </a:schemeClr>
                </a:solidFill>
              </a:rPr>
              <a:t>[Winograd, 1972; McCarthy 1976; Lehnert, 1977b; others]</a:t>
            </a:r>
            <a:endParaRPr lang="en-US" dirty="0"/>
          </a:p>
        </p:txBody>
      </p:sp>
      <p:sp>
        <p:nvSpPr>
          <p:cNvPr id="22" name="Slide Number Placeholder 21">
            <a:extLst>
              <a:ext uri="{FF2B5EF4-FFF2-40B4-BE49-F238E27FC236}">
                <a16:creationId xmlns:a16="http://schemas.microsoft.com/office/drawing/2014/main" id="{A1FC9310-38DD-A346-BC12-1F82D98644E0}"/>
              </a:ext>
            </a:extLst>
          </p:cNvPr>
          <p:cNvSpPr>
            <a:spLocks noGrp="1"/>
          </p:cNvSpPr>
          <p:nvPr>
            <p:ph type="sldNum" sz="quarter" idx="10"/>
          </p:nvPr>
        </p:nvSpPr>
        <p:spPr/>
        <p:txBody>
          <a:bodyPr/>
          <a:lstStyle/>
          <a:p>
            <a:pPr>
              <a:defRPr/>
            </a:pPr>
            <a:fld id="{0121240C-47AF-2F4D-83B3-CC3EDF50F794}" type="slidenum">
              <a:rPr lang="en-US" smtClean="0"/>
              <a:pPr>
                <a:defRPr/>
              </a:pPr>
              <a:t>5</a:t>
            </a:fld>
            <a:endParaRPr lang="en-US" dirty="0"/>
          </a:p>
        </p:txBody>
      </p:sp>
    </p:spTree>
    <p:extLst>
      <p:ext uri="{BB962C8B-B14F-4D97-AF65-F5344CB8AC3E}">
        <p14:creationId xmlns:p14="http://schemas.microsoft.com/office/powerpoint/2010/main" val="1693695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AutoGenerated: 80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formats-specialized models</a:t>
            </a:r>
          </a:p>
        </p:txBody>
      </p:sp>
      <p:grpSp>
        <p:nvGrpSpPr>
          <p:cNvPr id="4" name="Group 3">
            <a:extLst>
              <a:ext uri="{FF2B5EF4-FFF2-40B4-BE49-F238E27FC236}">
                <a16:creationId xmlns:a16="http://schemas.microsoft.com/office/drawing/2014/main" id="{3128E3D5-76B3-F44E-ADE7-BAC81D47F933}"/>
              </a:ext>
            </a:extLst>
          </p:cNvPr>
          <p:cNvGrpSpPr/>
          <p:nvPr/>
        </p:nvGrpSpPr>
        <p:grpSpPr>
          <a:xfrm>
            <a:off x="838200" y="1838155"/>
            <a:ext cx="10618743" cy="1985791"/>
            <a:chOff x="838200" y="1838155"/>
            <a:chExt cx="10618743" cy="1985791"/>
          </a:xfrm>
        </p:grpSpPr>
        <p:sp>
          <p:nvSpPr>
            <p:cNvPr id="5" name="Rectangle 4">
              <a:extLst>
                <a:ext uri="{FF2B5EF4-FFF2-40B4-BE49-F238E27FC236}">
                  <a16:creationId xmlns:a16="http://schemas.microsoft.com/office/drawing/2014/main" id="{BAA19890-465A-2544-8F80-FCCCAF83873D}"/>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6" name="Rectangle 5">
              <a:extLst>
                <a:ext uri="{FF2B5EF4-FFF2-40B4-BE49-F238E27FC236}">
                  <a16:creationId xmlns:a16="http://schemas.microsoft.com/office/drawing/2014/main" id="{43E1EBE6-DF9F-ED48-A2DB-37E847023BDA}"/>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7" name="Alternate Process 6">
              <a:extLst>
                <a:ext uri="{FF2B5EF4-FFF2-40B4-BE49-F238E27FC236}">
                  <a16:creationId xmlns:a16="http://schemas.microsoft.com/office/drawing/2014/main" id="{4269482B-BAB9-B644-9499-D325AC0ED32F}"/>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grpSp>
      <p:cxnSp>
        <p:nvCxnSpPr>
          <p:cNvPr id="13" name="Straight Connector 12">
            <a:extLst>
              <a:ext uri="{FF2B5EF4-FFF2-40B4-BE49-F238E27FC236}">
                <a16:creationId xmlns:a16="http://schemas.microsoft.com/office/drawing/2014/main" id="{3FE0FFB7-2C4E-0E49-8C33-FE2657038D54}"/>
              </a:ext>
            </a:extLst>
          </p:cNvPr>
          <p:cNvCxnSpPr/>
          <p:nvPr/>
        </p:nvCxnSpPr>
        <p:spPr>
          <a:xfrm>
            <a:off x="393700" y="4013200"/>
            <a:ext cx="11277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04B3D09-6F8D-4D4A-9290-62572EE81A6A}"/>
              </a:ext>
            </a:extLst>
          </p:cNvPr>
          <p:cNvGrpSpPr/>
          <p:nvPr/>
        </p:nvGrpSpPr>
        <p:grpSpPr>
          <a:xfrm>
            <a:off x="631524" y="4511963"/>
            <a:ext cx="10784059" cy="2003354"/>
            <a:chOff x="631524" y="4511963"/>
            <a:chExt cx="10784059" cy="2003354"/>
          </a:xfrm>
        </p:grpSpPr>
        <p:sp>
          <p:nvSpPr>
            <p:cNvPr id="10" name="Rectangle 9">
              <a:extLst>
                <a:ext uri="{FF2B5EF4-FFF2-40B4-BE49-F238E27FC236}">
                  <a16:creationId xmlns:a16="http://schemas.microsoft.com/office/drawing/2014/main" id="{A6C4E71C-628D-CC48-88ED-6CF5AB255FAD}"/>
                </a:ext>
              </a:extLst>
            </p:cNvPr>
            <p:cNvSpPr/>
            <p:nvPr/>
          </p:nvSpPr>
          <p:spPr>
            <a:xfrm>
              <a:off x="631524" y="4511963"/>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11" name="Alternate Process 10">
              <a:extLst>
                <a:ext uri="{FF2B5EF4-FFF2-40B4-BE49-F238E27FC236}">
                  <a16:creationId xmlns:a16="http://schemas.microsoft.com/office/drawing/2014/main" id="{FD9763AB-3480-C247-A070-B7F186D41102}"/>
                </a:ext>
              </a:extLst>
            </p:cNvPr>
            <p:cNvSpPr/>
            <p:nvPr/>
          </p:nvSpPr>
          <p:spPr>
            <a:xfrm>
              <a:off x="838200" y="5289449"/>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sp>
          <p:nvSpPr>
            <p:cNvPr id="15" name="Rectangle 14">
              <a:extLst>
                <a:ext uri="{FF2B5EF4-FFF2-40B4-BE49-F238E27FC236}">
                  <a16:creationId xmlns:a16="http://schemas.microsoft.com/office/drawing/2014/main" id="{BCF1A679-7447-074E-8AEC-E841ABE838D1}"/>
                </a:ext>
              </a:extLst>
            </p:cNvPr>
            <p:cNvSpPr/>
            <p:nvPr/>
          </p:nvSpPr>
          <p:spPr>
            <a:xfrm>
              <a:off x="9447084" y="5287012"/>
              <a:ext cx="1968499" cy="461665"/>
            </a:xfrm>
            <a:prstGeom prst="rect">
              <a:avLst/>
            </a:prstGeom>
          </p:spPr>
          <p:txBody>
            <a:bodyPr wrap="square">
              <a:spAutoFit/>
            </a:bodyPr>
            <a:lstStyle/>
            <a:p>
              <a:pPr algn="ctr"/>
              <a:r>
                <a:rPr lang="en-US" sz="2400" i="1" dirty="0"/>
                <a:t>“sugar”</a:t>
              </a:r>
            </a:p>
          </p:txBody>
        </p:sp>
      </p:grp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sp>
        <p:nvSpPr>
          <p:cNvPr id="3" name="Multiply 2">
            <a:extLst>
              <a:ext uri="{FF2B5EF4-FFF2-40B4-BE49-F238E27FC236}">
                <a16:creationId xmlns:a16="http://schemas.microsoft.com/office/drawing/2014/main" id="{2A805BC2-D089-A44B-8F89-A823183D7280}"/>
              </a:ext>
            </a:extLst>
          </p:cNvPr>
          <p:cNvSpPr/>
          <p:nvPr/>
        </p:nvSpPr>
        <p:spPr>
          <a:xfrm>
            <a:off x="8337138" y="3620638"/>
            <a:ext cx="790832" cy="785124"/>
          </a:xfrm>
          <a:prstGeom prst="mathMultiply">
            <a:avLst>
              <a:gd name="adj1" fmla="val 1407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D1DA93A3-4ED1-0745-9009-AF14937704EA}"/>
              </a:ext>
            </a:extLst>
          </p:cNvPr>
          <p:cNvSpPr>
            <a:spLocks noGrp="1"/>
          </p:cNvSpPr>
          <p:nvPr>
            <p:ph type="sldNum" sz="quarter" idx="10"/>
          </p:nvPr>
        </p:nvSpPr>
        <p:spPr/>
        <p:txBody>
          <a:bodyPr/>
          <a:lstStyle/>
          <a:p>
            <a:pPr>
              <a:defRPr/>
            </a:pPr>
            <a:fld id="{0121240C-47AF-2F4D-83B3-CC3EDF50F794}" type="slidenum">
              <a:rPr lang="en-US" smtClean="0"/>
              <a:pPr>
                <a:defRPr/>
              </a:pPr>
              <a:t>50</a:t>
            </a:fld>
            <a:endParaRPr lang="en-US" dirty="0"/>
          </a:p>
        </p:txBody>
      </p:sp>
    </p:spTree>
    <p:extLst>
      <p:ext uri="{BB962C8B-B14F-4D97-AF65-F5344CB8AC3E}">
        <p14:creationId xmlns:p14="http://schemas.microsoft.com/office/powerpoint/2010/main" val="981520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AutoGenerated: 8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Beyond formats-specialized models</a:t>
            </a:r>
          </a:p>
        </p:txBody>
      </p: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sp>
        <p:nvSpPr>
          <p:cNvPr id="24" name="Rectangle 23">
            <a:extLst>
              <a:ext uri="{FF2B5EF4-FFF2-40B4-BE49-F238E27FC236}">
                <a16:creationId xmlns:a16="http://schemas.microsoft.com/office/drawing/2014/main" id="{F001D3C0-297F-554D-83A7-5FB3B4FAC284}"/>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25" name="Rectangle 24">
            <a:extLst>
              <a:ext uri="{FF2B5EF4-FFF2-40B4-BE49-F238E27FC236}">
                <a16:creationId xmlns:a16="http://schemas.microsoft.com/office/drawing/2014/main" id="{624BE91D-FB50-F641-A49B-6039E1C4D899}"/>
              </a:ext>
            </a:extLst>
          </p:cNvPr>
          <p:cNvSpPr/>
          <p:nvPr/>
        </p:nvSpPr>
        <p:spPr>
          <a:xfrm>
            <a:off x="631524" y="4511963"/>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26" name="Rectangle 25">
            <a:extLst>
              <a:ext uri="{FF2B5EF4-FFF2-40B4-BE49-F238E27FC236}">
                <a16:creationId xmlns:a16="http://schemas.microsoft.com/office/drawing/2014/main" id="{03C91178-B225-A14A-AE58-BA0221BA7C9D}"/>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27" name="Rectangle 26">
            <a:extLst>
              <a:ext uri="{FF2B5EF4-FFF2-40B4-BE49-F238E27FC236}">
                <a16:creationId xmlns:a16="http://schemas.microsoft.com/office/drawing/2014/main" id="{3892A9B9-245E-4C40-93A0-D7C61476432E}"/>
              </a:ext>
            </a:extLst>
          </p:cNvPr>
          <p:cNvSpPr/>
          <p:nvPr/>
        </p:nvSpPr>
        <p:spPr>
          <a:xfrm>
            <a:off x="9447084" y="5287012"/>
            <a:ext cx="1968499" cy="461665"/>
          </a:xfrm>
          <a:prstGeom prst="rect">
            <a:avLst/>
          </a:prstGeom>
        </p:spPr>
        <p:txBody>
          <a:bodyPr wrap="square">
            <a:spAutoFit/>
          </a:bodyPr>
          <a:lstStyle/>
          <a:p>
            <a:pPr algn="ctr"/>
            <a:r>
              <a:rPr lang="en-US" sz="2400" i="1" dirty="0"/>
              <a:t>“sugar”</a:t>
            </a:r>
          </a:p>
        </p:txBody>
      </p:sp>
      <p:sp>
        <p:nvSpPr>
          <p:cNvPr id="28" name="Alternate Process 27">
            <a:extLst>
              <a:ext uri="{FF2B5EF4-FFF2-40B4-BE49-F238E27FC236}">
                <a16:creationId xmlns:a16="http://schemas.microsoft.com/office/drawing/2014/main" id="{AD007A76-470C-9D44-8C0F-DCF0D3401C5D}"/>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sp>
        <p:nvSpPr>
          <p:cNvPr id="29" name="Alternate Process 28">
            <a:extLst>
              <a:ext uri="{FF2B5EF4-FFF2-40B4-BE49-F238E27FC236}">
                <a16:creationId xmlns:a16="http://schemas.microsoft.com/office/drawing/2014/main" id="{88ACA3FC-DF27-4D45-A916-88352CFEF851}"/>
              </a:ext>
            </a:extLst>
          </p:cNvPr>
          <p:cNvSpPr/>
          <p:nvPr/>
        </p:nvSpPr>
        <p:spPr>
          <a:xfrm>
            <a:off x="838200" y="5289449"/>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sp>
        <p:nvSpPr>
          <p:cNvPr id="3" name="Slide Number Placeholder 2">
            <a:extLst>
              <a:ext uri="{FF2B5EF4-FFF2-40B4-BE49-F238E27FC236}">
                <a16:creationId xmlns:a16="http://schemas.microsoft.com/office/drawing/2014/main" id="{6F9B1977-1F6B-6A42-A44B-08E763C689A0}"/>
              </a:ext>
            </a:extLst>
          </p:cNvPr>
          <p:cNvSpPr>
            <a:spLocks noGrp="1"/>
          </p:cNvSpPr>
          <p:nvPr>
            <p:ph type="sldNum" sz="quarter" idx="10"/>
          </p:nvPr>
        </p:nvSpPr>
        <p:spPr/>
        <p:txBody>
          <a:bodyPr/>
          <a:lstStyle/>
          <a:p>
            <a:pPr>
              <a:defRPr/>
            </a:pPr>
            <a:fld id="{0121240C-47AF-2F4D-83B3-CC3EDF50F794}" type="slidenum">
              <a:rPr lang="en-US" smtClean="0"/>
              <a:pPr>
                <a:defRPr/>
              </a:pPr>
              <a:t>51</a:t>
            </a:fld>
            <a:endParaRPr lang="en-US" dirty="0"/>
          </a:p>
        </p:txBody>
      </p:sp>
    </p:spTree>
    <p:extLst>
      <p:ext uri="{BB962C8B-B14F-4D97-AF65-F5344CB8AC3E}">
        <p14:creationId xmlns:p14="http://schemas.microsoft.com/office/powerpoint/2010/main" val="1983856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AutoGenerated: 8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Beyond formats-specialized models</a:t>
            </a:r>
          </a:p>
        </p:txBody>
      </p: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pic>
        <p:nvPicPr>
          <p:cNvPr id="21" name="Picture 20">
            <a:extLst>
              <a:ext uri="{FF2B5EF4-FFF2-40B4-BE49-F238E27FC236}">
                <a16:creationId xmlns:a16="http://schemas.microsoft.com/office/drawing/2014/main" id="{ED2817A1-FEBB-0E4B-ACC8-AAE7BFEF3B9D}"/>
              </a:ext>
            </a:extLst>
          </p:cNvPr>
          <p:cNvPicPr>
            <a:picLocks noChangeAspect="1"/>
          </p:cNvPicPr>
          <p:nvPr/>
        </p:nvPicPr>
        <p:blipFill>
          <a:blip r:embed="rId2"/>
          <a:stretch>
            <a:fillRect/>
          </a:stretch>
        </p:blipFill>
        <p:spPr>
          <a:xfrm>
            <a:off x="6309103" y="3394782"/>
            <a:ext cx="1809406" cy="1403275"/>
          </a:xfrm>
          <a:prstGeom prst="rect">
            <a:avLst/>
          </a:prstGeom>
        </p:spPr>
      </p:pic>
      <p:sp>
        <p:nvSpPr>
          <p:cNvPr id="24" name="Rectangle 23">
            <a:extLst>
              <a:ext uri="{FF2B5EF4-FFF2-40B4-BE49-F238E27FC236}">
                <a16:creationId xmlns:a16="http://schemas.microsoft.com/office/drawing/2014/main" id="{F001D3C0-297F-554D-83A7-5FB3B4FAC284}"/>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25" name="Rectangle 24">
            <a:extLst>
              <a:ext uri="{FF2B5EF4-FFF2-40B4-BE49-F238E27FC236}">
                <a16:creationId xmlns:a16="http://schemas.microsoft.com/office/drawing/2014/main" id="{624BE91D-FB50-F641-A49B-6039E1C4D899}"/>
              </a:ext>
            </a:extLst>
          </p:cNvPr>
          <p:cNvSpPr/>
          <p:nvPr/>
        </p:nvSpPr>
        <p:spPr>
          <a:xfrm>
            <a:off x="631524" y="4511963"/>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26" name="Rectangle 25">
            <a:extLst>
              <a:ext uri="{FF2B5EF4-FFF2-40B4-BE49-F238E27FC236}">
                <a16:creationId xmlns:a16="http://schemas.microsoft.com/office/drawing/2014/main" id="{03C91178-B225-A14A-AE58-BA0221BA7C9D}"/>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27" name="Rectangle 26">
            <a:extLst>
              <a:ext uri="{FF2B5EF4-FFF2-40B4-BE49-F238E27FC236}">
                <a16:creationId xmlns:a16="http://schemas.microsoft.com/office/drawing/2014/main" id="{3892A9B9-245E-4C40-93A0-D7C61476432E}"/>
              </a:ext>
            </a:extLst>
          </p:cNvPr>
          <p:cNvSpPr/>
          <p:nvPr/>
        </p:nvSpPr>
        <p:spPr>
          <a:xfrm>
            <a:off x="9447084" y="5287012"/>
            <a:ext cx="1968499" cy="461665"/>
          </a:xfrm>
          <a:prstGeom prst="rect">
            <a:avLst/>
          </a:prstGeom>
        </p:spPr>
        <p:txBody>
          <a:bodyPr wrap="square">
            <a:spAutoFit/>
          </a:bodyPr>
          <a:lstStyle/>
          <a:p>
            <a:pPr algn="ctr"/>
            <a:r>
              <a:rPr lang="en-US" sz="2400" i="1" dirty="0"/>
              <a:t>“sugar”</a:t>
            </a:r>
          </a:p>
        </p:txBody>
      </p:sp>
      <p:sp>
        <p:nvSpPr>
          <p:cNvPr id="28" name="Alternate Process 27">
            <a:extLst>
              <a:ext uri="{FF2B5EF4-FFF2-40B4-BE49-F238E27FC236}">
                <a16:creationId xmlns:a16="http://schemas.microsoft.com/office/drawing/2014/main" id="{AD007A76-470C-9D44-8C0F-DCF0D3401C5D}"/>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sp>
        <p:nvSpPr>
          <p:cNvPr id="29" name="Alternate Process 28">
            <a:extLst>
              <a:ext uri="{FF2B5EF4-FFF2-40B4-BE49-F238E27FC236}">
                <a16:creationId xmlns:a16="http://schemas.microsoft.com/office/drawing/2014/main" id="{88ACA3FC-DF27-4D45-A916-88352CFEF851}"/>
              </a:ext>
            </a:extLst>
          </p:cNvPr>
          <p:cNvSpPr/>
          <p:nvPr/>
        </p:nvSpPr>
        <p:spPr>
          <a:xfrm>
            <a:off x="838200" y="5289449"/>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sp>
        <p:nvSpPr>
          <p:cNvPr id="3" name="Slide Number Placeholder 2">
            <a:extLst>
              <a:ext uri="{FF2B5EF4-FFF2-40B4-BE49-F238E27FC236}">
                <a16:creationId xmlns:a16="http://schemas.microsoft.com/office/drawing/2014/main" id="{6F9B1977-1F6B-6A42-A44B-08E763C689A0}"/>
              </a:ext>
            </a:extLst>
          </p:cNvPr>
          <p:cNvSpPr>
            <a:spLocks noGrp="1"/>
          </p:cNvSpPr>
          <p:nvPr>
            <p:ph type="sldNum" sz="quarter" idx="10"/>
          </p:nvPr>
        </p:nvSpPr>
        <p:spPr/>
        <p:txBody>
          <a:bodyPr/>
          <a:lstStyle/>
          <a:p>
            <a:pPr>
              <a:defRPr/>
            </a:pPr>
            <a:fld id="{0121240C-47AF-2F4D-83B3-CC3EDF50F794}" type="slidenum">
              <a:rPr lang="en-US" smtClean="0"/>
              <a:pPr>
                <a:defRPr/>
              </a:pPr>
              <a:t>52</a:t>
            </a:fld>
            <a:endParaRPr lang="en-US" dirty="0"/>
          </a:p>
        </p:txBody>
      </p:sp>
    </p:spTree>
    <p:extLst>
      <p:ext uri="{BB962C8B-B14F-4D97-AF65-F5344CB8AC3E}">
        <p14:creationId xmlns:p14="http://schemas.microsoft.com/office/powerpoint/2010/main" val="14935962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AutoGenerated: 8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Beyond formats-specialized models</a:t>
            </a:r>
          </a:p>
        </p:txBody>
      </p:sp>
      <p:sp>
        <p:nvSpPr>
          <p:cNvPr id="9" name="Chevron 8">
            <a:extLst>
              <a:ext uri="{FF2B5EF4-FFF2-40B4-BE49-F238E27FC236}">
                <a16:creationId xmlns:a16="http://schemas.microsoft.com/office/drawing/2014/main" id="{678264A3-83A6-C748-A790-C82A33477375}"/>
              </a:ext>
            </a:extLst>
          </p:cNvPr>
          <p:cNvSpPr/>
          <p:nvPr/>
        </p:nvSpPr>
        <p:spPr>
          <a:xfrm rot="2574837">
            <a:off x="5273564" y="3101719"/>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pic>
        <p:nvPicPr>
          <p:cNvPr id="21" name="Picture 20">
            <a:extLst>
              <a:ext uri="{FF2B5EF4-FFF2-40B4-BE49-F238E27FC236}">
                <a16:creationId xmlns:a16="http://schemas.microsoft.com/office/drawing/2014/main" id="{ED2817A1-FEBB-0E4B-ACC8-AAE7BFEF3B9D}"/>
              </a:ext>
            </a:extLst>
          </p:cNvPr>
          <p:cNvPicPr>
            <a:picLocks noChangeAspect="1"/>
          </p:cNvPicPr>
          <p:nvPr/>
        </p:nvPicPr>
        <p:blipFill>
          <a:blip r:embed="rId2"/>
          <a:stretch>
            <a:fillRect/>
          </a:stretch>
        </p:blipFill>
        <p:spPr>
          <a:xfrm>
            <a:off x="6309103" y="3394782"/>
            <a:ext cx="1809406" cy="1403275"/>
          </a:xfrm>
          <a:prstGeom prst="rect">
            <a:avLst/>
          </a:prstGeom>
        </p:spPr>
      </p:pic>
      <p:sp>
        <p:nvSpPr>
          <p:cNvPr id="23" name="Chevron 22">
            <a:extLst>
              <a:ext uri="{FF2B5EF4-FFF2-40B4-BE49-F238E27FC236}">
                <a16:creationId xmlns:a16="http://schemas.microsoft.com/office/drawing/2014/main" id="{C8A29FC2-99EF-8549-BD50-7FE5B9B33F7D}"/>
              </a:ext>
            </a:extLst>
          </p:cNvPr>
          <p:cNvSpPr/>
          <p:nvPr/>
        </p:nvSpPr>
        <p:spPr>
          <a:xfrm rot="18886926">
            <a:off x="8147760" y="296879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F001D3C0-297F-554D-83A7-5FB3B4FAC284}"/>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25" name="Rectangle 24">
            <a:extLst>
              <a:ext uri="{FF2B5EF4-FFF2-40B4-BE49-F238E27FC236}">
                <a16:creationId xmlns:a16="http://schemas.microsoft.com/office/drawing/2014/main" id="{624BE91D-FB50-F641-A49B-6039E1C4D899}"/>
              </a:ext>
            </a:extLst>
          </p:cNvPr>
          <p:cNvSpPr/>
          <p:nvPr/>
        </p:nvSpPr>
        <p:spPr>
          <a:xfrm>
            <a:off x="631524" y="4511963"/>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26" name="Rectangle 25">
            <a:extLst>
              <a:ext uri="{FF2B5EF4-FFF2-40B4-BE49-F238E27FC236}">
                <a16:creationId xmlns:a16="http://schemas.microsoft.com/office/drawing/2014/main" id="{03C91178-B225-A14A-AE58-BA0221BA7C9D}"/>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27" name="Rectangle 26">
            <a:extLst>
              <a:ext uri="{FF2B5EF4-FFF2-40B4-BE49-F238E27FC236}">
                <a16:creationId xmlns:a16="http://schemas.microsoft.com/office/drawing/2014/main" id="{3892A9B9-245E-4C40-93A0-D7C61476432E}"/>
              </a:ext>
            </a:extLst>
          </p:cNvPr>
          <p:cNvSpPr/>
          <p:nvPr/>
        </p:nvSpPr>
        <p:spPr>
          <a:xfrm>
            <a:off x="9447084" y="5287012"/>
            <a:ext cx="1968499" cy="461665"/>
          </a:xfrm>
          <a:prstGeom prst="rect">
            <a:avLst/>
          </a:prstGeom>
        </p:spPr>
        <p:txBody>
          <a:bodyPr wrap="square">
            <a:spAutoFit/>
          </a:bodyPr>
          <a:lstStyle/>
          <a:p>
            <a:pPr algn="ctr"/>
            <a:r>
              <a:rPr lang="en-US" sz="2400" i="1" dirty="0"/>
              <a:t>“sugar”</a:t>
            </a:r>
          </a:p>
        </p:txBody>
      </p:sp>
      <p:sp>
        <p:nvSpPr>
          <p:cNvPr id="28" name="Alternate Process 27">
            <a:extLst>
              <a:ext uri="{FF2B5EF4-FFF2-40B4-BE49-F238E27FC236}">
                <a16:creationId xmlns:a16="http://schemas.microsoft.com/office/drawing/2014/main" id="{AD007A76-470C-9D44-8C0F-DCF0D3401C5D}"/>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sp>
        <p:nvSpPr>
          <p:cNvPr id="29" name="Alternate Process 28">
            <a:extLst>
              <a:ext uri="{FF2B5EF4-FFF2-40B4-BE49-F238E27FC236}">
                <a16:creationId xmlns:a16="http://schemas.microsoft.com/office/drawing/2014/main" id="{88ACA3FC-DF27-4D45-A916-88352CFEF851}"/>
              </a:ext>
            </a:extLst>
          </p:cNvPr>
          <p:cNvSpPr/>
          <p:nvPr/>
        </p:nvSpPr>
        <p:spPr>
          <a:xfrm>
            <a:off x="838200" y="5289449"/>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sp>
        <p:nvSpPr>
          <p:cNvPr id="3" name="Slide Number Placeholder 2">
            <a:extLst>
              <a:ext uri="{FF2B5EF4-FFF2-40B4-BE49-F238E27FC236}">
                <a16:creationId xmlns:a16="http://schemas.microsoft.com/office/drawing/2014/main" id="{6F9B1977-1F6B-6A42-A44B-08E763C689A0}"/>
              </a:ext>
            </a:extLst>
          </p:cNvPr>
          <p:cNvSpPr>
            <a:spLocks noGrp="1"/>
          </p:cNvSpPr>
          <p:nvPr>
            <p:ph type="sldNum" sz="quarter" idx="10"/>
          </p:nvPr>
        </p:nvSpPr>
        <p:spPr/>
        <p:txBody>
          <a:bodyPr/>
          <a:lstStyle/>
          <a:p>
            <a:pPr>
              <a:defRPr/>
            </a:pPr>
            <a:fld id="{0121240C-47AF-2F4D-83B3-CC3EDF50F794}" type="slidenum">
              <a:rPr lang="en-US" smtClean="0"/>
              <a:pPr>
                <a:defRPr/>
              </a:pPr>
              <a:t>53</a:t>
            </a:fld>
            <a:endParaRPr lang="en-US" dirty="0"/>
          </a:p>
        </p:txBody>
      </p:sp>
    </p:spTree>
    <p:extLst>
      <p:ext uri="{BB962C8B-B14F-4D97-AF65-F5344CB8AC3E}">
        <p14:creationId xmlns:p14="http://schemas.microsoft.com/office/powerpoint/2010/main" val="3648744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AutoGenerated: 8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Beyond formats-specialized models</a:t>
            </a:r>
          </a:p>
        </p:txBody>
      </p:sp>
      <p:sp>
        <p:nvSpPr>
          <p:cNvPr id="9" name="Chevron 8">
            <a:extLst>
              <a:ext uri="{FF2B5EF4-FFF2-40B4-BE49-F238E27FC236}">
                <a16:creationId xmlns:a16="http://schemas.microsoft.com/office/drawing/2014/main" id="{678264A3-83A6-C748-A790-C82A33477375}"/>
              </a:ext>
            </a:extLst>
          </p:cNvPr>
          <p:cNvSpPr/>
          <p:nvPr/>
        </p:nvSpPr>
        <p:spPr>
          <a:xfrm rot="2574837">
            <a:off x="5273564" y="3101719"/>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4" name="Chevron 13">
            <a:extLst>
              <a:ext uri="{FF2B5EF4-FFF2-40B4-BE49-F238E27FC236}">
                <a16:creationId xmlns:a16="http://schemas.microsoft.com/office/drawing/2014/main" id="{052D8432-6CC1-474D-BC49-A92C4E866FC4}"/>
              </a:ext>
            </a:extLst>
          </p:cNvPr>
          <p:cNvSpPr/>
          <p:nvPr/>
        </p:nvSpPr>
        <p:spPr>
          <a:xfrm rot="18886926">
            <a:off x="5352017" y="4801683"/>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pic>
        <p:nvPicPr>
          <p:cNvPr id="21" name="Picture 20">
            <a:extLst>
              <a:ext uri="{FF2B5EF4-FFF2-40B4-BE49-F238E27FC236}">
                <a16:creationId xmlns:a16="http://schemas.microsoft.com/office/drawing/2014/main" id="{ED2817A1-FEBB-0E4B-ACC8-AAE7BFEF3B9D}"/>
              </a:ext>
            </a:extLst>
          </p:cNvPr>
          <p:cNvPicPr>
            <a:picLocks noChangeAspect="1"/>
          </p:cNvPicPr>
          <p:nvPr/>
        </p:nvPicPr>
        <p:blipFill>
          <a:blip r:embed="rId2"/>
          <a:stretch>
            <a:fillRect/>
          </a:stretch>
        </p:blipFill>
        <p:spPr>
          <a:xfrm>
            <a:off x="6309103" y="3394782"/>
            <a:ext cx="1809406" cy="1403275"/>
          </a:xfrm>
          <a:prstGeom prst="rect">
            <a:avLst/>
          </a:prstGeom>
        </p:spPr>
      </p:pic>
      <p:sp>
        <p:nvSpPr>
          <p:cNvPr id="22" name="Chevron 21">
            <a:extLst>
              <a:ext uri="{FF2B5EF4-FFF2-40B4-BE49-F238E27FC236}">
                <a16:creationId xmlns:a16="http://schemas.microsoft.com/office/drawing/2014/main" id="{97685350-2A40-4947-9DC2-73B0B68E72F7}"/>
              </a:ext>
            </a:extLst>
          </p:cNvPr>
          <p:cNvSpPr/>
          <p:nvPr/>
        </p:nvSpPr>
        <p:spPr>
          <a:xfrm rot="2574837">
            <a:off x="8220016" y="4808772"/>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3" name="Chevron 22">
            <a:extLst>
              <a:ext uri="{FF2B5EF4-FFF2-40B4-BE49-F238E27FC236}">
                <a16:creationId xmlns:a16="http://schemas.microsoft.com/office/drawing/2014/main" id="{C8A29FC2-99EF-8549-BD50-7FE5B9B33F7D}"/>
              </a:ext>
            </a:extLst>
          </p:cNvPr>
          <p:cNvSpPr/>
          <p:nvPr/>
        </p:nvSpPr>
        <p:spPr>
          <a:xfrm rot="18886926">
            <a:off x="8147760" y="296879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F001D3C0-297F-554D-83A7-5FB3B4FAC284}"/>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25" name="Rectangle 24">
            <a:extLst>
              <a:ext uri="{FF2B5EF4-FFF2-40B4-BE49-F238E27FC236}">
                <a16:creationId xmlns:a16="http://schemas.microsoft.com/office/drawing/2014/main" id="{624BE91D-FB50-F641-A49B-6039E1C4D899}"/>
              </a:ext>
            </a:extLst>
          </p:cNvPr>
          <p:cNvSpPr/>
          <p:nvPr/>
        </p:nvSpPr>
        <p:spPr>
          <a:xfrm>
            <a:off x="631524" y="4511963"/>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26" name="Rectangle 25">
            <a:extLst>
              <a:ext uri="{FF2B5EF4-FFF2-40B4-BE49-F238E27FC236}">
                <a16:creationId xmlns:a16="http://schemas.microsoft.com/office/drawing/2014/main" id="{03C91178-B225-A14A-AE58-BA0221BA7C9D}"/>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27" name="Rectangle 26">
            <a:extLst>
              <a:ext uri="{FF2B5EF4-FFF2-40B4-BE49-F238E27FC236}">
                <a16:creationId xmlns:a16="http://schemas.microsoft.com/office/drawing/2014/main" id="{3892A9B9-245E-4C40-93A0-D7C61476432E}"/>
              </a:ext>
            </a:extLst>
          </p:cNvPr>
          <p:cNvSpPr/>
          <p:nvPr/>
        </p:nvSpPr>
        <p:spPr>
          <a:xfrm>
            <a:off x="9447084" y="5287012"/>
            <a:ext cx="1968499" cy="461665"/>
          </a:xfrm>
          <a:prstGeom prst="rect">
            <a:avLst/>
          </a:prstGeom>
        </p:spPr>
        <p:txBody>
          <a:bodyPr wrap="square">
            <a:spAutoFit/>
          </a:bodyPr>
          <a:lstStyle/>
          <a:p>
            <a:pPr algn="ctr"/>
            <a:r>
              <a:rPr lang="en-US" sz="2400" i="1" dirty="0"/>
              <a:t>“sugar”</a:t>
            </a:r>
          </a:p>
        </p:txBody>
      </p:sp>
      <p:sp>
        <p:nvSpPr>
          <p:cNvPr id="28" name="Alternate Process 27">
            <a:extLst>
              <a:ext uri="{FF2B5EF4-FFF2-40B4-BE49-F238E27FC236}">
                <a16:creationId xmlns:a16="http://schemas.microsoft.com/office/drawing/2014/main" id="{AD007A76-470C-9D44-8C0F-DCF0D3401C5D}"/>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sp>
        <p:nvSpPr>
          <p:cNvPr id="29" name="Alternate Process 28">
            <a:extLst>
              <a:ext uri="{FF2B5EF4-FFF2-40B4-BE49-F238E27FC236}">
                <a16:creationId xmlns:a16="http://schemas.microsoft.com/office/drawing/2014/main" id="{88ACA3FC-DF27-4D45-A916-88352CFEF851}"/>
              </a:ext>
            </a:extLst>
          </p:cNvPr>
          <p:cNvSpPr/>
          <p:nvPr/>
        </p:nvSpPr>
        <p:spPr>
          <a:xfrm>
            <a:off x="838200" y="5289449"/>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sp>
        <p:nvSpPr>
          <p:cNvPr id="3" name="Slide Number Placeholder 2">
            <a:extLst>
              <a:ext uri="{FF2B5EF4-FFF2-40B4-BE49-F238E27FC236}">
                <a16:creationId xmlns:a16="http://schemas.microsoft.com/office/drawing/2014/main" id="{6F9B1977-1F6B-6A42-A44B-08E763C689A0}"/>
              </a:ext>
            </a:extLst>
          </p:cNvPr>
          <p:cNvSpPr>
            <a:spLocks noGrp="1"/>
          </p:cNvSpPr>
          <p:nvPr>
            <p:ph type="sldNum" sz="quarter" idx="10"/>
          </p:nvPr>
        </p:nvSpPr>
        <p:spPr/>
        <p:txBody>
          <a:bodyPr/>
          <a:lstStyle/>
          <a:p>
            <a:pPr>
              <a:defRPr/>
            </a:pPr>
            <a:fld id="{0121240C-47AF-2F4D-83B3-CC3EDF50F794}" type="slidenum">
              <a:rPr lang="en-US" smtClean="0"/>
              <a:pPr>
                <a:defRPr/>
              </a:pPr>
              <a:t>54</a:t>
            </a:fld>
            <a:endParaRPr lang="en-US" dirty="0"/>
          </a:p>
        </p:txBody>
      </p:sp>
    </p:spTree>
    <p:extLst>
      <p:ext uri="{BB962C8B-B14F-4D97-AF65-F5344CB8AC3E}">
        <p14:creationId xmlns:p14="http://schemas.microsoft.com/office/powerpoint/2010/main" val="105536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AutoGenerated: 8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7822-2B47-6D47-A6CE-6A02F4FB9D48}"/>
              </a:ext>
            </a:extLst>
          </p:cNvPr>
          <p:cNvSpPr>
            <a:spLocks noGrp="1"/>
          </p:cNvSpPr>
          <p:nvPr>
            <p:ph type="title"/>
          </p:nvPr>
        </p:nvSpPr>
        <p:spPr/>
        <p:txBody>
          <a:bodyPr/>
          <a:lstStyle/>
          <a:p>
            <a:r>
              <a:rPr lang="en-US" dirty="0"/>
              <a:t>Talk Summary &amp; Statement</a:t>
            </a:r>
          </a:p>
        </p:txBody>
      </p:sp>
      <p:sp>
        <p:nvSpPr>
          <p:cNvPr id="5" name="Slide Number Placeholder 4">
            <a:extLst>
              <a:ext uri="{FF2B5EF4-FFF2-40B4-BE49-F238E27FC236}">
                <a16:creationId xmlns:a16="http://schemas.microsoft.com/office/drawing/2014/main" id="{DE116DC0-D04A-664C-897B-A6BEB0EB0B4F}"/>
              </a:ext>
            </a:extLst>
          </p:cNvPr>
          <p:cNvSpPr>
            <a:spLocks noGrp="1"/>
          </p:cNvSpPr>
          <p:nvPr>
            <p:ph type="sldNum" sz="quarter" idx="10"/>
          </p:nvPr>
        </p:nvSpPr>
        <p:spPr/>
        <p:txBody>
          <a:bodyPr/>
          <a:lstStyle/>
          <a:p>
            <a:pPr>
              <a:defRPr/>
            </a:pPr>
            <a:fld id="{0121240C-47AF-2F4D-83B3-CC3EDF50F794}" type="slidenum">
              <a:rPr lang="en-US" smtClean="0"/>
              <a:pPr>
                <a:defRPr/>
              </a:pPr>
              <a:t>55</a:t>
            </a:fld>
            <a:endParaRPr lang="en-US" dirty="0"/>
          </a:p>
        </p:txBody>
      </p:sp>
      <p:sp>
        <p:nvSpPr>
          <p:cNvPr id="4" name="Content Placeholder 3">
            <a:extLst>
              <a:ext uri="{FF2B5EF4-FFF2-40B4-BE49-F238E27FC236}">
                <a16:creationId xmlns:a16="http://schemas.microsoft.com/office/drawing/2014/main" id="{C8D71AC5-81E7-414F-B4E3-EB21AD47266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208212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AutoGenerated: 8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7822-2B47-6D47-A6CE-6A02F4FB9D48}"/>
              </a:ext>
            </a:extLst>
          </p:cNvPr>
          <p:cNvSpPr>
            <a:spLocks noGrp="1"/>
          </p:cNvSpPr>
          <p:nvPr>
            <p:ph type="title"/>
          </p:nvPr>
        </p:nvSpPr>
        <p:spPr/>
        <p:txBody>
          <a:bodyPr/>
          <a:lstStyle/>
          <a:p>
            <a:r>
              <a:rPr lang="en-US" dirty="0"/>
              <a:t>Talk Summary &amp; Statement</a:t>
            </a:r>
          </a:p>
        </p:txBody>
      </p:sp>
      <p:sp>
        <p:nvSpPr>
          <p:cNvPr id="3" name="Content Placeholder 2">
            <a:extLst>
              <a:ext uri="{FF2B5EF4-FFF2-40B4-BE49-F238E27FC236}">
                <a16:creationId xmlns:a16="http://schemas.microsoft.com/office/drawing/2014/main" id="{678C82B1-2493-FF48-A9BE-FD00EB601915}"/>
              </a:ext>
            </a:extLst>
          </p:cNvPr>
          <p:cNvSpPr>
            <a:spLocks noGrp="1"/>
          </p:cNvSpPr>
          <p:nvPr>
            <p:ph idx="1"/>
          </p:nvPr>
        </p:nvSpPr>
        <p:spPr>
          <a:xfrm>
            <a:off x="657922" y="1825625"/>
            <a:ext cx="11173522" cy="4351338"/>
          </a:xfrm>
        </p:spPr>
        <p:txBody>
          <a:bodyPr/>
          <a:lstStyle/>
          <a:p>
            <a:r>
              <a:rPr lang="en-US" dirty="0"/>
              <a:t>Creating </a:t>
            </a:r>
            <a:r>
              <a:rPr lang="en-US" b="1" dirty="0"/>
              <a:t>format-specific QA </a:t>
            </a:r>
            <a:r>
              <a:rPr lang="en-US" dirty="0"/>
              <a:t>models </a:t>
            </a:r>
            <a:r>
              <a:rPr lang="en-US" dirty="0">
                <a:solidFill>
                  <a:srgbClr val="FF0000"/>
                </a:solidFill>
              </a:rPr>
              <a:t>distance </a:t>
            </a:r>
            <a:r>
              <a:rPr lang="en-US" dirty="0"/>
              <a:t>us from broad QA. </a:t>
            </a:r>
          </a:p>
          <a:p>
            <a:endParaRPr lang="en-US" dirty="0"/>
          </a:p>
          <a:p>
            <a:r>
              <a:rPr lang="en-US" dirty="0"/>
              <a:t>There is </a:t>
            </a:r>
            <a:r>
              <a:rPr lang="en-US" b="1" dirty="0">
                <a:solidFill>
                  <a:srgbClr val="00B050"/>
                </a:solidFill>
              </a:rPr>
              <a:t>overlap</a:t>
            </a:r>
            <a:r>
              <a:rPr lang="en-US" b="1" dirty="0"/>
              <a:t> </a:t>
            </a:r>
            <a:r>
              <a:rPr lang="en-US" dirty="0"/>
              <a:t>between underlying reasoning abilities of formats. </a:t>
            </a:r>
          </a:p>
          <a:p>
            <a:pPr lvl="1"/>
            <a:r>
              <a:rPr lang="en-US" dirty="0"/>
              <a:t>One can </a:t>
            </a:r>
            <a:r>
              <a:rPr lang="en-US" dirty="0">
                <a:solidFill>
                  <a:srgbClr val="00B050"/>
                </a:solidFill>
              </a:rPr>
              <a:t>benefit </a:t>
            </a:r>
            <a:r>
              <a:rPr lang="en-US" dirty="0"/>
              <a:t>from </a:t>
            </a:r>
            <a:r>
              <a:rPr lang="en-US" b="1" dirty="0"/>
              <a:t>mixing</a:t>
            </a:r>
            <a:r>
              <a:rPr lang="en-US" dirty="0"/>
              <a:t> QA formats. </a:t>
            </a:r>
          </a:p>
          <a:p>
            <a:pPr marL="0" indent="0">
              <a:buNone/>
            </a:pPr>
            <a:endParaRPr lang="en-US" dirty="0"/>
          </a:p>
          <a:p>
            <a:r>
              <a:rPr lang="en-US" dirty="0" err="1"/>
              <a:t>UnifiedQA</a:t>
            </a:r>
            <a:r>
              <a:rPr lang="en-US" dirty="0"/>
              <a:t>: a single QA system working across four common QA formats.</a:t>
            </a:r>
          </a:p>
          <a:p>
            <a:pPr lvl="1"/>
            <a:r>
              <a:rPr lang="en-US" dirty="0"/>
              <a:t>Fine-tuning models pre-trained on </a:t>
            </a:r>
            <a:r>
              <a:rPr lang="en-US" dirty="0" err="1"/>
              <a:t>UnifiedQA</a:t>
            </a:r>
            <a:r>
              <a:rPr lang="en-US" dirty="0"/>
              <a:t> yields </a:t>
            </a:r>
            <a:r>
              <a:rPr lang="en-US" dirty="0">
                <a:solidFill>
                  <a:srgbClr val="00B050"/>
                </a:solidFill>
              </a:rPr>
              <a:t>SOTA </a:t>
            </a:r>
            <a:r>
              <a:rPr lang="en-US" dirty="0"/>
              <a:t>results. </a:t>
            </a:r>
          </a:p>
        </p:txBody>
      </p:sp>
      <p:sp>
        <p:nvSpPr>
          <p:cNvPr id="5" name="Slide Number Placeholder 4">
            <a:extLst>
              <a:ext uri="{FF2B5EF4-FFF2-40B4-BE49-F238E27FC236}">
                <a16:creationId xmlns:a16="http://schemas.microsoft.com/office/drawing/2014/main" id="{DE116DC0-D04A-664C-897B-A6BEB0EB0B4F}"/>
              </a:ext>
            </a:extLst>
          </p:cNvPr>
          <p:cNvSpPr>
            <a:spLocks noGrp="1"/>
          </p:cNvSpPr>
          <p:nvPr>
            <p:ph type="sldNum" sz="quarter" idx="10"/>
          </p:nvPr>
        </p:nvSpPr>
        <p:spPr/>
        <p:txBody>
          <a:bodyPr/>
          <a:lstStyle/>
          <a:p>
            <a:pPr>
              <a:defRPr/>
            </a:pPr>
            <a:fld id="{0121240C-47AF-2F4D-83B3-CC3EDF50F794}" type="slidenum">
              <a:rPr lang="en-US" smtClean="0"/>
              <a:pPr>
                <a:defRPr/>
              </a:pPr>
              <a:t>56</a:t>
            </a:fld>
            <a:endParaRPr lang="en-US" dirty="0"/>
          </a:p>
        </p:txBody>
      </p:sp>
    </p:spTree>
    <p:extLst>
      <p:ext uri="{BB962C8B-B14F-4D97-AF65-F5344CB8AC3E}">
        <p14:creationId xmlns:p14="http://schemas.microsoft.com/office/powerpoint/2010/main" val="2826904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AutoGenerated: 8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7822-2B47-6D47-A6CE-6A02F4FB9D48}"/>
              </a:ext>
            </a:extLst>
          </p:cNvPr>
          <p:cNvSpPr>
            <a:spLocks noGrp="1"/>
          </p:cNvSpPr>
          <p:nvPr>
            <p:ph type="title"/>
          </p:nvPr>
        </p:nvSpPr>
        <p:spPr/>
        <p:txBody>
          <a:bodyPr/>
          <a:lstStyle/>
          <a:p>
            <a:r>
              <a:rPr lang="en-US" dirty="0"/>
              <a:t>Talk Summary &amp; Statement</a:t>
            </a:r>
          </a:p>
        </p:txBody>
      </p:sp>
      <p:sp>
        <p:nvSpPr>
          <p:cNvPr id="3" name="Content Placeholder 2">
            <a:extLst>
              <a:ext uri="{FF2B5EF4-FFF2-40B4-BE49-F238E27FC236}">
                <a16:creationId xmlns:a16="http://schemas.microsoft.com/office/drawing/2014/main" id="{678C82B1-2493-FF48-A9BE-FD00EB601915}"/>
              </a:ext>
            </a:extLst>
          </p:cNvPr>
          <p:cNvSpPr>
            <a:spLocks noGrp="1"/>
          </p:cNvSpPr>
          <p:nvPr>
            <p:ph idx="1"/>
          </p:nvPr>
        </p:nvSpPr>
        <p:spPr>
          <a:xfrm>
            <a:off x="657922" y="1825625"/>
            <a:ext cx="11173522" cy="4351338"/>
          </a:xfrm>
        </p:spPr>
        <p:txBody>
          <a:bodyPr/>
          <a:lstStyle/>
          <a:p>
            <a:r>
              <a:rPr lang="en-US" dirty="0"/>
              <a:t>Creating </a:t>
            </a:r>
            <a:r>
              <a:rPr lang="en-US" b="1" dirty="0"/>
              <a:t>format-specific QA </a:t>
            </a:r>
            <a:r>
              <a:rPr lang="en-US" dirty="0"/>
              <a:t>models </a:t>
            </a:r>
            <a:r>
              <a:rPr lang="en-US" dirty="0">
                <a:solidFill>
                  <a:srgbClr val="FF0000"/>
                </a:solidFill>
              </a:rPr>
              <a:t>distance </a:t>
            </a:r>
            <a:r>
              <a:rPr lang="en-US" dirty="0"/>
              <a:t>us from broad QA. </a:t>
            </a:r>
          </a:p>
          <a:p>
            <a:endParaRPr lang="en-US" dirty="0"/>
          </a:p>
          <a:p>
            <a:r>
              <a:rPr lang="en-US" dirty="0"/>
              <a:t>There is </a:t>
            </a:r>
            <a:r>
              <a:rPr lang="en-US" b="1" dirty="0">
                <a:solidFill>
                  <a:srgbClr val="00B050"/>
                </a:solidFill>
              </a:rPr>
              <a:t>overlap</a:t>
            </a:r>
            <a:r>
              <a:rPr lang="en-US" b="1" dirty="0"/>
              <a:t> </a:t>
            </a:r>
            <a:r>
              <a:rPr lang="en-US" dirty="0"/>
              <a:t>between underlying reasoning abilities of formats. </a:t>
            </a:r>
          </a:p>
          <a:p>
            <a:pPr lvl="1"/>
            <a:r>
              <a:rPr lang="en-US" dirty="0"/>
              <a:t>One can </a:t>
            </a:r>
            <a:r>
              <a:rPr lang="en-US" dirty="0">
                <a:solidFill>
                  <a:srgbClr val="00B050"/>
                </a:solidFill>
              </a:rPr>
              <a:t>benefit </a:t>
            </a:r>
            <a:r>
              <a:rPr lang="en-US" dirty="0"/>
              <a:t>from </a:t>
            </a:r>
            <a:r>
              <a:rPr lang="en-US" b="1" dirty="0"/>
              <a:t>mixing</a:t>
            </a:r>
            <a:r>
              <a:rPr lang="en-US" dirty="0"/>
              <a:t> QA formats. </a:t>
            </a:r>
          </a:p>
          <a:p>
            <a:pPr marL="0" indent="0">
              <a:buNone/>
            </a:pPr>
            <a:endParaRPr lang="en-US" dirty="0"/>
          </a:p>
          <a:p>
            <a:r>
              <a:rPr lang="en-US" dirty="0" err="1"/>
              <a:t>UnifiedQA</a:t>
            </a:r>
            <a:r>
              <a:rPr lang="en-US" dirty="0"/>
              <a:t>: a single QA system working across four common QA formats.</a:t>
            </a:r>
          </a:p>
          <a:p>
            <a:pPr lvl="1"/>
            <a:r>
              <a:rPr lang="en-US" dirty="0"/>
              <a:t>Fine-tuning models pre-trained on </a:t>
            </a:r>
            <a:r>
              <a:rPr lang="en-US" dirty="0" err="1"/>
              <a:t>UnifiedQA</a:t>
            </a:r>
            <a:r>
              <a:rPr lang="en-US" dirty="0"/>
              <a:t> yields </a:t>
            </a:r>
            <a:r>
              <a:rPr lang="en-US" dirty="0">
                <a:solidFill>
                  <a:srgbClr val="00B050"/>
                </a:solidFill>
              </a:rPr>
              <a:t>SOTA </a:t>
            </a:r>
            <a:r>
              <a:rPr lang="en-US" dirty="0"/>
              <a:t>results. </a:t>
            </a:r>
          </a:p>
        </p:txBody>
      </p:sp>
      <p:sp>
        <p:nvSpPr>
          <p:cNvPr id="5" name="Slide Number Placeholder 4">
            <a:extLst>
              <a:ext uri="{FF2B5EF4-FFF2-40B4-BE49-F238E27FC236}">
                <a16:creationId xmlns:a16="http://schemas.microsoft.com/office/drawing/2014/main" id="{DE116DC0-D04A-664C-897B-A6BEB0EB0B4F}"/>
              </a:ext>
            </a:extLst>
          </p:cNvPr>
          <p:cNvSpPr>
            <a:spLocks noGrp="1"/>
          </p:cNvSpPr>
          <p:nvPr>
            <p:ph type="sldNum" sz="quarter" idx="10"/>
          </p:nvPr>
        </p:nvSpPr>
        <p:spPr/>
        <p:txBody>
          <a:bodyPr/>
          <a:lstStyle/>
          <a:p>
            <a:pPr>
              <a:defRPr/>
            </a:pPr>
            <a:fld id="{0121240C-47AF-2F4D-83B3-CC3EDF50F794}" type="slidenum">
              <a:rPr lang="en-US" smtClean="0"/>
              <a:pPr>
                <a:defRPr/>
              </a:pPr>
              <a:t>57</a:t>
            </a:fld>
            <a:endParaRPr lang="en-US" dirty="0"/>
          </a:p>
        </p:txBody>
      </p:sp>
    </p:spTree>
    <p:extLst>
      <p:ext uri="{BB962C8B-B14F-4D97-AF65-F5344CB8AC3E}">
        <p14:creationId xmlns:p14="http://schemas.microsoft.com/office/powerpoint/2010/main" val="10561471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AutoGenerated: 8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7822-2B47-6D47-A6CE-6A02F4FB9D48}"/>
              </a:ext>
            </a:extLst>
          </p:cNvPr>
          <p:cNvSpPr>
            <a:spLocks noGrp="1"/>
          </p:cNvSpPr>
          <p:nvPr>
            <p:ph type="title"/>
          </p:nvPr>
        </p:nvSpPr>
        <p:spPr/>
        <p:txBody>
          <a:bodyPr/>
          <a:lstStyle/>
          <a:p>
            <a:r>
              <a:rPr lang="en-US" dirty="0"/>
              <a:t>Talk Summary &amp; Statement</a:t>
            </a:r>
          </a:p>
        </p:txBody>
      </p:sp>
      <p:sp>
        <p:nvSpPr>
          <p:cNvPr id="3" name="Content Placeholder 2">
            <a:extLst>
              <a:ext uri="{FF2B5EF4-FFF2-40B4-BE49-F238E27FC236}">
                <a16:creationId xmlns:a16="http://schemas.microsoft.com/office/drawing/2014/main" id="{678C82B1-2493-FF48-A9BE-FD00EB601915}"/>
              </a:ext>
            </a:extLst>
          </p:cNvPr>
          <p:cNvSpPr>
            <a:spLocks noGrp="1"/>
          </p:cNvSpPr>
          <p:nvPr>
            <p:ph idx="1"/>
          </p:nvPr>
        </p:nvSpPr>
        <p:spPr>
          <a:xfrm>
            <a:off x="657922" y="1825625"/>
            <a:ext cx="11173522" cy="4351338"/>
          </a:xfrm>
        </p:spPr>
        <p:txBody>
          <a:bodyPr/>
          <a:lstStyle/>
          <a:p>
            <a:r>
              <a:rPr lang="en-US" dirty="0"/>
              <a:t>Creating </a:t>
            </a:r>
            <a:r>
              <a:rPr lang="en-US" b="1" dirty="0"/>
              <a:t>format-specific QA </a:t>
            </a:r>
            <a:r>
              <a:rPr lang="en-US" dirty="0"/>
              <a:t>models </a:t>
            </a:r>
            <a:r>
              <a:rPr lang="en-US" dirty="0">
                <a:solidFill>
                  <a:srgbClr val="FF0000"/>
                </a:solidFill>
              </a:rPr>
              <a:t>distance </a:t>
            </a:r>
            <a:r>
              <a:rPr lang="en-US" dirty="0"/>
              <a:t>us from broad QA. </a:t>
            </a:r>
          </a:p>
          <a:p>
            <a:endParaRPr lang="en-US" dirty="0"/>
          </a:p>
          <a:p>
            <a:r>
              <a:rPr lang="en-US" dirty="0"/>
              <a:t>There is </a:t>
            </a:r>
            <a:r>
              <a:rPr lang="en-US" b="1" dirty="0">
                <a:solidFill>
                  <a:srgbClr val="00B050"/>
                </a:solidFill>
              </a:rPr>
              <a:t>overlap</a:t>
            </a:r>
            <a:r>
              <a:rPr lang="en-US" b="1" dirty="0"/>
              <a:t> </a:t>
            </a:r>
            <a:r>
              <a:rPr lang="en-US" dirty="0"/>
              <a:t>between underlying reasoning abilities of formats. </a:t>
            </a:r>
          </a:p>
          <a:p>
            <a:pPr lvl="1"/>
            <a:r>
              <a:rPr lang="en-US" dirty="0"/>
              <a:t>One can </a:t>
            </a:r>
            <a:r>
              <a:rPr lang="en-US" dirty="0">
                <a:solidFill>
                  <a:srgbClr val="00B050"/>
                </a:solidFill>
              </a:rPr>
              <a:t>benefit </a:t>
            </a:r>
            <a:r>
              <a:rPr lang="en-US" dirty="0"/>
              <a:t>from </a:t>
            </a:r>
            <a:r>
              <a:rPr lang="en-US" b="1" dirty="0"/>
              <a:t>mixing</a:t>
            </a:r>
            <a:r>
              <a:rPr lang="en-US" dirty="0"/>
              <a:t> QA formats. </a:t>
            </a:r>
          </a:p>
          <a:p>
            <a:pPr marL="0" indent="0">
              <a:buNone/>
            </a:pPr>
            <a:endParaRPr lang="en-US" dirty="0"/>
          </a:p>
          <a:p>
            <a:r>
              <a:rPr lang="en-US" dirty="0" err="1"/>
              <a:t>UnifiedQA</a:t>
            </a:r>
            <a:r>
              <a:rPr lang="en-US" dirty="0"/>
              <a:t>: a single QA system working across four common QA formats.</a:t>
            </a:r>
          </a:p>
          <a:p>
            <a:pPr lvl="1"/>
            <a:r>
              <a:rPr lang="en-US" dirty="0"/>
              <a:t>Fine-tuning models pre-trained on </a:t>
            </a:r>
            <a:r>
              <a:rPr lang="en-US" dirty="0" err="1"/>
              <a:t>UnifiedQA</a:t>
            </a:r>
            <a:r>
              <a:rPr lang="en-US" dirty="0"/>
              <a:t> yields </a:t>
            </a:r>
            <a:r>
              <a:rPr lang="en-US" dirty="0">
                <a:solidFill>
                  <a:srgbClr val="00B050"/>
                </a:solidFill>
              </a:rPr>
              <a:t>SOTA </a:t>
            </a:r>
            <a:r>
              <a:rPr lang="en-US" dirty="0"/>
              <a:t>results. </a:t>
            </a:r>
          </a:p>
        </p:txBody>
      </p:sp>
      <p:sp>
        <p:nvSpPr>
          <p:cNvPr id="5" name="Slide Number Placeholder 4">
            <a:extLst>
              <a:ext uri="{FF2B5EF4-FFF2-40B4-BE49-F238E27FC236}">
                <a16:creationId xmlns:a16="http://schemas.microsoft.com/office/drawing/2014/main" id="{DE116DC0-D04A-664C-897B-A6BEB0EB0B4F}"/>
              </a:ext>
            </a:extLst>
          </p:cNvPr>
          <p:cNvSpPr>
            <a:spLocks noGrp="1"/>
          </p:cNvSpPr>
          <p:nvPr>
            <p:ph type="sldNum" sz="quarter" idx="10"/>
          </p:nvPr>
        </p:nvSpPr>
        <p:spPr/>
        <p:txBody>
          <a:bodyPr/>
          <a:lstStyle/>
          <a:p>
            <a:pPr>
              <a:defRPr/>
            </a:pPr>
            <a:fld id="{0121240C-47AF-2F4D-83B3-CC3EDF50F794}" type="slidenum">
              <a:rPr lang="en-US" smtClean="0"/>
              <a:pPr>
                <a:defRPr/>
              </a:pPr>
              <a:t>58</a:t>
            </a:fld>
            <a:endParaRPr lang="en-US" dirty="0"/>
          </a:p>
        </p:txBody>
      </p:sp>
    </p:spTree>
    <p:extLst>
      <p:ext uri="{BB962C8B-B14F-4D97-AF65-F5344CB8AC3E}">
        <p14:creationId xmlns:p14="http://schemas.microsoft.com/office/powerpoint/2010/main" val="22463107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AutoGenerated: 8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B6066-E10B-0E46-B550-485D58BA65CF}"/>
              </a:ext>
            </a:extLst>
          </p:cNvPr>
          <p:cNvSpPr>
            <a:spLocks noGrp="1"/>
          </p:cNvSpPr>
          <p:nvPr>
            <p:ph type="title"/>
          </p:nvPr>
        </p:nvSpPr>
        <p:spPr/>
        <p:txBody>
          <a:bodyPr/>
          <a:lstStyle/>
          <a:p>
            <a:r>
              <a:rPr lang="en-US" dirty="0"/>
              <a:t>Earlier work on multi-task learning</a:t>
            </a:r>
          </a:p>
        </p:txBody>
      </p:sp>
      <p:sp>
        <p:nvSpPr>
          <p:cNvPr id="4" name="Slide Number Placeholder 3">
            <a:extLst>
              <a:ext uri="{FF2B5EF4-FFF2-40B4-BE49-F238E27FC236}">
                <a16:creationId xmlns:a16="http://schemas.microsoft.com/office/drawing/2014/main" id="{D9931BA0-F674-CF4D-A03F-EA35C92D11E9}"/>
              </a:ext>
            </a:extLst>
          </p:cNvPr>
          <p:cNvSpPr>
            <a:spLocks noGrp="1"/>
          </p:cNvSpPr>
          <p:nvPr>
            <p:ph type="sldNum" sz="quarter" idx="10"/>
          </p:nvPr>
        </p:nvSpPr>
        <p:spPr/>
        <p:txBody>
          <a:bodyPr/>
          <a:lstStyle/>
          <a:p>
            <a:pPr>
              <a:defRPr/>
            </a:pPr>
            <a:fld id="{0121240C-47AF-2F4D-83B3-CC3EDF50F794}" type="slidenum">
              <a:rPr lang="en-US" smtClean="0"/>
              <a:pPr>
                <a:defRPr/>
              </a:pPr>
              <a:t>59</a:t>
            </a:fld>
            <a:endParaRPr lang="en-US" dirty="0"/>
          </a:p>
        </p:txBody>
      </p:sp>
      <p:sp>
        <p:nvSpPr>
          <p:cNvPr id="7" name="Content Placeholder 6">
            <a:extLst>
              <a:ext uri="{FF2B5EF4-FFF2-40B4-BE49-F238E27FC236}">
                <a16:creationId xmlns:a16="http://schemas.microsoft.com/office/drawing/2014/main" id="{754D4AFF-1E7D-2D40-8811-D1D5031C1E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62076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AutoGenerated: 76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QA; a broad definition </a:t>
            </a:r>
          </a:p>
        </p:txBody>
      </p:sp>
      <p:sp>
        <p:nvSpPr>
          <p:cNvPr id="3" name="Content Placeholder 2">
            <a:extLst>
              <a:ext uri="{FF2B5EF4-FFF2-40B4-BE49-F238E27FC236}">
                <a16:creationId xmlns:a16="http://schemas.microsoft.com/office/drawing/2014/main" id="{D7A50B66-97F6-1A4E-ABA1-F9761B3913D9}"/>
              </a:ext>
            </a:extLst>
          </p:cNvPr>
          <p:cNvSpPr>
            <a:spLocks noGrp="1"/>
          </p:cNvSpPr>
          <p:nvPr>
            <p:ph idx="1"/>
          </p:nvPr>
        </p:nvSpPr>
        <p:spPr/>
        <p:txBody>
          <a:bodyPr/>
          <a:lstStyle/>
          <a:p>
            <a:r>
              <a:rPr lang="en-US" b="1" dirty="0"/>
              <a:t>Task:</a:t>
            </a:r>
            <a:r>
              <a:rPr lang="en-US" dirty="0"/>
              <a:t> Question Answering (QA)</a:t>
            </a:r>
          </a:p>
        </p:txBody>
      </p:sp>
      <p:pic>
        <p:nvPicPr>
          <p:cNvPr id="12" name="Google Shape;1258;p104" descr="Related image">
            <a:extLst>
              <a:ext uri="{FF2B5EF4-FFF2-40B4-BE49-F238E27FC236}">
                <a16:creationId xmlns:a16="http://schemas.microsoft.com/office/drawing/2014/main" id="{86AD9861-03B3-5F41-B1BC-E6900CC76387}"/>
              </a:ext>
            </a:extLst>
          </p:cNvPr>
          <p:cNvPicPr preferRelativeResize="0"/>
          <p:nvPr/>
        </p:nvPicPr>
        <p:blipFill>
          <a:blip r:embed="rId2">
            <a:alphaModFix/>
          </a:blip>
          <a:stretch>
            <a:fillRect/>
          </a:stretch>
        </p:blipFill>
        <p:spPr>
          <a:xfrm>
            <a:off x="5263062" y="3071272"/>
            <a:ext cx="1562100" cy="1732221"/>
          </a:xfrm>
          <a:prstGeom prst="rect">
            <a:avLst/>
          </a:prstGeom>
          <a:noFill/>
          <a:ln>
            <a:noFill/>
          </a:ln>
        </p:spPr>
      </p:pic>
      <p:sp>
        <p:nvSpPr>
          <p:cNvPr id="6" name="Slide Number Placeholder 5">
            <a:extLst>
              <a:ext uri="{FF2B5EF4-FFF2-40B4-BE49-F238E27FC236}">
                <a16:creationId xmlns:a16="http://schemas.microsoft.com/office/drawing/2014/main" id="{C212F7F6-CE96-F740-830C-AB8D6D34B0BF}"/>
              </a:ext>
            </a:extLst>
          </p:cNvPr>
          <p:cNvSpPr>
            <a:spLocks noGrp="1"/>
          </p:cNvSpPr>
          <p:nvPr>
            <p:ph type="sldNum" sz="quarter" idx="10"/>
          </p:nvPr>
        </p:nvSpPr>
        <p:spPr/>
        <p:txBody>
          <a:bodyPr/>
          <a:lstStyle/>
          <a:p>
            <a:pPr>
              <a:defRPr/>
            </a:pPr>
            <a:fld id="{0121240C-47AF-2F4D-83B3-CC3EDF50F794}" type="slidenum">
              <a:rPr lang="en-US" smtClean="0"/>
              <a:pPr>
                <a:defRPr/>
              </a:pPr>
              <a:t>6</a:t>
            </a:fld>
            <a:endParaRPr lang="en-US" dirty="0"/>
          </a:p>
        </p:txBody>
      </p:sp>
    </p:spTree>
    <p:extLst>
      <p:ext uri="{BB962C8B-B14F-4D97-AF65-F5344CB8AC3E}">
        <p14:creationId xmlns:p14="http://schemas.microsoft.com/office/powerpoint/2010/main" val="4254401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AutoGenerated: 8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B6066-E10B-0E46-B550-485D58BA65CF}"/>
              </a:ext>
            </a:extLst>
          </p:cNvPr>
          <p:cNvSpPr>
            <a:spLocks noGrp="1"/>
          </p:cNvSpPr>
          <p:nvPr>
            <p:ph type="title"/>
          </p:nvPr>
        </p:nvSpPr>
        <p:spPr/>
        <p:txBody>
          <a:bodyPr/>
          <a:lstStyle/>
          <a:p>
            <a:r>
              <a:rPr lang="en-US" dirty="0"/>
              <a:t>Earlier work on multi-task learning</a:t>
            </a:r>
          </a:p>
        </p:txBody>
      </p:sp>
      <p:sp>
        <p:nvSpPr>
          <p:cNvPr id="3" name="Content Placeholder 2">
            <a:extLst>
              <a:ext uri="{FF2B5EF4-FFF2-40B4-BE49-F238E27FC236}">
                <a16:creationId xmlns:a16="http://schemas.microsoft.com/office/drawing/2014/main" id="{8FD5E14D-6420-E345-A12C-933029A94C0F}"/>
              </a:ext>
            </a:extLst>
          </p:cNvPr>
          <p:cNvSpPr>
            <a:spLocks noGrp="1"/>
          </p:cNvSpPr>
          <p:nvPr>
            <p:ph idx="1"/>
          </p:nvPr>
        </p:nvSpPr>
        <p:spPr/>
        <p:txBody>
          <a:bodyPr/>
          <a:lstStyle/>
          <a:p>
            <a:r>
              <a:rPr lang="en-US" dirty="0"/>
              <a:t>In the same spirit as multi-task learning. </a:t>
            </a:r>
          </a:p>
          <a:p>
            <a:pPr marL="0" indent="0">
              <a:buNone/>
            </a:pPr>
            <a:endParaRPr lang="en-US" dirty="0"/>
          </a:p>
          <a:p>
            <a:r>
              <a:rPr lang="en-US" dirty="0"/>
              <a:t>The choice of tasks is also important. </a:t>
            </a:r>
          </a:p>
          <a:p>
            <a:pPr lvl="1"/>
            <a:r>
              <a:rPr lang="en-US" dirty="0"/>
              <a:t>Earlier works select </a:t>
            </a:r>
            <a:r>
              <a:rPr lang="en-US" dirty="0">
                <a:solidFill>
                  <a:srgbClr val="FF0000"/>
                </a:solidFill>
              </a:rPr>
              <a:t>too broad</a:t>
            </a:r>
            <a:r>
              <a:rPr lang="en-US" dirty="0"/>
              <a:t> of tasks. </a:t>
            </a:r>
          </a:p>
          <a:p>
            <a:pPr lvl="2"/>
            <a:r>
              <a:rPr lang="en-US" dirty="0"/>
              <a:t>E.g., </a:t>
            </a:r>
            <a:r>
              <a:rPr lang="en-US" dirty="0" err="1"/>
              <a:t>Raffel</a:t>
            </a:r>
            <a:r>
              <a:rPr lang="en-US" dirty="0"/>
              <a:t> et al’19 diverse NLP tasks (machine translation, summarization, </a:t>
            </a:r>
            <a:r>
              <a:rPr lang="en-US" dirty="0" err="1"/>
              <a:t>etc</a:t>
            </a:r>
            <a:r>
              <a:rPr lang="en-US" dirty="0"/>
              <a:t>) and conclude that a single model for multiple NLP tasks underperform task-specific models. </a:t>
            </a:r>
          </a:p>
          <a:p>
            <a:endParaRPr lang="en-US" dirty="0"/>
          </a:p>
          <a:p>
            <a:r>
              <a:rPr lang="en-US" dirty="0"/>
              <a:t>We narrow the scope of tasks to stay within the boundaries of QA. </a:t>
            </a:r>
          </a:p>
          <a:p>
            <a:pPr lvl="1"/>
            <a:r>
              <a:rPr lang="en-US" dirty="0"/>
              <a:t>No task/format specific encoding. </a:t>
            </a:r>
          </a:p>
          <a:p>
            <a:endParaRPr lang="en-US" dirty="0"/>
          </a:p>
        </p:txBody>
      </p:sp>
      <p:sp>
        <p:nvSpPr>
          <p:cNvPr id="4" name="Slide Number Placeholder 3">
            <a:extLst>
              <a:ext uri="{FF2B5EF4-FFF2-40B4-BE49-F238E27FC236}">
                <a16:creationId xmlns:a16="http://schemas.microsoft.com/office/drawing/2014/main" id="{D9931BA0-F674-CF4D-A03F-EA35C92D11E9}"/>
              </a:ext>
            </a:extLst>
          </p:cNvPr>
          <p:cNvSpPr>
            <a:spLocks noGrp="1"/>
          </p:cNvSpPr>
          <p:nvPr>
            <p:ph type="sldNum" sz="quarter" idx="10"/>
          </p:nvPr>
        </p:nvSpPr>
        <p:spPr/>
        <p:txBody>
          <a:bodyPr/>
          <a:lstStyle/>
          <a:p>
            <a:pPr>
              <a:defRPr/>
            </a:pPr>
            <a:fld id="{0121240C-47AF-2F4D-83B3-CC3EDF50F794}" type="slidenum">
              <a:rPr lang="en-US" smtClean="0"/>
              <a:pPr>
                <a:defRPr/>
              </a:pPr>
              <a:t>60</a:t>
            </a:fld>
            <a:endParaRPr lang="en-US" dirty="0"/>
          </a:p>
        </p:txBody>
      </p:sp>
      <p:sp>
        <p:nvSpPr>
          <p:cNvPr id="5" name="Rectangle 4">
            <a:extLst>
              <a:ext uri="{FF2B5EF4-FFF2-40B4-BE49-F238E27FC236}">
                <a16:creationId xmlns:a16="http://schemas.microsoft.com/office/drawing/2014/main" id="{76C5E7AD-F97F-774C-A8C3-33A148AED400}"/>
              </a:ext>
            </a:extLst>
          </p:cNvPr>
          <p:cNvSpPr/>
          <p:nvPr/>
        </p:nvSpPr>
        <p:spPr>
          <a:xfrm>
            <a:off x="7054661" y="1892533"/>
            <a:ext cx="3003323" cy="369332"/>
          </a:xfrm>
          <a:prstGeom prst="rect">
            <a:avLst/>
          </a:prstGeom>
        </p:spPr>
        <p:txBody>
          <a:bodyPr wrap="none">
            <a:spAutoFit/>
          </a:bodyPr>
          <a:lstStyle/>
          <a:p>
            <a:r>
              <a:rPr lang="en-US" dirty="0">
                <a:solidFill>
                  <a:schemeClr val="bg1">
                    <a:lumMod val="50000"/>
                  </a:schemeClr>
                </a:solidFill>
              </a:rPr>
              <a:t>[Caruana'97; McCann et al’18]</a:t>
            </a:r>
          </a:p>
        </p:txBody>
      </p:sp>
    </p:spTree>
    <p:extLst>
      <p:ext uri="{BB962C8B-B14F-4D97-AF65-F5344CB8AC3E}">
        <p14:creationId xmlns:p14="http://schemas.microsoft.com/office/powerpoint/2010/main" val="3342978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AutoGenerated: 8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B6066-E10B-0E46-B550-485D58BA65CF}"/>
              </a:ext>
            </a:extLst>
          </p:cNvPr>
          <p:cNvSpPr>
            <a:spLocks noGrp="1"/>
          </p:cNvSpPr>
          <p:nvPr>
            <p:ph type="title"/>
          </p:nvPr>
        </p:nvSpPr>
        <p:spPr/>
        <p:txBody>
          <a:bodyPr/>
          <a:lstStyle/>
          <a:p>
            <a:r>
              <a:rPr lang="en-US" dirty="0"/>
              <a:t>Earlier work on multi-task learning</a:t>
            </a:r>
          </a:p>
        </p:txBody>
      </p:sp>
      <p:sp>
        <p:nvSpPr>
          <p:cNvPr id="3" name="Content Placeholder 2">
            <a:extLst>
              <a:ext uri="{FF2B5EF4-FFF2-40B4-BE49-F238E27FC236}">
                <a16:creationId xmlns:a16="http://schemas.microsoft.com/office/drawing/2014/main" id="{8FD5E14D-6420-E345-A12C-933029A94C0F}"/>
              </a:ext>
            </a:extLst>
          </p:cNvPr>
          <p:cNvSpPr>
            <a:spLocks noGrp="1"/>
          </p:cNvSpPr>
          <p:nvPr>
            <p:ph idx="1"/>
          </p:nvPr>
        </p:nvSpPr>
        <p:spPr/>
        <p:txBody>
          <a:bodyPr/>
          <a:lstStyle/>
          <a:p>
            <a:r>
              <a:rPr lang="en-US" dirty="0"/>
              <a:t>In the same spirit as multi-task learning. </a:t>
            </a:r>
          </a:p>
          <a:p>
            <a:pPr marL="0" indent="0">
              <a:buNone/>
            </a:pPr>
            <a:endParaRPr lang="en-US" dirty="0"/>
          </a:p>
          <a:p>
            <a:r>
              <a:rPr lang="en-US" dirty="0"/>
              <a:t>The choice of tasks is also important. </a:t>
            </a:r>
          </a:p>
          <a:p>
            <a:pPr lvl="1"/>
            <a:r>
              <a:rPr lang="en-US" dirty="0"/>
              <a:t>Earlier works select </a:t>
            </a:r>
            <a:r>
              <a:rPr lang="en-US" dirty="0">
                <a:solidFill>
                  <a:srgbClr val="FF0000"/>
                </a:solidFill>
              </a:rPr>
              <a:t>too broad</a:t>
            </a:r>
            <a:r>
              <a:rPr lang="en-US" dirty="0"/>
              <a:t> of tasks. </a:t>
            </a:r>
          </a:p>
          <a:p>
            <a:pPr lvl="2"/>
            <a:r>
              <a:rPr lang="en-US" dirty="0"/>
              <a:t>E.g., </a:t>
            </a:r>
            <a:r>
              <a:rPr lang="en-US" dirty="0" err="1"/>
              <a:t>Raffel</a:t>
            </a:r>
            <a:r>
              <a:rPr lang="en-US" dirty="0"/>
              <a:t> et al’19 diverse NLP tasks (machine translation, summarization, </a:t>
            </a:r>
            <a:r>
              <a:rPr lang="en-US" dirty="0" err="1"/>
              <a:t>etc</a:t>
            </a:r>
            <a:r>
              <a:rPr lang="en-US" dirty="0"/>
              <a:t>) and conclude that a single model for multiple NLP tasks underperform task-specific models. </a:t>
            </a:r>
          </a:p>
          <a:p>
            <a:endParaRPr lang="en-US" dirty="0"/>
          </a:p>
          <a:p>
            <a:r>
              <a:rPr lang="en-US" dirty="0"/>
              <a:t>We narrow the scope of tasks to stay within the boundaries of QA. </a:t>
            </a:r>
          </a:p>
          <a:p>
            <a:pPr lvl="1"/>
            <a:r>
              <a:rPr lang="en-US" dirty="0"/>
              <a:t>No task/format specific encoding. </a:t>
            </a:r>
          </a:p>
          <a:p>
            <a:endParaRPr lang="en-US" dirty="0"/>
          </a:p>
        </p:txBody>
      </p:sp>
      <p:sp>
        <p:nvSpPr>
          <p:cNvPr id="4" name="Slide Number Placeholder 3">
            <a:extLst>
              <a:ext uri="{FF2B5EF4-FFF2-40B4-BE49-F238E27FC236}">
                <a16:creationId xmlns:a16="http://schemas.microsoft.com/office/drawing/2014/main" id="{D9931BA0-F674-CF4D-A03F-EA35C92D11E9}"/>
              </a:ext>
            </a:extLst>
          </p:cNvPr>
          <p:cNvSpPr>
            <a:spLocks noGrp="1"/>
          </p:cNvSpPr>
          <p:nvPr>
            <p:ph type="sldNum" sz="quarter" idx="10"/>
          </p:nvPr>
        </p:nvSpPr>
        <p:spPr/>
        <p:txBody>
          <a:bodyPr/>
          <a:lstStyle/>
          <a:p>
            <a:pPr>
              <a:defRPr/>
            </a:pPr>
            <a:fld id="{0121240C-47AF-2F4D-83B3-CC3EDF50F794}" type="slidenum">
              <a:rPr lang="en-US" smtClean="0"/>
              <a:pPr>
                <a:defRPr/>
              </a:pPr>
              <a:t>61</a:t>
            </a:fld>
            <a:endParaRPr lang="en-US" dirty="0"/>
          </a:p>
        </p:txBody>
      </p:sp>
      <p:sp>
        <p:nvSpPr>
          <p:cNvPr id="5" name="Rectangle 4">
            <a:extLst>
              <a:ext uri="{FF2B5EF4-FFF2-40B4-BE49-F238E27FC236}">
                <a16:creationId xmlns:a16="http://schemas.microsoft.com/office/drawing/2014/main" id="{76C5E7AD-F97F-774C-A8C3-33A148AED400}"/>
              </a:ext>
            </a:extLst>
          </p:cNvPr>
          <p:cNvSpPr/>
          <p:nvPr/>
        </p:nvSpPr>
        <p:spPr>
          <a:xfrm>
            <a:off x="7054661" y="1892533"/>
            <a:ext cx="3003323" cy="369332"/>
          </a:xfrm>
          <a:prstGeom prst="rect">
            <a:avLst/>
          </a:prstGeom>
        </p:spPr>
        <p:txBody>
          <a:bodyPr wrap="none">
            <a:spAutoFit/>
          </a:bodyPr>
          <a:lstStyle/>
          <a:p>
            <a:r>
              <a:rPr lang="en-US" dirty="0">
                <a:solidFill>
                  <a:schemeClr val="bg1">
                    <a:lumMod val="50000"/>
                  </a:schemeClr>
                </a:solidFill>
              </a:rPr>
              <a:t>[Caruana'97; McCann et al’18]</a:t>
            </a:r>
          </a:p>
        </p:txBody>
      </p:sp>
      <p:sp>
        <p:nvSpPr>
          <p:cNvPr id="6" name="Rounded Rectangular Callout 5">
            <a:extLst>
              <a:ext uri="{FF2B5EF4-FFF2-40B4-BE49-F238E27FC236}">
                <a16:creationId xmlns:a16="http://schemas.microsoft.com/office/drawing/2014/main" id="{667521C8-DD2B-534A-8102-CA93BB1A9D70}"/>
              </a:ext>
            </a:extLst>
          </p:cNvPr>
          <p:cNvSpPr/>
          <p:nvPr/>
        </p:nvSpPr>
        <p:spPr>
          <a:xfrm>
            <a:off x="7267265" y="2449747"/>
            <a:ext cx="4638129" cy="408623"/>
          </a:xfrm>
          <a:prstGeom prst="wedgeRoundRectCallout">
            <a:avLst>
              <a:gd name="adj1" fmla="val 45525"/>
              <a:gd name="adj2" fmla="val 122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dirty="0"/>
              <a:t>Didn’t work before; why would it work now? 🤔</a:t>
            </a:r>
          </a:p>
        </p:txBody>
      </p:sp>
    </p:spTree>
    <p:extLst>
      <p:ext uri="{BB962C8B-B14F-4D97-AF65-F5344CB8AC3E}">
        <p14:creationId xmlns:p14="http://schemas.microsoft.com/office/powerpoint/2010/main" val="19879035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AutoGenerated: 82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B6066-E10B-0E46-B550-485D58BA65CF}"/>
              </a:ext>
            </a:extLst>
          </p:cNvPr>
          <p:cNvSpPr>
            <a:spLocks noGrp="1"/>
          </p:cNvSpPr>
          <p:nvPr>
            <p:ph type="title"/>
          </p:nvPr>
        </p:nvSpPr>
        <p:spPr/>
        <p:txBody>
          <a:bodyPr/>
          <a:lstStyle/>
          <a:p>
            <a:r>
              <a:rPr lang="en-US" dirty="0"/>
              <a:t>Earlier work on multi-task learning</a:t>
            </a:r>
          </a:p>
        </p:txBody>
      </p:sp>
      <p:sp>
        <p:nvSpPr>
          <p:cNvPr id="3" name="Content Placeholder 2">
            <a:extLst>
              <a:ext uri="{FF2B5EF4-FFF2-40B4-BE49-F238E27FC236}">
                <a16:creationId xmlns:a16="http://schemas.microsoft.com/office/drawing/2014/main" id="{8FD5E14D-6420-E345-A12C-933029A94C0F}"/>
              </a:ext>
            </a:extLst>
          </p:cNvPr>
          <p:cNvSpPr>
            <a:spLocks noGrp="1"/>
          </p:cNvSpPr>
          <p:nvPr>
            <p:ph idx="1"/>
          </p:nvPr>
        </p:nvSpPr>
        <p:spPr/>
        <p:txBody>
          <a:bodyPr/>
          <a:lstStyle/>
          <a:p>
            <a:r>
              <a:rPr lang="en-US" dirty="0"/>
              <a:t>In the same spirit as multi-task learning. </a:t>
            </a:r>
          </a:p>
          <a:p>
            <a:pPr marL="0" indent="0">
              <a:buNone/>
            </a:pPr>
            <a:endParaRPr lang="en-US" dirty="0"/>
          </a:p>
          <a:p>
            <a:r>
              <a:rPr lang="en-US" dirty="0"/>
              <a:t>The choice of tasks is also important. </a:t>
            </a:r>
          </a:p>
          <a:p>
            <a:pPr lvl="1"/>
            <a:r>
              <a:rPr lang="en-US" dirty="0"/>
              <a:t>Earlier works select </a:t>
            </a:r>
            <a:r>
              <a:rPr lang="en-US" dirty="0">
                <a:solidFill>
                  <a:srgbClr val="FF0000"/>
                </a:solidFill>
              </a:rPr>
              <a:t>too broad</a:t>
            </a:r>
            <a:r>
              <a:rPr lang="en-US" dirty="0"/>
              <a:t> of tasks. </a:t>
            </a:r>
          </a:p>
          <a:p>
            <a:pPr lvl="2"/>
            <a:r>
              <a:rPr lang="en-US" dirty="0"/>
              <a:t>E.g., </a:t>
            </a:r>
            <a:r>
              <a:rPr lang="en-US" dirty="0" err="1"/>
              <a:t>Raffel</a:t>
            </a:r>
            <a:r>
              <a:rPr lang="en-US" dirty="0"/>
              <a:t> et al’19 diverse NLP tasks (machine translation, summarization, </a:t>
            </a:r>
            <a:r>
              <a:rPr lang="en-US" dirty="0" err="1"/>
              <a:t>etc</a:t>
            </a:r>
            <a:r>
              <a:rPr lang="en-US" dirty="0"/>
              <a:t>) and conclude that a single model for multiple NLP tasks underperform task-specific models. </a:t>
            </a:r>
          </a:p>
          <a:p>
            <a:endParaRPr lang="en-US" dirty="0"/>
          </a:p>
          <a:p>
            <a:r>
              <a:rPr lang="en-US" dirty="0"/>
              <a:t>We narrow the scope of tasks to stay within the boundaries of QA. </a:t>
            </a:r>
          </a:p>
          <a:p>
            <a:pPr lvl="1"/>
            <a:r>
              <a:rPr lang="en-US" dirty="0"/>
              <a:t>No task/format specific encoding. </a:t>
            </a:r>
          </a:p>
          <a:p>
            <a:endParaRPr lang="en-US" dirty="0"/>
          </a:p>
        </p:txBody>
      </p:sp>
      <p:sp>
        <p:nvSpPr>
          <p:cNvPr id="4" name="Slide Number Placeholder 3">
            <a:extLst>
              <a:ext uri="{FF2B5EF4-FFF2-40B4-BE49-F238E27FC236}">
                <a16:creationId xmlns:a16="http://schemas.microsoft.com/office/drawing/2014/main" id="{D9931BA0-F674-CF4D-A03F-EA35C92D11E9}"/>
              </a:ext>
            </a:extLst>
          </p:cNvPr>
          <p:cNvSpPr>
            <a:spLocks noGrp="1"/>
          </p:cNvSpPr>
          <p:nvPr>
            <p:ph type="sldNum" sz="quarter" idx="10"/>
          </p:nvPr>
        </p:nvSpPr>
        <p:spPr/>
        <p:txBody>
          <a:bodyPr/>
          <a:lstStyle/>
          <a:p>
            <a:pPr>
              <a:defRPr/>
            </a:pPr>
            <a:fld id="{0121240C-47AF-2F4D-83B3-CC3EDF50F794}" type="slidenum">
              <a:rPr lang="en-US" smtClean="0"/>
              <a:pPr>
                <a:defRPr/>
              </a:pPr>
              <a:t>62</a:t>
            </a:fld>
            <a:endParaRPr lang="en-US" dirty="0"/>
          </a:p>
        </p:txBody>
      </p:sp>
      <p:sp>
        <p:nvSpPr>
          <p:cNvPr id="5" name="Rectangle 4">
            <a:extLst>
              <a:ext uri="{FF2B5EF4-FFF2-40B4-BE49-F238E27FC236}">
                <a16:creationId xmlns:a16="http://schemas.microsoft.com/office/drawing/2014/main" id="{76C5E7AD-F97F-774C-A8C3-33A148AED400}"/>
              </a:ext>
            </a:extLst>
          </p:cNvPr>
          <p:cNvSpPr/>
          <p:nvPr/>
        </p:nvSpPr>
        <p:spPr>
          <a:xfrm>
            <a:off x="7054661" y="1892533"/>
            <a:ext cx="3003323" cy="369332"/>
          </a:xfrm>
          <a:prstGeom prst="rect">
            <a:avLst/>
          </a:prstGeom>
        </p:spPr>
        <p:txBody>
          <a:bodyPr wrap="none">
            <a:spAutoFit/>
          </a:bodyPr>
          <a:lstStyle/>
          <a:p>
            <a:r>
              <a:rPr lang="en-US" dirty="0">
                <a:solidFill>
                  <a:schemeClr val="bg1">
                    <a:lumMod val="50000"/>
                  </a:schemeClr>
                </a:solidFill>
              </a:rPr>
              <a:t>[Caruana'97; McCann et al’18]</a:t>
            </a:r>
          </a:p>
        </p:txBody>
      </p:sp>
      <p:sp>
        <p:nvSpPr>
          <p:cNvPr id="6" name="Rounded Rectangular Callout 5">
            <a:extLst>
              <a:ext uri="{FF2B5EF4-FFF2-40B4-BE49-F238E27FC236}">
                <a16:creationId xmlns:a16="http://schemas.microsoft.com/office/drawing/2014/main" id="{667521C8-DD2B-534A-8102-CA93BB1A9D70}"/>
              </a:ext>
            </a:extLst>
          </p:cNvPr>
          <p:cNvSpPr/>
          <p:nvPr/>
        </p:nvSpPr>
        <p:spPr>
          <a:xfrm>
            <a:off x="7267265" y="2449747"/>
            <a:ext cx="4638129" cy="408623"/>
          </a:xfrm>
          <a:prstGeom prst="wedgeRoundRectCallout">
            <a:avLst>
              <a:gd name="adj1" fmla="val 45525"/>
              <a:gd name="adj2" fmla="val 122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dirty="0"/>
              <a:t>Didn’t work before; why would it work now? 🤔</a:t>
            </a:r>
          </a:p>
        </p:txBody>
      </p:sp>
    </p:spTree>
    <p:extLst>
      <p:ext uri="{BB962C8B-B14F-4D97-AF65-F5344CB8AC3E}">
        <p14:creationId xmlns:p14="http://schemas.microsoft.com/office/powerpoint/2010/main" val="42611965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AutoGenerated: 8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B6066-E10B-0E46-B550-485D58BA65CF}"/>
              </a:ext>
            </a:extLst>
          </p:cNvPr>
          <p:cNvSpPr>
            <a:spLocks noGrp="1"/>
          </p:cNvSpPr>
          <p:nvPr>
            <p:ph type="title"/>
          </p:nvPr>
        </p:nvSpPr>
        <p:spPr/>
        <p:txBody>
          <a:bodyPr/>
          <a:lstStyle/>
          <a:p>
            <a:r>
              <a:rPr lang="en-US" dirty="0"/>
              <a:t>Earlier work on multi-task learning</a:t>
            </a:r>
          </a:p>
        </p:txBody>
      </p:sp>
      <p:sp>
        <p:nvSpPr>
          <p:cNvPr id="3" name="Content Placeholder 2">
            <a:extLst>
              <a:ext uri="{FF2B5EF4-FFF2-40B4-BE49-F238E27FC236}">
                <a16:creationId xmlns:a16="http://schemas.microsoft.com/office/drawing/2014/main" id="{8FD5E14D-6420-E345-A12C-933029A94C0F}"/>
              </a:ext>
            </a:extLst>
          </p:cNvPr>
          <p:cNvSpPr>
            <a:spLocks noGrp="1"/>
          </p:cNvSpPr>
          <p:nvPr>
            <p:ph idx="1"/>
          </p:nvPr>
        </p:nvSpPr>
        <p:spPr/>
        <p:txBody>
          <a:bodyPr/>
          <a:lstStyle/>
          <a:p>
            <a:r>
              <a:rPr lang="en-US" dirty="0"/>
              <a:t>In the same spirit as multi-task learning. </a:t>
            </a:r>
          </a:p>
          <a:p>
            <a:pPr marL="0" indent="0">
              <a:buNone/>
            </a:pPr>
            <a:endParaRPr lang="en-US" dirty="0"/>
          </a:p>
          <a:p>
            <a:r>
              <a:rPr lang="en-US" dirty="0"/>
              <a:t>The choice of tasks is also important. </a:t>
            </a:r>
          </a:p>
          <a:p>
            <a:pPr lvl="1"/>
            <a:r>
              <a:rPr lang="en-US" dirty="0"/>
              <a:t>Earlier works select </a:t>
            </a:r>
            <a:r>
              <a:rPr lang="en-US" dirty="0">
                <a:solidFill>
                  <a:srgbClr val="FF0000"/>
                </a:solidFill>
              </a:rPr>
              <a:t>too broad</a:t>
            </a:r>
            <a:r>
              <a:rPr lang="en-US" dirty="0"/>
              <a:t> of tasks. </a:t>
            </a:r>
          </a:p>
          <a:p>
            <a:pPr lvl="2"/>
            <a:r>
              <a:rPr lang="en-US" dirty="0"/>
              <a:t>E.g., </a:t>
            </a:r>
            <a:r>
              <a:rPr lang="en-US" dirty="0" err="1"/>
              <a:t>Raffel</a:t>
            </a:r>
            <a:r>
              <a:rPr lang="en-US" dirty="0"/>
              <a:t> et al’19 diverse NLP tasks (machine translation, summarization, </a:t>
            </a:r>
            <a:r>
              <a:rPr lang="en-US" dirty="0" err="1"/>
              <a:t>etc</a:t>
            </a:r>
            <a:r>
              <a:rPr lang="en-US" dirty="0"/>
              <a:t>) and conclude that a single model for multiple NLP tasks underperform task-specific models. </a:t>
            </a:r>
          </a:p>
          <a:p>
            <a:endParaRPr lang="en-US" dirty="0"/>
          </a:p>
          <a:p>
            <a:r>
              <a:rPr lang="en-US" dirty="0"/>
              <a:t>We narrow the scope of tasks to stay within the boundaries of QA. </a:t>
            </a:r>
          </a:p>
          <a:p>
            <a:pPr lvl="1"/>
            <a:r>
              <a:rPr lang="en-US" dirty="0"/>
              <a:t>No task/format specific encoding. </a:t>
            </a:r>
          </a:p>
          <a:p>
            <a:endParaRPr lang="en-US" dirty="0"/>
          </a:p>
        </p:txBody>
      </p:sp>
      <p:sp>
        <p:nvSpPr>
          <p:cNvPr id="4" name="Slide Number Placeholder 3">
            <a:extLst>
              <a:ext uri="{FF2B5EF4-FFF2-40B4-BE49-F238E27FC236}">
                <a16:creationId xmlns:a16="http://schemas.microsoft.com/office/drawing/2014/main" id="{D9931BA0-F674-CF4D-A03F-EA35C92D11E9}"/>
              </a:ext>
            </a:extLst>
          </p:cNvPr>
          <p:cNvSpPr>
            <a:spLocks noGrp="1"/>
          </p:cNvSpPr>
          <p:nvPr>
            <p:ph type="sldNum" sz="quarter" idx="10"/>
          </p:nvPr>
        </p:nvSpPr>
        <p:spPr/>
        <p:txBody>
          <a:bodyPr/>
          <a:lstStyle/>
          <a:p>
            <a:pPr>
              <a:defRPr/>
            </a:pPr>
            <a:fld id="{0121240C-47AF-2F4D-83B3-CC3EDF50F794}" type="slidenum">
              <a:rPr lang="en-US" smtClean="0"/>
              <a:pPr>
                <a:defRPr/>
              </a:pPr>
              <a:t>63</a:t>
            </a:fld>
            <a:endParaRPr lang="en-US" dirty="0"/>
          </a:p>
        </p:txBody>
      </p:sp>
      <p:sp>
        <p:nvSpPr>
          <p:cNvPr id="5" name="Rectangle 4">
            <a:extLst>
              <a:ext uri="{FF2B5EF4-FFF2-40B4-BE49-F238E27FC236}">
                <a16:creationId xmlns:a16="http://schemas.microsoft.com/office/drawing/2014/main" id="{76C5E7AD-F97F-774C-A8C3-33A148AED400}"/>
              </a:ext>
            </a:extLst>
          </p:cNvPr>
          <p:cNvSpPr/>
          <p:nvPr/>
        </p:nvSpPr>
        <p:spPr>
          <a:xfrm>
            <a:off x="7054661" y="1892533"/>
            <a:ext cx="3003323" cy="369332"/>
          </a:xfrm>
          <a:prstGeom prst="rect">
            <a:avLst/>
          </a:prstGeom>
        </p:spPr>
        <p:txBody>
          <a:bodyPr wrap="none">
            <a:spAutoFit/>
          </a:bodyPr>
          <a:lstStyle/>
          <a:p>
            <a:r>
              <a:rPr lang="en-US" dirty="0">
                <a:solidFill>
                  <a:schemeClr val="bg1">
                    <a:lumMod val="50000"/>
                  </a:schemeClr>
                </a:solidFill>
              </a:rPr>
              <a:t>[Caruana'97; McCann et al’18]</a:t>
            </a:r>
          </a:p>
        </p:txBody>
      </p:sp>
      <p:sp>
        <p:nvSpPr>
          <p:cNvPr id="6" name="Rounded Rectangular Callout 5">
            <a:extLst>
              <a:ext uri="{FF2B5EF4-FFF2-40B4-BE49-F238E27FC236}">
                <a16:creationId xmlns:a16="http://schemas.microsoft.com/office/drawing/2014/main" id="{667521C8-DD2B-534A-8102-CA93BB1A9D70}"/>
              </a:ext>
            </a:extLst>
          </p:cNvPr>
          <p:cNvSpPr/>
          <p:nvPr/>
        </p:nvSpPr>
        <p:spPr>
          <a:xfrm>
            <a:off x="7267265" y="2449747"/>
            <a:ext cx="4638129" cy="408623"/>
          </a:xfrm>
          <a:prstGeom prst="wedgeRoundRectCallout">
            <a:avLst>
              <a:gd name="adj1" fmla="val 45525"/>
              <a:gd name="adj2" fmla="val 122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dirty="0"/>
              <a:t>Didn’t work before; why would it work now? 🤔</a:t>
            </a:r>
          </a:p>
        </p:txBody>
      </p:sp>
    </p:spTree>
    <p:extLst>
      <p:ext uri="{BB962C8B-B14F-4D97-AF65-F5344CB8AC3E}">
        <p14:creationId xmlns:p14="http://schemas.microsoft.com/office/powerpoint/2010/main" val="2668558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AutoGenerated: 8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B6066-E10B-0E46-B550-485D58BA65CF}"/>
              </a:ext>
            </a:extLst>
          </p:cNvPr>
          <p:cNvSpPr>
            <a:spLocks noGrp="1"/>
          </p:cNvSpPr>
          <p:nvPr>
            <p:ph type="title"/>
          </p:nvPr>
        </p:nvSpPr>
        <p:spPr/>
        <p:txBody>
          <a:bodyPr/>
          <a:lstStyle/>
          <a:p>
            <a:r>
              <a:rPr lang="en-US" dirty="0"/>
              <a:t>Earlier work on multi-task learning</a:t>
            </a:r>
          </a:p>
        </p:txBody>
      </p:sp>
      <p:sp>
        <p:nvSpPr>
          <p:cNvPr id="3" name="Content Placeholder 2">
            <a:extLst>
              <a:ext uri="{FF2B5EF4-FFF2-40B4-BE49-F238E27FC236}">
                <a16:creationId xmlns:a16="http://schemas.microsoft.com/office/drawing/2014/main" id="{8FD5E14D-6420-E345-A12C-933029A94C0F}"/>
              </a:ext>
            </a:extLst>
          </p:cNvPr>
          <p:cNvSpPr>
            <a:spLocks noGrp="1"/>
          </p:cNvSpPr>
          <p:nvPr>
            <p:ph idx="1"/>
          </p:nvPr>
        </p:nvSpPr>
        <p:spPr/>
        <p:txBody>
          <a:bodyPr/>
          <a:lstStyle/>
          <a:p>
            <a:r>
              <a:rPr lang="en-US" dirty="0"/>
              <a:t>In the same spirit as multi-task learning. </a:t>
            </a:r>
          </a:p>
          <a:p>
            <a:pPr marL="0" indent="0">
              <a:buNone/>
            </a:pPr>
            <a:endParaRPr lang="en-US" dirty="0"/>
          </a:p>
          <a:p>
            <a:r>
              <a:rPr lang="en-US" dirty="0"/>
              <a:t>The choice of tasks is also important. </a:t>
            </a:r>
          </a:p>
          <a:p>
            <a:pPr lvl="1"/>
            <a:r>
              <a:rPr lang="en-US" dirty="0"/>
              <a:t>Earlier works select </a:t>
            </a:r>
            <a:r>
              <a:rPr lang="en-US" dirty="0">
                <a:solidFill>
                  <a:srgbClr val="FF0000"/>
                </a:solidFill>
              </a:rPr>
              <a:t>too broad</a:t>
            </a:r>
            <a:r>
              <a:rPr lang="en-US" dirty="0"/>
              <a:t> of tasks. </a:t>
            </a:r>
          </a:p>
          <a:p>
            <a:pPr lvl="2"/>
            <a:r>
              <a:rPr lang="en-US" dirty="0"/>
              <a:t>E.g., </a:t>
            </a:r>
            <a:r>
              <a:rPr lang="en-US" dirty="0" err="1"/>
              <a:t>Raffel</a:t>
            </a:r>
            <a:r>
              <a:rPr lang="en-US" dirty="0"/>
              <a:t> et al’19 diverse NLP tasks (machine translation, summarization, </a:t>
            </a:r>
            <a:r>
              <a:rPr lang="en-US" dirty="0" err="1"/>
              <a:t>etc</a:t>
            </a:r>
            <a:r>
              <a:rPr lang="en-US" dirty="0"/>
              <a:t>) and conclude that a single model for multiple NLP tasks underperform task-specific models. </a:t>
            </a:r>
          </a:p>
          <a:p>
            <a:endParaRPr lang="en-US" dirty="0"/>
          </a:p>
          <a:p>
            <a:r>
              <a:rPr lang="en-US" dirty="0"/>
              <a:t>We narrow the scope of tasks to stay within the boundaries of QA. </a:t>
            </a:r>
          </a:p>
          <a:p>
            <a:pPr lvl="1"/>
            <a:r>
              <a:rPr lang="en-US" dirty="0"/>
              <a:t>No task/format specific encoding. </a:t>
            </a:r>
          </a:p>
          <a:p>
            <a:endParaRPr lang="en-US" dirty="0"/>
          </a:p>
        </p:txBody>
      </p:sp>
      <p:sp>
        <p:nvSpPr>
          <p:cNvPr id="4" name="Slide Number Placeholder 3">
            <a:extLst>
              <a:ext uri="{FF2B5EF4-FFF2-40B4-BE49-F238E27FC236}">
                <a16:creationId xmlns:a16="http://schemas.microsoft.com/office/drawing/2014/main" id="{D9931BA0-F674-CF4D-A03F-EA35C92D11E9}"/>
              </a:ext>
            </a:extLst>
          </p:cNvPr>
          <p:cNvSpPr>
            <a:spLocks noGrp="1"/>
          </p:cNvSpPr>
          <p:nvPr>
            <p:ph type="sldNum" sz="quarter" idx="10"/>
          </p:nvPr>
        </p:nvSpPr>
        <p:spPr/>
        <p:txBody>
          <a:bodyPr/>
          <a:lstStyle/>
          <a:p>
            <a:pPr>
              <a:defRPr/>
            </a:pPr>
            <a:fld id="{0121240C-47AF-2F4D-83B3-CC3EDF50F794}" type="slidenum">
              <a:rPr lang="en-US" smtClean="0"/>
              <a:pPr>
                <a:defRPr/>
              </a:pPr>
              <a:t>64</a:t>
            </a:fld>
            <a:endParaRPr lang="en-US" dirty="0"/>
          </a:p>
        </p:txBody>
      </p:sp>
      <p:sp>
        <p:nvSpPr>
          <p:cNvPr id="5" name="Rectangle 4">
            <a:extLst>
              <a:ext uri="{FF2B5EF4-FFF2-40B4-BE49-F238E27FC236}">
                <a16:creationId xmlns:a16="http://schemas.microsoft.com/office/drawing/2014/main" id="{76C5E7AD-F97F-774C-A8C3-33A148AED400}"/>
              </a:ext>
            </a:extLst>
          </p:cNvPr>
          <p:cNvSpPr/>
          <p:nvPr/>
        </p:nvSpPr>
        <p:spPr>
          <a:xfrm>
            <a:off x="7054661" y="1892533"/>
            <a:ext cx="3003323" cy="369332"/>
          </a:xfrm>
          <a:prstGeom prst="rect">
            <a:avLst/>
          </a:prstGeom>
        </p:spPr>
        <p:txBody>
          <a:bodyPr wrap="none">
            <a:spAutoFit/>
          </a:bodyPr>
          <a:lstStyle/>
          <a:p>
            <a:r>
              <a:rPr lang="en-US" dirty="0">
                <a:solidFill>
                  <a:schemeClr val="bg1">
                    <a:lumMod val="50000"/>
                  </a:schemeClr>
                </a:solidFill>
              </a:rPr>
              <a:t>[Caruana'97; McCann et al’18]</a:t>
            </a:r>
          </a:p>
        </p:txBody>
      </p:sp>
      <p:sp>
        <p:nvSpPr>
          <p:cNvPr id="6" name="Rounded Rectangular Callout 5">
            <a:extLst>
              <a:ext uri="{FF2B5EF4-FFF2-40B4-BE49-F238E27FC236}">
                <a16:creationId xmlns:a16="http://schemas.microsoft.com/office/drawing/2014/main" id="{667521C8-DD2B-534A-8102-CA93BB1A9D70}"/>
              </a:ext>
            </a:extLst>
          </p:cNvPr>
          <p:cNvSpPr/>
          <p:nvPr/>
        </p:nvSpPr>
        <p:spPr>
          <a:xfrm>
            <a:off x="7267265" y="2449747"/>
            <a:ext cx="4638129" cy="408623"/>
          </a:xfrm>
          <a:prstGeom prst="wedgeRoundRectCallout">
            <a:avLst>
              <a:gd name="adj1" fmla="val 45525"/>
              <a:gd name="adj2" fmla="val 122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dirty="0"/>
              <a:t>Didn’t work before; why would it work now? 🤔</a:t>
            </a:r>
          </a:p>
        </p:txBody>
      </p:sp>
    </p:spTree>
    <p:extLst>
      <p:ext uri="{BB962C8B-B14F-4D97-AF65-F5344CB8AC3E}">
        <p14:creationId xmlns:p14="http://schemas.microsoft.com/office/powerpoint/2010/main" val="40466601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AutoGenerated: 8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B6066-E10B-0E46-B550-485D58BA65CF}"/>
              </a:ext>
            </a:extLst>
          </p:cNvPr>
          <p:cNvSpPr>
            <a:spLocks noGrp="1"/>
          </p:cNvSpPr>
          <p:nvPr>
            <p:ph type="title"/>
          </p:nvPr>
        </p:nvSpPr>
        <p:spPr/>
        <p:txBody>
          <a:bodyPr/>
          <a:lstStyle/>
          <a:p>
            <a:r>
              <a:rPr lang="en-US" dirty="0"/>
              <a:t>Earlier work on multi-task learning</a:t>
            </a:r>
          </a:p>
        </p:txBody>
      </p:sp>
      <p:sp>
        <p:nvSpPr>
          <p:cNvPr id="3" name="Content Placeholder 2">
            <a:extLst>
              <a:ext uri="{FF2B5EF4-FFF2-40B4-BE49-F238E27FC236}">
                <a16:creationId xmlns:a16="http://schemas.microsoft.com/office/drawing/2014/main" id="{8FD5E14D-6420-E345-A12C-933029A94C0F}"/>
              </a:ext>
            </a:extLst>
          </p:cNvPr>
          <p:cNvSpPr>
            <a:spLocks noGrp="1"/>
          </p:cNvSpPr>
          <p:nvPr>
            <p:ph idx="1"/>
          </p:nvPr>
        </p:nvSpPr>
        <p:spPr/>
        <p:txBody>
          <a:bodyPr/>
          <a:lstStyle/>
          <a:p>
            <a:r>
              <a:rPr lang="en-US" dirty="0"/>
              <a:t>In the same spirit as multi-task learning. </a:t>
            </a:r>
          </a:p>
          <a:p>
            <a:pPr marL="0" indent="0">
              <a:buNone/>
            </a:pPr>
            <a:endParaRPr lang="en-US" dirty="0"/>
          </a:p>
          <a:p>
            <a:r>
              <a:rPr lang="en-US" dirty="0"/>
              <a:t>The choice of tasks is also important. </a:t>
            </a:r>
          </a:p>
          <a:p>
            <a:pPr lvl="1"/>
            <a:r>
              <a:rPr lang="en-US" dirty="0"/>
              <a:t>Earlier works select </a:t>
            </a:r>
            <a:r>
              <a:rPr lang="en-US" dirty="0">
                <a:solidFill>
                  <a:srgbClr val="FF0000"/>
                </a:solidFill>
              </a:rPr>
              <a:t>too broad</a:t>
            </a:r>
            <a:r>
              <a:rPr lang="en-US" dirty="0"/>
              <a:t> of tasks. </a:t>
            </a:r>
          </a:p>
          <a:p>
            <a:pPr lvl="2"/>
            <a:r>
              <a:rPr lang="en-US" dirty="0"/>
              <a:t>E.g., </a:t>
            </a:r>
            <a:r>
              <a:rPr lang="en-US" dirty="0" err="1"/>
              <a:t>Raffel</a:t>
            </a:r>
            <a:r>
              <a:rPr lang="en-US" dirty="0"/>
              <a:t> et al’19 diverse NLP tasks (machine translation, summarization, </a:t>
            </a:r>
            <a:r>
              <a:rPr lang="en-US" dirty="0" err="1"/>
              <a:t>etc</a:t>
            </a:r>
            <a:r>
              <a:rPr lang="en-US" dirty="0"/>
              <a:t>) and conclude that a single model for multiple NLP tasks underperform task-specific models. </a:t>
            </a:r>
          </a:p>
          <a:p>
            <a:endParaRPr lang="en-US" dirty="0"/>
          </a:p>
          <a:p>
            <a:r>
              <a:rPr lang="en-US" dirty="0"/>
              <a:t>We narrow the scope of tasks to stay within the boundaries of QA. </a:t>
            </a:r>
          </a:p>
          <a:p>
            <a:pPr lvl="1"/>
            <a:r>
              <a:rPr lang="en-US" dirty="0"/>
              <a:t>No task/format specific encoding. </a:t>
            </a:r>
          </a:p>
          <a:p>
            <a:endParaRPr lang="en-US" dirty="0"/>
          </a:p>
        </p:txBody>
      </p:sp>
      <p:sp>
        <p:nvSpPr>
          <p:cNvPr id="4" name="Slide Number Placeholder 3">
            <a:extLst>
              <a:ext uri="{FF2B5EF4-FFF2-40B4-BE49-F238E27FC236}">
                <a16:creationId xmlns:a16="http://schemas.microsoft.com/office/drawing/2014/main" id="{D9931BA0-F674-CF4D-A03F-EA35C92D11E9}"/>
              </a:ext>
            </a:extLst>
          </p:cNvPr>
          <p:cNvSpPr>
            <a:spLocks noGrp="1"/>
          </p:cNvSpPr>
          <p:nvPr>
            <p:ph type="sldNum" sz="quarter" idx="10"/>
          </p:nvPr>
        </p:nvSpPr>
        <p:spPr/>
        <p:txBody>
          <a:bodyPr/>
          <a:lstStyle/>
          <a:p>
            <a:pPr>
              <a:defRPr/>
            </a:pPr>
            <a:fld id="{0121240C-47AF-2F4D-83B3-CC3EDF50F794}" type="slidenum">
              <a:rPr lang="en-US" smtClean="0"/>
              <a:pPr>
                <a:defRPr/>
              </a:pPr>
              <a:t>65</a:t>
            </a:fld>
            <a:endParaRPr lang="en-US" dirty="0"/>
          </a:p>
        </p:txBody>
      </p:sp>
      <p:sp>
        <p:nvSpPr>
          <p:cNvPr id="5" name="Rectangle 4">
            <a:extLst>
              <a:ext uri="{FF2B5EF4-FFF2-40B4-BE49-F238E27FC236}">
                <a16:creationId xmlns:a16="http://schemas.microsoft.com/office/drawing/2014/main" id="{76C5E7AD-F97F-774C-A8C3-33A148AED400}"/>
              </a:ext>
            </a:extLst>
          </p:cNvPr>
          <p:cNvSpPr/>
          <p:nvPr/>
        </p:nvSpPr>
        <p:spPr>
          <a:xfrm>
            <a:off x="7054661" y="1892533"/>
            <a:ext cx="3003323" cy="369332"/>
          </a:xfrm>
          <a:prstGeom prst="rect">
            <a:avLst/>
          </a:prstGeom>
        </p:spPr>
        <p:txBody>
          <a:bodyPr wrap="none">
            <a:spAutoFit/>
          </a:bodyPr>
          <a:lstStyle/>
          <a:p>
            <a:r>
              <a:rPr lang="en-US" dirty="0">
                <a:solidFill>
                  <a:schemeClr val="bg1">
                    <a:lumMod val="50000"/>
                  </a:schemeClr>
                </a:solidFill>
              </a:rPr>
              <a:t>[Caruana'97; McCann et al’18]</a:t>
            </a:r>
          </a:p>
        </p:txBody>
      </p:sp>
      <p:sp>
        <p:nvSpPr>
          <p:cNvPr id="6" name="Rounded Rectangular Callout 5">
            <a:extLst>
              <a:ext uri="{FF2B5EF4-FFF2-40B4-BE49-F238E27FC236}">
                <a16:creationId xmlns:a16="http://schemas.microsoft.com/office/drawing/2014/main" id="{667521C8-DD2B-534A-8102-CA93BB1A9D70}"/>
              </a:ext>
            </a:extLst>
          </p:cNvPr>
          <p:cNvSpPr/>
          <p:nvPr/>
        </p:nvSpPr>
        <p:spPr>
          <a:xfrm>
            <a:off x="7267265" y="2449747"/>
            <a:ext cx="4638129" cy="408623"/>
          </a:xfrm>
          <a:prstGeom prst="wedgeRoundRectCallout">
            <a:avLst>
              <a:gd name="adj1" fmla="val 45525"/>
              <a:gd name="adj2" fmla="val 122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dirty="0"/>
              <a:t>Didn’t work before; why would it work now? 🤔</a:t>
            </a:r>
          </a:p>
        </p:txBody>
      </p:sp>
    </p:spTree>
    <p:extLst>
      <p:ext uri="{BB962C8B-B14F-4D97-AF65-F5344CB8AC3E}">
        <p14:creationId xmlns:p14="http://schemas.microsoft.com/office/powerpoint/2010/main" val="12599310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AutoGenerated: 82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27848FFF-2AE8-CB43-B1FE-74D3FCEBF541}"/>
              </a:ext>
            </a:extLst>
          </p:cNvPr>
          <p:cNvSpPr>
            <a:spLocks noGrp="1"/>
          </p:cNvSpPr>
          <p:nvPr>
            <p:ph idx="1"/>
          </p:nvPr>
        </p:nvSpPr>
        <p:spPr/>
        <p:txBody>
          <a:bodyPr/>
          <a:lstStyle/>
          <a:p>
            <a:pPr marL="742950" indent="-742950">
              <a:buFont typeface="+mj-lt"/>
              <a:buAutoNum type="arabicPeriod"/>
            </a:pPr>
            <a:r>
              <a:rPr lang="en-US" sz="4000" dirty="0"/>
              <a:t>Generalization across formats  </a:t>
            </a:r>
            <a:br>
              <a:rPr lang="en-US" sz="4000" dirty="0"/>
            </a:br>
            <a:endParaRPr lang="en-US" sz="4000" dirty="0"/>
          </a:p>
          <a:p>
            <a:pPr marL="742950" indent="-742950">
              <a:buFont typeface="+mj-lt"/>
              <a:buAutoNum type="arabicPeriod"/>
            </a:pPr>
            <a:r>
              <a:rPr lang="en-US" sz="4000" dirty="0" err="1"/>
              <a:t>UnifiedQA</a:t>
            </a:r>
            <a:r>
              <a:rPr lang="en-US" sz="4000" dirty="0"/>
              <a:t> + Empirical Intuitions </a:t>
            </a:r>
            <a:br>
              <a:rPr lang="en-US" sz="4000" dirty="0"/>
            </a:br>
            <a:endParaRPr lang="en-US" sz="4000" dirty="0"/>
          </a:p>
          <a:p>
            <a:pPr marL="742950" indent="-742950">
              <a:buFont typeface="+mj-lt"/>
              <a:buAutoNum type="arabicPeriod"/>
            </a:pPr>
            <a:r>
              <a:rPr lang="en-US" sz="4000" dirty="0"/>
              <a:t>Discussion and next steps </a:t>
            </a:r>
          </a:p>
        </p:txBody>
      </p:sp>
      <p:pic>
        <p:nvPicPr>
          <p:cNvPr id="5" name="Google Shape;795;p81">
            <a:extLst>
              <a:ext uri="{FF2B5EF4-FFF2-40B4-BE49-F238E27FC236}">
                <a16:creationId xmlns:a16="http://schemas.microsoft.com/office/drawing/2014/main" id="{659BA017-ADDC-AB4C-BA32-1BC454521624}"/>
              </a:ext>
            </a:extLst>
          </p:cNvPr>
          <p:cNvPicPr preferRelativeResize="0"/>
          <p:nvPr/>
        </p:nvPicPr>
        <p:blipFill>
          <a:blip r:embed="rId2">
            <a:alphaModFix/>
          </a:blip>
          <a:stretch>
            <a:fillRect/>
          </a:stretch>
        </p:blipFill>
        <p:spPr>
          <a:xfrm>
            <a:off x="9438750" y="2086244"/>
            <a:ext cx="1915050" cy="1915050"/>
          </a:xfrm>
          <a:prstGeom prst="rect">
            <a:avLst/>
          </a:prstGeom>
          <a:noFill/>
          <a:ln>
            <a:noFill/>
          </a:ln>
        </p:spPr>
      </p:pic>
      <p:sp>
        <p:nvSpPr>
          <p:cNvPr id="4" name="Slide Number Placeholder 3">
            <a:extLst>
              <a:ext uri="{FF2B5EF4-FFF2-40B4-BE49-F238E27FC236}">
                <a16:creationId xmlns:a16="http://schemas.microsoft.com/office/drawing/2014/main" id="{440AF01C-EE68-C04F-9A15-F4C1B151FA4C}"/>
              </a:ext>
            </a:extLst>
          </p:cNvPr>
          <p:cNvSpPr>
            <a:spLocks noGrp="1"/>
          </p:cNvSpPr>
          <p:nvPr>
            <p:ph type="sldNum" sz="quarter" idx="10"/>
          </p:nvPr>
        </p:nvSpPr>
        <p:spPr/>
        <p:txBody>
          <a:bodyPr/>
          <a:lstStyle/>
          <a:p>
            <a:pPr>
              <a:defRPr/>
            </a:pPr>
            <a:fld id="{0121240C-47AF-2F4D-83B3-CC3EDF50F794}" type="slidenum">
              <a:rPr lang="en-US" smtClean="0"/>
              <a:pPr>
                <a:defRPr/>
              </a:pPr>
              <a:t>66</a:t>
            </a:fld>
            <a:endParaRPr lang="en-US" dirty="0"/>
          </a:p>
        </p:txBody>
      </p:sp>
    </p:spTree>
    <p:extLst>
      <p:ext uri="{BB962C8B-B14F-4D97-AF65-F5344CB8AC3E}">
        <p14:creationId xmlns:p14="http://schemas.microsoft.com/office/powerpoint/2010/main" val="10174858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AutoGenerated: 8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27848FFF-2AE8-CB43-B1FE-74D3FCEBF541}"/>
              </a:ext>
            </a:extLst>
          </p:cNvPr>
          <p:cNvSpPr>
            <a:spLocks noGrp="1"/>
          </p:cNvSpPr>
          <p:nvPr>
            <p:ph idx="1"/>
          </p:nvPr>
        </p:nvSpPr>
        <p:spPr/>
        <p:txBody>
          <a:bodyPr/>
          <a:lstStyle/>
          <a:p>
            <a:pPr marL="742950" indent="-742950">
              <a:buFont typeface="+mj-lt"/>
              <a:buAutoNum type="arabicPeriod"/>
            </a:pPr>
            <a:r>
              <a:rPr lang="en-US" sz="4000" b="1" dirty="0">
                <a:solidFill>
                  <a:schemeClr val="accent1"/>
                </a:solidFill>
              </a:rPr>
              <a:t>Generalization across formats  </a:t>
            </a:r>
            <a:br>
              <a:rPr lang="en-US" sz="4000" b="1" dirty="0">
                <a:solidFill>
                  <a:schemeClr val="accent1"/>
                </a:solidFill>
              </a:rPr>
            </a:br>
            <a:endParaRPr lang="en-US" sz="4000" b="1" dirty="0">
              <a:solidFill>
                <a:schemeClr val="accent1"/>
              </a:solidFill>
            </a:endParaRPr>
          </a:p>
          <a:p>
            <a:pPr marL="742950" indent="-742950">
              <a:buFont typeface="+mj-lt"/>
              <a:buAutoNum type="arabicPeriod"/>
            </a:pPr>
            <a:r>
              <a:rPr lang="en-US" sz="4000" dirty="0" err="1"/>
              <a:t>UnifiedQA</a:t>
            </a:r>
            <a:r>
              <a:rPr lang="en-US" sz="4000" dirty="0"/>
              <a:t> + Empirical Intuitions </a:t>
            </a:r>
            <a:br>
              <a:rPr lang="en-US" sz="4000" dirty="0"/>
            </a:br>
            <a:endParaRPr lang="en-US" sz="4000" dirty="0"/>
          </a:p>
          <a:p>
            <a:pPr marL="742950" indent="-742950">
              <a:buFont typeface="+mj-lt"/>
              <a:buAutoNum type="arabicPeriod"/>
            </a:pPr>
            <a:r>
              <a:rPr lang="en-US" sz="4000" dirty="0"/>
              <a:t>Discussion and next steps </a:t>
            </a:r>
          </a:p>
        </p:txBody>
      </p:sp>
      <p:pic>
        <p:nvPicPr>
          <p:cNvPr id="5" name="Google Shape;795;p81">
            <a:extLst>
              <a:ext uri="{FF2B5EF4-FFF2-40B4-BE49-F238E27FC236}">
                <a16:creationId xmlns:a16="http://schemas.microsoft.com/office/drawing/2014/main" id="{659BA017-ADDC-AB4C-BA32-1BC454521624}"/>
              </a:ext>
            </a:extLst>
          </p:cNvPr>
          <p:cNvPicPr preferRelativeResize="0"/>
          <p:nvPr/>
        </p:nvPicPr>
        <p:blipFill>
          <a:blip r:embed="rId2">
            <a:alphaModFix/>
          </a:blip>
          <a:stretch>
            <a:fillRect/>
          </a:stretch>
        </p:blipFill>
        <p:spPr>
          <a:xfrm>
            <a:off x="9438750" y="2086244"/>
            <a:ext cx="1915050" cy="1915050"/>
          </a:xfrm>
          <a:prstGeom prst="rect">
            <a:avLst/>
          </a:prstGeom>
          <a:noFill/>
          <a:ln>
            <a:noFill/>
          </a:ln>
        </p:spPr>
      </p:pic>
      <p:sp>
        <p:nvSpPr>
          <p:cNvPr id="4" name="Slide Number Placeholder 3">
            <a:extLst>
              <a:ext uri="{FF2B5EF4-FFF2-40B4-BE49-F238E27FC236}">
                <a16:creationId xmlns:a16="http://schemas.microsoft.com/office/drawing/2014/main" id="{43CA9A12-042B-314D-8D7F-75C63E509804}"/>
              </a:ext>
            </a:extLst>
          </p:cNvPr>
          <p:cNvSpPr>
            <a:spLocks noGrp="1"/>
          </p:cNvSpPr>
          <p:nvPr>
            <p:ph type="sldNum" sz="quarter" idx="10"/>
          </p:nvPr>
        </p:nvSpPr>
        <p:spPr/>
        <p:txBody>
          <a:bodyPr/>
          <a:lstStyle/>
          <a:p>
            <a:pPr>
              <a:defRPr/>
            </a:pPr>
            <a:fld id="{0121240C-47AF-2F4D-83B3-CC3EDF50F794}" type="slidenum">
              <a:rPr lang="en-US" smtClean="0"/>
              <a:pPr>
                <a:defRPr/>
              </a:pPr>
              <a:t>67</a:t>
            </a:fld>
            <a:endParaRPr lang="en-US" dirty="0"/>
          </a:p>
        </p:txBody>
      </p:sp>
    </p:spTree>
    <p:extLst>
      <p:ext uri="{BB962C8B-B14F-4D97-AF65-F5344CB8AC3E}">
        <p14:creationId xmlns:p14="http://schemas.microsoft.com/office/powerpoint/2010/main" val="21287858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AutoGenerated: 82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a high-level definition </a:t>
            </a:r>
          </a:p>
        </p:txBody>
      </p:sp>
      <p:sp>
        <p:nvSpPr>
          <p:cNvPr id="7" name="Slide Number Placeholder 6">
            <a:extLst>
              <a:ext uri="{FF2B5EF4-FFF2-40B4-BE49-F238E27FC236}">
                <a16:creationId xmlns:a16="http://schemas.microsoft.com/office/drawing/2014/main" id="{A3E00D10-C3DA-8948-9B78-1618F5BB671A}"/>
              </a:ext>
            </a:extLst>
          </p:cNvPr>
          <p:cNvSpPr>
            <a:spLocks noGrp="1"/>
          </p:cNvSpPr>
          <p:nvPr>
            <p:ph type="sldNum" sz="quarter" idx="10"/>
          </p:nvPr>
        </p:nvSpPr>
        <p:spPr/>
        <p:txBody>
          <a:bodyPr/>
          <a:lstStyle/>
          <a:p>
            <a:pPr>
              <a:defRPr/>
            </a:pPr>
            <a:fld id="{0121240C-47AF-2F4D-83B3-CC3EDF50F794}" type="slidenum">
              <a:rPr lang="en-US" smtClean="0"/>
              <a:pPr>
                <a:defRPr/>
              </a:pPr>
              <a:t>68</a:t>
            </a:fld>
            <a:endParaRPr lang="en-US" dirty="0"/>
          </a:p>
        </p:txBody>
      </p:sp>
      <p:sp>
        <p:nvSpPr>
          <p:cNvPr id="6" name="Content Placeholder 5">
            <a:extLst>
              <a:ext uri="{FF2B5EF4-FFF2-40B4-BE49-F238E27FC236}">
                <a16:creationId xmlns:a16="http://schemas.microsoft.com/office/drawing/2014/main" id="{DEC19A4A-4017-7D43-BCC9-B72930A3757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650536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AutoGenerated: 8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a high-level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p:txBody>
      </p:sp>
      <p:sp>
        <p:nvSpPr>
          <p:cNvPr id="7" name="Slide Number Placeholder 6">
            <a:extLst>
              <a:ext uri="{FF2B5EF4-FFF2-40B4-BE49-F238E27FC236}">
                <a16:creationId xmlns:a16="http://schemas.microsoft.com/office/drawing/2014/main" id="{A3E00D10-C3DA-8948-9B78-1618F5BB671A}"/>
              </a:ext>
            </a:extLst>
          </p:cNvPr>
          <p:cNvSpPr>
            <a:spLocks noGrp="1"/>
          </p:cNvSpPr>
          <p:nvPr>
            <p:ph type="sldNum" sz="quarter" idx="10"/>
          </p:nvPr>
        </p:nvSpPr>
        <p:spPr/>
        <p:txBody>
          <a:bodyPr/>
          <a:lstStyle/>
          <a:p>
            <a:pPr>
              <a:defRPr/>
            </a:pPr>
            <a:fld id="{0121240C-47AF-2F4D-83B3-CC3EDF50F794}" type="slidenum">
              <a:rPr lang="en-US" smtClean="0"/>
              <a:pPr>
                <a:defRPr/>
              </a:pPr>
              <a:t>69</a:t>
            </a:fld>
            <a:endParaRPr lang="en-US" dirty="0"/>
          </a:p>
        </p:txBody>
      </p:sp>
    </p:spTree>
    <p:extLst>
      <p:ext uri="{BB962C8B-B14F-4D97-AF65-F5344CB8AC3E}">
        <p14:creationId xmlns:p14="http://schemas.microsoft.com/office/powerpoint/2010/main" val="2583070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AutoGenerated: 76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QA; a broad definition </a:t>
            </a:r>
          </a:p>
        </p:txBody>
      </p:sp>
      <p:sp>
        <p:nvSpPr>
          <p:cNvPr id="3" name="Content Placeholder 2">
            <a:extLst>
              <a:ext uri="{FF2B5EF4-FFF2-40B4-BE49-F238E27FC236}">
                <a16:creationId xmlns:a16="http://schemas.microsoft.com/office/drawing/2014/main" id="{D7A50B66-97F6-1A4E-ABA1-F9761B3913D9}"/>
              </a:ext>
            </a:extLst>
          </p:cNvPr>
          <p:cNvSpPr>
            <a:spLocks noGrp="1"/>
          </p:cNvSpPr>
          <p:nvPr>
            <p:ph idx="1"/>
          </p:nvPr>
        </p:nvSpPr>
        <p:spPr/>
        <p:txBody>
          <a:bodyPr/>
          <a:lstStyle/>
          <a:p>
            <a:r>
              <a:rPr lang="en-US" b="1" dirty="0"/>
              <a:t>Task:</a:t>
            </a:r>
            <a:r>
              <a:rPr lang="en-US" dirty="0"/>
              <a:t> Question Answering (QA)</a:t>
            </a:r>
          </a:p>
        </p:txBody>
      </p:sp>
      <p:sp>
        <p:nvSpPr>
          <p:cNvPr id="5" name="Rectangle 4">
            <a:extLst>
              <a:ext uri="{FF2B5EF4-FFF2-40B4-BE49-F238E27FC236}">
                <a16:creationId xmlns:a16="http://schemas.microsoft.com/office/drawing/2014/main" id="{7138C077-2382-4245-8861-792F6A4AD2F3}"/>
              </a:ext>
            </a:extLst>
          </p:cNvPr>
          <p:cNvSpPr/>
          <p:nvPr/>
        </p:nvSpPr>
        <p:spPr>
          <a:xfrm>
            <a:off x="185597" y="2974234"/>
            <a:ext cx="3177745" cy="1200329"/>
          </a:xfrm>
          <a:prstGeom prst="rect">
            <a:avLst/>
          </a:prstGeom>
        </p:spPr>
        <p:txBody>
          <a:bodyPr wrap="square">
            <a:spAutoFit/>
          </a:bodyPr>
          <a:lstStyle/>
          <a:p>
            <a:pPr algn="ctr"/>
            <a:r>
              <a:rPr lang="en-US" sz="2400" i="1" dirty="0"/>
              <a:t>“What does photosynthesis produce that helps plants grow?”</a:t>
            </a:r>
          </a:p>
        </p:txBody>
      </p:sp>
      <p:pic>
        <p:nvPicPr>
          <p:cNvPr id="12" name="Google Shape;1258;p104" descr="Related image">
            <a:extLst>
              <a:ext uri="{FF2B5EF4-FFF2-40B4-BE49-F238E27FC236}">
                <a16:creationId xmlns:a16="http://schemas.microsoft.com/office/drawing/2014/main" id="{86AD9861-03B3-5F41-B1BC-E6900CC76387}"/>
              </a:ext>
            </a:extLst>
          </p:cNvPr>
          <p:cNvPicPr preferRelativeResize="0"/>
          <p:nvPr/>
        </p:nvPicPr>
        <p:blipFill>
          <a:blip r:embed="rId2">
            <a:alphaModFix/>
          </a:blip>
          <a:stretch>
            <a:fillRect/>
          </a:stretch>
        </p:blipFill>
        <p:spPr>
          <a:xfrm>
            <a:off x="5263062" y="3071272"/>
            <a:ext cx="1562100" cy="1732221"/>
          </a:xfrm>
          <a:prstGeom prst="rect">
            <a:avLst/>
          </a:prstGeom>
          <a:noFill/>
          <a:ln>
            <a:noFill/>
          </a:ln>
        </p:spPr>
      </p:pic>
      <p:sp>
        <p:nvSpPr>
          <p:cNvPr id="6" name="Slide Number Placeholder 5">
            <a:extLst>
              <a:ext uri="{FF2B5EF4-FFF2-40B4-BE49-F238E27FC236}">
                <a16:creationId xmlns:a16="http://schemas.microsoft.com/office/drawing/2014/main" id="{C212F7F6-CE96-F740-830C-AB8D6D34B0BF}"/>
              </a:ext>
            </a:extLst>
          </p:cNvPr>
          <p:cNvSpPr>
            <a:spLocks noGrp="1"/>
          </p:cNvSpPr>
          <p:nvPr>
            <p:ph type="sldNum" sz="quarter" idx="10"/>
          </p:nvPr>
        </p:nvSpPr>
        <p:spPr/>
        <p:txBody>
          <a:bodyPr/>
          <a:lstStyle/>
          <a:p>
            <a:pPr>
              <a:defRPr/>
            </a:pPr>
            <a:fld id="{0121240C-47AF-2F4D-83B3-CC3EDF50F794}" type="slidenum">
              <a:rPr lang="en-US" smtClean="0"/>
              <a:pPr>
                <a:defRPr/>
              </a:pPr>
              <a:t>7</a:t>
            </a:fld>
            <a:endParaRPr lang="en-US" dirty="0"/>
          </a:p>
        </p:txBody>
      </p:sp>
    </p:spTree>
    <p:extLst>
      <p:ext uri="{BB962C8B-B14F-4D97-AF65-F5344CB8AC3E}">
        <p14:creationId xmlns:p14="http://schemas.microsoft.com/office/powerpoint/2010/main" val="7571776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AutoGenerated: 82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a high-level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p:txBody>
      </p:sp>
      <p:sp>
        <p:nvSpPr>
          <p:cNvPr id="7" name="Slide Number Placeholder 6">
            <a:extLst>
              <a:ext uri="{FF2B5EF4-FFF2-40B4-BE49-F238E27FC236}">
                <a16:creationId xmlns:a16="http://schemas.microsoft.com/office/drawing/2014/main" id="{A3E00D10-C3DA-8948-9B78-1618F5BB671A}"/>
              </a:ext>
            </a:extLst>
          </p:cNvPr>
          <p:cNvSpPr>
            <a:spLocks noGrp="1"/>
          </p:cNvSpPr>
          <p:nvPr>
            <p:ph type="sldNum" sz="quarter" idx="10"/>
          </p:nvPr>
        </p:nvSpPr>
        <p:spPr/>
        <p:txBody>
          <a:bodyPr/>
          <a:lstStyle/>
          <a:p>
            <a:pPr>
              <a:defRPr/>
            </a:pPr>
            <a:fld id="{0121240C-47AF-2F4D-83B3-CC3EDF50F794}" type="slidenum">
              <a:rPr lang="en-US" smtClean="0"/>
              <a:pPr>
                <a:defRPr/>
              </a:pPr>
              <a:t>70</a:t>
            </a:fld>
            <a:endParaRPr lang="en-US" dirty="0"/>
          </a:p>
        </p:txBody>
      </p:sp>
    </p:spTree>
    <p:extLst>
      <p:ext uri="{BB962C8B-B14F-4D97-AF65-F5344CB8AC3E}">
        <p14:creationId xmlns:p14="http://schemas.microsoft.com/office/powerpoint/2010/main" val="11514228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AutoGenerated: 83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a high-level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p:txBody>
      </p:sp>
      <p:sp>
        <p:nvSpPr>
          <p:cNvPr id="4" name="Rectangle 3">
            <a:extLst>
              <a:ext uri="{FF2B5EF4-FFF2-40B4-BE49-F238E27FC236}">
                <a16:creationId xmlns:a16="http://schemas.microsoft.com/office/drawing/2014/main" id="{D0CAA803-EC5D-E543-B7E7-FD63EDDE7A68}"/>
              </a:ext>
            </a:extLst>
          </p:cNvPr>
          <p:cNvSpPr/>
          <p:nvPr/>
        </p:nvSpPr>
        <p:spPr>
          <a:xfrm>
            <a:off x="2921974" y="4001294"/>
            <a:ext cx="6348049"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Consolas" panose="020B0609020204030204" pitchFamily="49" charset="0"/>
                <a:cs typeface="Consolas" panose="020B0609020204030204" pitchFamily="49" charset="0"/>
              </a:rPr>
              <a:t>“What causes sound?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(A) sunlight (B) vibrations (C) x-rays (D) pitch”</a:t>
            </a:r>
          </a:p>
        </p:txBody>
      </p:sp>
      <p:sp>
        <p:nvSpPr>
          <p:cNvPr id="7" name="Slide Number Placeholder 6">
            <a:extLst>
              <a:ext uri="{FF2B5EF4-FFF2-40B4-BE49-F238E27FC236}">
                <a16:creationId xmlns:a16="http://schemas.microsoft.com/office/drawing/2014/main" id="{A3E00D10-C3DA-8948-9B78-1618F5BB671A}"/>
              </a:ext>
            </a:extLst>
          </p:cNvPr>
          <p:cNvSpPr>
            <a:spLocks noGrp="1"/>
          </p:cNvSpPr>
          <p:nvPr>
            <p:ph type="sldNum" sz="quarter" idx="10"/>
          </p:nvPr>
        </p:nvSpPr>
        <p:spPr/>
        <p:txBody>
          <a:bodyPr/>
          <a:lstStyle/>
          <a:p>
            <a:pPr>
              <a:defRPr/>
            </a:pPr>
            <a:fld id="{0121240C-47AF-2F4D-83B3-CC3EDF50F794}" type="slidenum">
              <a:rPr lang="en-US" smtClean="0"/>
              <a:pPr>
                <a:defRPr/>
              </a:pPr>
              <a:t>71</a:t>
            </a:fld>
            <a:endParaRPr lang="en-US" dirty="0"/>
          </a:p>
        </p:txBody>
      </p:sp>
    </p:spTree>
    <p:extLst>
      <p:ext uri="{BB962C8B-B14F-4D97-AF65-F5344CB8AC3E}">
        <p14:creationId xmlns:p14="http://schemas.microsoft.com/office/powerpoint/2010/main" val="991862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AutoGenerated: 83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a high-level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p:txBody>
      </p:sp>
      <p:sp>
        <p:nvSpPr>
          <p:cNvPr id="4" name="Rectangle 3">
            <a:extLst>
              <a:ext uri="{FF2B5EF4-FFF2-40B4-BE49-F238E27FC236}">
                <a16:creationId xmlns:a16="http://schemas.microsoft.com/office/drawing/2014/main" id="{D0CAA803-EC5D-E543-B7E7-FD63EDDE7A68}"/>
              </a:ext>
            </a:extLst>
          </p:cNvPr>
          <p:cNvSpPr/>
          <p:nvPr/>
        </p:nvSpPr>
        <p:spPr>
          <a:xfrm>
            <a:off x="2921974" y="4001294"/>
            <a:ext cx="6348049"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Consolas" panose="020B0609020204030204" pitchFamily="49" charset="0"/>
                <a:cs typeface="Consolas" panose="020B0609020204030204" pitchFamily="49" charset="0"/>
              </a:rPr>
              <a:t>“What causes sound?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(A) sunlight (B) vibrations (C) x-rays (D) pitch”</a:t>
            </a:r>
          </a:p>
        </p:txBody>
      </p:sp>
      <p:sp>
        <p:nvSpPr>
          <p:cNvPr id="5" name="Rectangle 4">
            <a:extLst>
              <a:ext uri="{FF2B5EF4-FFF2-40B4-BE49-F238E27FC236}">
                <a16:creationId xmlns:a16="http://schemas.microsoft.com/office/drawing/2014/main" id="{1CA65B40-B1F6-A34B-97E9-ABF84F76CCE3}"/>
              </a:ext>
            </a:extLst>
          </p:cNvPr>
          <p:cNvSpPr/>
          <p:nvPr/>
        </p:nvSpPr>
        <p:spPr>
          <a:xfrm>
            <a:off x="5237356" y="5490925"/>
            <a:ext cx="1717287"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“vibrations”</a:t>
            </a:r>
          </a:p>
        </p:txBody>
      </p:sp>
      <p:sp>
        <p:nvSpPr>
          <p:cNvPr id="7" name="Slide Number Placeholder 6">
            <a:extLst>
              <a:ext uri="{FF2B5EF4-FFF2-40B4-BE49-F238E27FC236}">
                <a16:creationId xmlns:a16="http://schemas.microsoft.com/office/drawing/2014/main" id="{A3E00D10-C3DA-8948-9B78-1618F5BB671A}"/>
              </a:ext>
            </a:extLst>
          </p:cNvPr>
          <p:cNvSpPr>
            <a:spLocks noGrp="1"/>
          </p:cNvSpPr>
          <p:nvPr>
            <p:ph type="sldNum" sz="quarter" idx="10"/>
          </p:nvPr>
        </p:nvSpPr>
        <p:spPr/>
        <p:txBody>
          <a:bodyPr/>
          <a:lstStyle/>
          <a:p>
            <a:pPr>
              <a:defRPr/>
            </a:pPr>
            <a:fld id="{0121240C-47AF-2F4D-83B3-CC3EDF50F794}" type="slidenum">
              <a:rPr lang="en-US" smtClean="0"/>
              <a:pPr>
                <a:defRPr/>
              </a:pPr>
              <a:t>72</a:t>
            </a:fld>
            <a:endParaRPr lang="en-US" dirty="0"/>
          </a:p>
        </p:txBody>
      </p:sp>
    </p:spTree>
    <p:extLst>
      <p:ext uri="{BB962C8B-B14F-4D97-AF65-F5344CB8AC3E}">
        <p14:creationId xmlns:p14="http://schemas.microsoft.com/office/powerpoint/2010/main" val="34010783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AutoGenerated: 83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a high-level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p:txBody>
      </p:sp>
      <p:sp>
        <p:nvSpPr>
          <p:cNvPr id="4" name="Rectangle 3">
            <a:extLst>
              <a:ext uri="{FF2B5EF4-FFF2-40B4-BE49-F238E27FC236}">
                <a16:creationId xmlns:a16="http://schemas.microsoft.com/office/drawing/2014/main" id="{D0CAA803-EC5D-E543-B7E7-FD63EDDE7A68}"/>
              </a:ext>
            </a:extLst>
          </p:cNvPr>
          <p:cNvSpPr/>
          <p:nvPr/>
        </p:nvSpPr>
        <p:spPr>
          <a:xfrm>
            <a:off x="2510881" y="3870730"/>
            <a:ext cx="7170237"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Consolas" panose="020B0609020204030204" pitchFamily="49" charset="0"/>
                <a:cs typeface="Consolas" panose="020B0609020204030204" pitchFamily="49" charset="0"/>
              </a:rPr>
              <a:t>“Is Jamaica considered part of the United States?</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(Jamaica) Jamaica (/</a:t>
            </a:r>
            <a:r>
              <a:rPr lang="en-US" dirty="0" err="1">
                <a:latin typeface="Consolas" panose="020B0609020204030204" pitchFamily="49" charset="0"/>
                <a:cs typeface="Consolas" panose="020B0609020204030204" pitchFamily="49" charset="0"/>
              </a:rPr>
              <a:t>dʒəˈmeɪkə</a:t>
            </a:r>
            <a:r>
              <a:rPr lang="en-US" dirty="0">
                <a:latin typeface="Consolas" panose="020B0609020204030204" pitchFamily="49" charset="0"/>
                <a:cs typeface="Consolas" panose="020B0609020204030204" pitchFamily="49" charset="0"/>
              </a:rPr>
              <a:t>/ ( listen)) is an island country situated in the Caribbean Sea. Spanning 10,990 square </a:t>
            </a:r>
            <a:r>
              <a:rPr lang="en-US" dirty="0" err="1">
                <a:latin typeface="Consolas" panose="020B0609020204030204" pitchFamily="49" charset="0"/>
                <a:cs typeface="Consolas" panose="020B0609020204030204" pitchFamily="49" charset="0"/>
              </a:rPr>
              <a:t>kilometres</a:t>
            </a:r>
            <a:r>
              <a:rPr lang="en-US" dirty="0">
                <a:latin typeface="Consolas" panose="020B0609020204030204" pitchFamily="49" charset="0"/>
                <a:cs typeface="Consolas" panose="020B0609020204030204" pitchFamily="49" charset="0"/>
              </a:rPr>
              <a:t> (4,240 </a:t>
            </a:r>
            <a:r>
              <a:rPr lang="en-US" dirty="0" err="1">
                <a:latin typeface="Consolas" panose="020B0609020204030204" pitchFamily="49" charset="0"/>
                <a:cs typeface="Consolas" panose="020B0609020204030204" pitchFamily="49" charset="0"/>
              </a:rPr>
              <a:t>sq</a:t>
            </a:r>
            <a:r>
              <a:rPr lang="en-US" dirty="0">
                <a:latin typeface="Consolas" panose="020B0609020204030204" pitchFamily="49" charset="0"/>
                <a:cs typeface="Consolas" panose="020B0609020204030204" pitchFamily="49" charset="0"/>
              </a:rPr>
              <a:t> mi) in area, it is the third-largest island of the Greater Antilles and the fourth-largest island country in the Caribbean.”</a:t>
            </a:r>
            <a:endParaRPr lang="en-US" i="1" dirty="0"/>
          </a:p>
        </p:txBody>
      </p:sp>
      <p:sp>
        <p:nvSpPr>
          <p:cNvPr id="6" name="Slide Number Placeholder 5">
            <a:extLst>
              <a:ext uri="{FF2B5EF4-FFF2-40B4-BE49-F238E27FC236}">
                <a16:creationId xmlns:a16="http://schemas.microsoft.com/office/drawing/2014/main" id="{5D5883B4-89A9-184D-B0E0-57E20B9DED6B}"/>
              </a:ext>
            </a:extLst>
          </p:cNvPr>
          <p:cNvSpPr>
            <a:spLocks noGrp="1"/>
          </p:cNvSpPr>
          <p:nvPr>
            <p:ph type="sldNum" sz="quarter" idx="10"/>
          </p:nvPr>
        </p:nvSpPr>
        <p:spPr/>
        <p:txBody>
          <a:bodyPr/>
          <a:lstStyle/>
          <a:p>
            <a:pPr>
              <a:defRPr/>
            </a:pPr>
            <a:fld id="{0121240C-47AF-2F4D-83B3-CC3EDF50F794}" type="slidenum">
              <a:rPr lang="en-US" smtClean="0"/>
              <a:pPr>
                <a:defRPr/>
              </a:pPr>
              <a:t>73</a:t>
            </a:fld>
            <a:endParaRPr lang="en-US" dirty="0"/>
          </a:p>
        </p:txBody>
      </p:sp>
    </p:spTree>
    <p:extLst>
      <p:ext uri="{BB962C8B-B14F-4D97-AF65-F5344CB8AC3E}">
        <p14:creationId xmlns:p14="http://schemas.microsoft.com/office/powerpoint/2010/main" val="4758820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AutoGenerated: 83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a high-level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p:txBody>
      </p:sp>
      <p:sp>
        <p:nvSpPr>
          <p:cNvPr id="4" name="Rectangle 3">
            <a:extLst>
              <a:ext uri="{FF2B5EF4-FFF2-40B4-BE49-F238E27FC236}">
                <a16:creationId xmlns:a16="http://schemas.microsoft.com/office/drawing/2014/main" id="{D0CAA803-EC5D-E543-B7E7-FD63EDDE7A68}"/>
              </a:ext>
            </a:extLst>
          </p:cNvPr>
          <p:cNvSpPr/>
          <p:nvPr/>
        </p:nvSpPr>
        <p:spPr>
          <a:xfrm>
            <a:off x="2510881" y="3870730"/>
            <a:ext cx="7170237"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Consolas" panose="020B0609020204030204" pitchFamily="49" charset="0"/>
                <a:cs typeface="Consolas" panose="020B0609020204030204" pitchFamily="49" charset="0"/>
              </a:rPr>
              <a:t>“Is Jamaica considered part of the United States?</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(Jamaica) Jamaica (/</a:t>
            </a:r>
            <a:r>
              <a:rPr lang="en-US" dirty="0" err="1">
                <a:latin typeface="Consolas" panose="020B0609020204030204" pitchFamily="49" charset="0"/>
                <a:cs typeface="Consolas" panose="020B0609020204030204" pitchFamily="49" charset="0"/>
              </a:rPr>
              <a:t>dʒəˈmeɪkə</a:t>
            </a:r>
            <a:r>
              <a:rPr lang="en-US" dirty="0">
                <a:latin typeface="Consolas" panose="020B0609020204030204" pitchFamily="49" charset="0"/>
                <a:cs typeface="Consolas" panose="020B0609020204030204" pitchFamily="49" charset="0"/>
              </a:rPr>
              <a:t>/ ( listen)) is an island country situated in the Caribbean Sea. Spanning 10,990 square </a:t>
            </a:r>
            <a:r>
              <a:rPr lang="en-US" dirty="0" err="1">
                <a:latin typeface="Consolas" panose="020B0609020204030204" pitchFamily="49" charset="0"/>
                <a:cs typeface="Consolas" panose="020B0609020204030204" pitchFamily="49" charset="0"/>
              </a:rPr>
              <a:t>kilometres</a:t>
            </a:r>
            <a:r>
              <a:rPr lang="en-US" dirty="0">
                <a:latin typeface="Consolas" panose="020B0609020204030204" pitchFamily="49" charset="0"/>
                <a:cs typeface="Consolas" panose="020B0609020204030204" pitchFamily="49" charset="0"/>
              </a:rPr>
              <a:t> (4,240 </a:t>
            </a:r>
            <a:r>
              <a:rPr lang="en-US" dirty="0" err="1">
                <a:latin typeface="Consolas" panose="020B0609020204030204" pitchFamily="49" charset="0"/>
                <a:cs typeface="Consolas" panose="020B0609020204030204" pitchFamily="49" charset="0"/>
              </a:rPr>
              <a:t>sq</a:t>
            </a:r>
            <a:r>
              <a:rPr lang="en-US" dirty="0">
                <a:latin typeface="Consolas" panose="020B0609020204030204" pitchFamily="49" charset="0"/>
                <a:cs typeface="Consolas" panose="020B0609020204030204" pitchFamily="49" charset="0"/>
              </a:rPr>
              <a:t> mi) in area, it is the third-largest island of the Greater Antilles and the fourth-largest island country in the Caribbean.”</a:t>
            </a:r>
            <a:endParaRPr lang="en-US" i="1" dirty="0"/>
          </a:p>
        </p:txBody>
      </p:sp>
      <p:sp>
        <p:nvSpPr>
          <p:cNvPr id="5" name="Rectangle 4">
            <a:extLst>
              <a:ext uri="{FF2B5EF4-FFF2-40B4-BE49-F238E27FC236}">
                <a16:creationId xmlns:a16="http://schemas.microsoft.com/office/drawing/2014/main" id="{1CA65B40-B1F6-A34B-97E9-ABF84F76CCE3}"/>
              </a:ext>
            </a:extLst>
          </p:cNvPr>
          <p:cNvSpPr/>
          <p:nvPr/>
        </p:nvSpPr>
        <p:spPr>
          <a:xfrm>
            <a:off x="5491983" y="6129751"/>
            <a:ext cx="1208031" cy="369332"/>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a:t>
            </a:r>
            <a:r>
              <a:rPr lang="en-US" i="1" dirty="0">
                <a:latin typeface="Consolas" panose="020B0609020204030204" pitchFamily="49" charset="0"/>
                <a:cs typeface="Consolas" panose="020B0609020204030204" pitchFamily="49" charset="0"/>
              </a:rPr>
              <a:t>no</a:t>
            </a:r>
            <a:r>
              <a:rPr lang="en-US" dirty="0">
                <a:latin typeface="Consolas" panose="020B0609020204030204" pitchFamily="49" charset="0"/>
                <a:cs typeface="Consolas" panose="020B0609020204030204" pitchFamily="49" charset="0"/>
              </a:rPr>
              <a:t>”</a:t>
            </a:r>
          </a:p>
        </p:txBody>
      </p:sp>
      <p:sp>
        <p:nvSpPr>
          <p:cNvPr id="6" name="Slide Number Placeholder 5">
            <a:extLst>
              <a:ext uri="{FF2B5EF4-FFF2-40B4-BE49-F238E27FC236}">
                <a16:creationId xmlns:a16="http://schemas.microsoft.com/office/drawing/2014/main" id="{5D5883B4-89A9-184D-B0E0-57E20B9DED6B}"/>
              </a:ext>
            </a:extLst>
          </p:cNvPr>
          <p:cNvSpPr>
            <a:spLocks noGrp="1"/>
          </p:cNvSpPr>
          <p:nvPr>
            <p:ph type="sldNum" sz="quarter" idx="10"/>
          </p:nvPr>
        </p:nvSpPr>
        <p:spPr/>
        <p:txBody>
          <a:bodyPr/>
          <a:lstStyle/>
          <a:p>
            <a:pPr>
              <a:defRPr/>
            </a:pPr>
            <a:fld id="{0121240C-47AF-2F4D-83B3-CC3EDF50F794}" type="slidenum">
              <a:rPr lang="en-US" smtClean="0"/>
              <a:pPr>
                <a:defRPr/>
              </a:pPr>
              <a:t>74</a:t>
            </a:fld>
            <a:endParaRPr lang="en-US" dirty="0"/>
          </a:p>
        </p:txBody>
      </p:sp>
    </p:spTree>
    <p:extLst>
      <p:ext uri="{BB962C8B-B14F-4D97-AF65-F5344CB8AC3E}">
        <p14:creationId xmlns:p14="http://schemas.microsoft.com/office/powerpoint/2010/main" val="3770021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AutoGenerated: 83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a high-level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p:txBody>
      </p:sp>
      <p:sp>
        <p:nvSpPr>
          <p:cNvPr id="4" name="Rectangle 3">
            <a:extLst>
              <a:ext uri="{FF2B5EF4-FFF2-40B4-BE49-F238E27FC236}">
                <a16:creationId xmlns:a16="http://schemas.microsoft.com/office/drawing/2014/main" id="{D0CAA803-EC5D-E543-B7E7-FD63EDDE7A68}"/>
              </a:ext>
            </a:extLst>
          </p:cNvPr>
          <p:cNvSpPr/>
          <p:nvPr/>
        </p:nvSpPr>
        <p:spPr>
          <a:xfrm>
            <a:off x="2025804" y="3800140"/>
            <a:ext cx="8140390"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Consolas" panose="020B0609020204030204" pitchFamily="49" charset="0"/>
                <a:cs typeface="Consolas" panose="020B0609020204030204" pitchFamily="49" charset="0"/>
              </a:rPr>
              <a:t>“What type of musical instruments did the Yuan bring to China?   </a:t>
            </a:r>
          </a:p>
          <a:p>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Yuan_dynasty</a:t>
            </a:r>
            <a:r>
              <a:rPr lang="en-US" dirty="0">
                <a:latin typeface="Consolas" panose="020B0609020204030204" pitchFamily="49" charset="0"/>
                <a:cs typeface="Consolas" panose="020B0609020204030204" pitchFamily="49" charset="0"/>
              </a:rPr>
              <a:t>) Western musical instruments were introduced to enrich Chinese performing arts. From this period dates the conversion to Islam, by Muslims of Central Asia, of growing numbers of Chinese in the northwest and southwest. ...”</a:t>
            </a:r>
          </a:p>
        </p:txBody>
      </p:sp>
      <p:sp>
        <p:nvSpPr>
          <p:cNvPr id="7" name="Slide Number Placeholder 6">
            <a:extLst>
              <a:ext uri="{FF2B5EF4-FFF2-40B4-BE49-F238E27FC236}">
                <a16:creationId xmlns:a16="http://schemas.microsoft.com/office/drawing/2014/main" id="{17C9DE60-385C-3F4B-83AA-EB9AF60BEB6A}"/>
              </a:ext>
            </a:extLst>
          </p:cNvPr>
          <p:cNvSpPr>
            <a:spLocks noGrp="1"/>
          </p:cNvSpPr>
          <p:nvPr>
            <p:ph type="sldNum" sz="quarter" idx="10"/>
          </p:nvPr>
        </p:nvSpPr>
        <p:spPr/>
        <p:txBody>
          <a:bodyPr/>
          <a:lstStyle/>
          <a:p>
            <a:pPr>
              <a:defRPr/>
            </a:pPr>
            <a:fld id="{0121240C-47AF-2F4D-83B3-CC3EDF50F794}" type="slidenum">
              <a:rPr lang="en-US" smtClean="0"/>
              <a:pPr>
                <a:defRPr/>
              </a:pPr>
              <a:t>75</a:t>
            </a:fld>
            <a:endParaRPr lang="en-US" dirty="0"/>
          </a:p>
        </p:txBody>
      </p:sp>
    </p:spTree>
    <p:extLst>
      <p:ext uri="{BB962C8B-B14F-4D97-AF65-F5344CB8AC3E}">
        <p14:creationId xmlns:p14="http://schemas.microsoft.com/office/powerpoint/2010/main" val="7873089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AutoGenerated: 83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a high-level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p:txBody>
      </p:sp>
      <p:sp>
        <p:nvSpPr>
          <p:cNvPr id="4" name="Rectangle 3">
            <a:extLst>
              <a:ext uri="{FF2B5EF4-FFF2-40B4-BE49-F238E27FC236}">
                <a16:creationId xmlns:a16="http://schemas.microsoft.com/office/drawing/2014/main" id="{D0CAA803-EC5D-E543-B7E7-FD63EDDE7A68}"/>
              </a:ext>
            </a:extLst>
          </p:cNvPr>
          <p:cNvSpPr/>
          <p:nvPr/>
        </p:nvSpPr>
        <p:spPr>
          <a:xfrm>
            <a:off x="2025804" y="3800140"/>
            <a:ext cx="8140390"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Consolas" panose="020B0609020204030204" pitchFamily="49" charset="0"/>
                <a:cs typeface="Consolas" panose="020B0609020204030204" pitchFamily="49" charset="0"/>
              </a:rPr>
              <a:t>“What type of musical instruments did the Yuan bring to China?   </a:t>
            </a:r>
          </a:p>
          <a:p>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Yuan_dynasty</a:t>
            </a:r>
            <a:r>
              <a:rPr lang="en-US" dirty="0">
                <a:latin typeface="Consolas" panose="020B0609020204030204" pitchFamily="49" charset="0"/>
                <a:cs typeface="Consolas" panose="020B0609020204030204" pitchFamily="49" charset="0"/>
              </a:rPr>
              <a:t>) Western musical instruments were introduced to enrich Chinese performing arts. From this period dates the conversion to Islam, by Muslims of Central Asia, of growing numbers of Chinese in the northwest and southwest. ...”</a:t>
            </a:r>
          </a:p>
        </p:txBody>
      </p:sp>
      <p:sp>
        <p:nvSpPr>
          <p:cNvPr id="5" name="Rectangle 4">
            <a:extLst>
              <a:ext uri="{FF2B5EF4-FFF2-40B4-BE49-F238E27FC236}">
                <a16:creationId xmlns:a16="http://schemas.microsoft.com/office/drawing/2014/main" id="{1CA65B40-B1F6-A34B-97E9-ABF84F76CCE3}"/>
              </a:ext>
            </a:extLst>
          </p:cNvPr>
          <p:cNvSpPr/>
          <p:nvPr/>
        </p:nvSpPr>
        <p:spPr>
          <a:xfrm>
            <a:off x="4105507" y="5841567"/>
            <a:ext cx="3980985" cy="369332"/>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“Western musical instruments”</a:t>
            </a:r>
          </a:p>
        </p:txBody>
      </p:sp>
      <p:sp>
        <p:nvSpPr>
          <p:cNvPr id="7" name="Slide Number Placeholder 6">
            <a:extLst>
              <a:ext uri="{FF2B5EF4-FFF2-40B4-BE49-F238E27FC236}">
                <a16:creationId xmlns:a16="http://schemas.microsoft.com/office/drawing/2014/main" id="{17C9DE60-385C-3F4B-83AA-EB9AF60BEB6A}"/>
              </a:ext>
            </a:extLst>
          </p:cNvPr>
          <p:cNvSpPr>
            <a:spLocks noGrp="1"/>
          </p:cNvSpPr>
          <p:nvPr>
            <p:ph type="sldNum" sz="quarter" idx="10"/>
          </p:nvPr>
        </p:nvSpPr>
        <p:spPr/>
        <p:txBody>
          <a:bodyPr/>
          <a:lstStyle/>
          <a:p>
            <a:pPr>
              <a:defRPr/>
            </a:pPr>
            <a:fld id="{0121240C-47AF-2F4D-83B3-CC3EDF50F794}" type="slidenum">
              <a:rPr lang="en-US" smtClean="0"/>
              <a:pPr>
                <a:defRPr/>
              </a:pPr>
              <a:t>76</a:t>
            </a:fld>
            <a:endParaRPr lang="en-US" dirty="0"/>
          </a:p>
        </p:txBody>
      </p:sp>
    </p:spTree>
    <p:extLst>
      <p:ext uri="{BB962C8B-B14F-4D97-AF65-F5344CB8AC3E}">
        <p14:creationId xmlns:p14="http://schemas.microsoft.com/office/powerpoint/2010/main" val="34070265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AutoGenerated: 83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a high-level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p:txBody>
      </p:sp>
      <p:sp>
        <p:nvSpPr>
          <p:cNvPr id="4" name="Rectangle 3">
            <a:extLst>
              <a:ext uri="{FF2B5EF4-FFF2-40B4-BE49-F238E27FC236}">
                <a16:creationId xmlns:a16="http://schemas.microsoft.com/office/drawing/2014/main" id="{D0CAA803-EC5D-E543-B7E7-FD63EDDE7A68}"/>
              </a:ext>
            </a:extLst>
          </p:cNvPr>
          <p:cNvSpPr/>
          <p:nvPr/>
        </p:nvSpPr>
        <p:spPr>
          <a:xfrm>
            <a:off x="2025804" y="3800140"/>
            <a:ext cx="8140390"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Consolas" panose="020B0609020204030204" pitchFamily="49" charset="0"/>
                <a:cs typeface="Consolas" panose="020B0609020204030204" pitchFamily="49" charset="0"/>
              </a:rPr>
              <a:t>“What type of musical instruments did the Yuan bring to China?   </a:t>
            </a:r>
          </a:p>
          <a:p>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Yuan_dynasty</a:t>
            </a:r>
            <a:r>
              <a:rPr lang="en-US" dirty="0">
                <a:latin typeface="Consolas" panose="020B0609020204030204" pitchFamily="49" charset="0"/>
                <a:cs typeface="Consolas" panose="020B0609020204030204" pitchFamily="49" charset="0"/>
              </a:rPr>
              <a:t>) Western musical instruments were introduced to enrich Chinese performing arts. From this period dates the conversion to Islam, by Muslims of Central Asia, of growing numbers of Chinese in the northwest and southwest. ...”</a:t>
            </a:r>
          </a:p>
        </p:txBody>
      </p:sp>
      <p:sp>
        <p:nvSpPr>
          <p:cNvPr id="5" name="Rectangle 4">
            <a:extLst>
              <a:ext uri="{FF2B5EF4-FFF2-40B4-BE49-F238E27FC236}">
                <a16:creationId xmlns:a16="http://schemas.microsoft.com/office/drawing/2014/main" id="{1CA65B40-B1F6-A34B-97E9-ABF84F76CCE3}"/>
              </a:ext>
            </a:extLst>
          </p:cNvPr>
          <p:cNvSpPr/>
          <p:nvPr/>
        </p:nvSpPr>
        <p:spPr>
          <a:xfrm>
            <a:off x="4105507" y="5841567"/>
            <a:ext cx="3980985" cy="369332"/>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“Western musical instruments”</a:t>
            </a:r>
          </a:p>
        </p:txBody>
      </p:sp>
      <p:sp>
        <p:nvSpPr>
          <p:cNvPr id="6" name="Rounded Rectangular Callout 5">
            <a:extLst>
              <a:ext uri="{FF2B5EF4-FFF2-40B4-BE49-F238E27FC236}">
                <a16:creationId xmlns:a16="http://schemas.microsoft.com/office/drawing/2014/main" id="{33CC78A8-01E3-8C4C-A15D-11E9CB7DC4F1}"/>
              </a:ext>
            </a:extLst>
          </p:cNvPr>
          <p:cNvSpPr/>
          <p:nvPr/>
        </p:nvSpPr>
        <p:spPr>
          <a:xfrm>
            <a:off x="7281747" y="2338249"/>
            <a:ext cx="4651452" cy="783193"/>
          </a:xfrm>
          <a:prstGeom prst="wedgeRoundRectCallout">
            <a:avLst>
              <a:gd name="adj1" fmla="val 5223"/>
              <a:gd name="adj2" fmla="val 1021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407988" lvl="1" indent="-285750">
              <a:buFont typeface="Arial" panose="020B0604020202020204" pitchFamily="34" charset="0"/>
              <a:buChar char="•"/>
            </a:pPr>
            <a:r>
              <a:rPr lang="en-US" sz="2000" i="1" dirty="0"/>
              <a:t>The question always comes first.</a:t>
            </a:r>
          </a:p>
          <a:p>
            <a:pPr marL="407988" lvl="1" indent="-285750">
              <a:buFont typeface="Arial" panose="020B0604020202020204" pitchFamily="34" charset="0"/>
              <a:buChar char="•"/>
            </a:pPr>
            <a:r>
              <a:rPr lang="en-US" sz="2000" i="1" dirty="0"/>
              <a:t>Additional info are appended with “\n”. </a:t>
            </a:r>
          </a:p>
        </p:txBody>
      </p:sp>
      <p:sp>
        <p:nvSpPr>
          <p:cNvPr id="7" name="Slide Number Placeholder 6">
            <a:extLst>
              <a:ext uri="{FF2B5EF4-FFF2-40B4-BE49-F238E27FC236}">
                <a16:creationId xmlns:a16="http://schemas.microsoft.com/office/drawing/2014/main" id="{17C9DE60-385C-3F4B-83AA-EB9AF60BEB6A}"/>
              </a:ext>
            </a:extLst>
          </p:cNvPr>
          <p:cNvSpPr>
            <a:spLocks noGrp="1"/>
          </p:cNvSpPr>
          <p:nvPr>
            <p:ph type="sldNum" sz="quarter" idx="10"/>
          </p:nvPr>
        </p:nvSpPr>
        <p:spPr/>
        <p:txBody>
          <a:bodyPr/>
          <a:lstStyle/>
          <a:p>
            <a:pPr>
              <a:defRPr/>
            </a:pPr>
            <a:fld id="{0121240C-47AF-2F4D-83B3-CC3EDF50F794}" type="slidenum">
              <a:rPr lang="en-US" smtClean="0"/>
              <a:pPr>
                <a:defRPr/>
              </a:pPr>
              <a:t>77</a:t>
            </a:fld>
            <a:endParaRPr lang="en-US" dirty="0"/>
          </a:p>
        </p:txBody>
      </p:sp>
    </p:spTree>
    <p:extLst>
      <p:ext uri="{BB962C8B-B14F-4D97-AF65-F5344CB8AC3E}">
        <p14:creationId xmlns:p14="http://schemas.microsoft.com/office/powerpoint/2010/main" val="12440726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AutoGenerated: 83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5317-E395-5F46-8F59-121E27CBEA2D}"/>
              </a:ext>
            </a:extLst>
          </p:cNvPr>
          <p:cNvSpPr>
            <a:spLocks noGrp="1"/>
          </p:cNvSpPr>
          <p:nvPr>
            <p:ph type="title"/>
          </p:nvPr>
        </p:nvSpPr>
        <p:spPr/>
        <p:txBody>
          <a:bodyPr/>
          <a:lstStyle/>
          <a:p>
            <a:r>
              <a:rPr lang="en-US" dirty="0" err="1"/>
              <a:t>UnifiedQA</a:t>
            </a:r>
            <a:r>
              <a:rPr lang="en-US" dirty="0"/>
              <a:t>: towards an implementation</a:t>
            </a:r>
          </a:p>
        </p:txBody>
      </p:sp>
      <p:sp>
        <p:nvSpPr>
          <p:cNvPr id="4" name="Slide Number Placeholder 3">
            <a:extLst>
              <a:ext uri="{FF2B5EF4-FFF2-40B4-BE49-F238E27FC236}">
                <a16:creationId xmlns:a16="http://schemas.microsoft.com/office/drawing/2014/main" id="{1EFB7EDC-E400-5A4F-BBA1-EC0E8D2DBBC0}"/>
              </a:ext>
            </a:extLst>
          </p:cNvPr>
          <p:cNvSpPr>
            <a:spLocks noGrp="1"/>
          </p:cNvSpPr>
          <p:nvPr>
            <p:ph type="sldNum" sz="quarter" idx="10"/>
          </p:nvPr>
        </p:nvSpPr>
        <p:spPr/>
        <p:txBody>
          <a:bodyPr/>
          <a:lstStyle/>
          <a:p>
            <a:pPr>
              <a:defRPr/>
            </a:pPr>
            <a:fld id="{0121240C-47AF-2F4D-83B3-CC3EDF50F794}" type="slidenum">
              <a:rPr lang="en-US" smtClean="0"/>
              <a:pPr>
                <a:defRPr/>
              </a:pPr>
              <a:t>78</a:t>
            </a:fld>
            <a:endParaRPr lang="en-US" dirty="0"/>
          </a:p>
        </p:txBody>
      </p:sp>
      <p:sp>
        <p:nvSpPr>
          <p:cNvPr id="5" name="Content Placeholder 4">
            <a:extLst>
              <a:ext uri="{FF2B5EF4-FFF2-40B4-BE49-F238E27FC236}">
                <a16:creationId xmlns:a16="http://schemas.microsoft.com/office/drawing/2014/main" id="{361F3598-9FF5-8447-9CAF-25BBC81046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591950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AutoGenerated: 83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5317-E395-5F46-8F59-121E27CBEA2D}"/>
              </a:ext>
            </a:extLst>
          </p:cNvPr>
          <p:cNvSpPr>
            <a:spLocks noGrp="1"/>
          </p:cNvSpPr>
          <p:nvPr>
            <p:ph type="title"/>
          </p:nvPr>
        </p:nvSpPr>
        <p:spPr/>
        <p:txBody>
          <a:bodyPr/>
          <a:lstStyle/>
          <a:p>
            <a:r>
              <a:rPr lang="en-US" dirty="0" err="1"/>
              <a:t>UnifiedQA</a:t>
            </a:r>
            <a:r>
              <a:rPr lang="en-US" dirty="0"/>
              <a:t>: towards an implementation</a:t>
            </a:r>
          </a:p>
        </p:txBody>
      </p:sp>
      <p:sp>
        <p:nvSpPr>
          <p:cNvPr id="3" name="Content Placeholder 2">
            <a:extLst>
              <a:ext uri="{FF2B5EF4-FFF2-40B4-BE49-F238E27FC236}">
                <a16:creationId xmlns:a16="http://schemas.microsoft.com/office/drawing/2014/main" id="{8DC91656-2814-AD4F-A0F6-9DA345316DA3}"/>
              </a:ext>
            </a:extLst>
          </p:cNvPr>
          <p:cNvSpPr>
            <a:spLocks noGrp="1"/>
          </p:cNvSpPr>
          <p:nvPr>
            <p:ph idx="1"/>
          </p:nvPr>
        </p:nvSpPr>
        <p:spPr/>
        <p:txBody>
          <a:bodyPr/>
          <a:lstStyle/>
          <a:p>
            <a:r>
              <a:rPr lang="en-US" dirty="0"/>
              <a:t>Use text-to-text architectures </a:t>
            </a:r>
          </a:p>
          <a:p>
            <a:pPr lvl="1"/>
            <a:r>
              <a:rPr lang="en-US" dirty="0"/>
              <a:t>T5 </a:t>
            </a:r>
            <a:r>
              <a:rPr lang="en-US" dirty="0">
                <a:solidFill>
                  <a:schemeClr val="bg1">
                    <a:lumMod val="50000"/>
                  </a:schemeClr>
                </a:solidFill>
              </a:rPr>
              <a:t>[</a:t>
            </a:r>
            <a:r>
              <a:rPr lang="en-US" dirty="0" err="1">
                <a:solidFill>
                  <a:schemeClr val="bg1">
                    <a:lumMod val="50000"/>
                  </a:schemeClr>
                </a:solidFill>
              </a:rPr>
              <a:t>Raffal</a:t>
            </a:r>
            <a:r>
              <a:rPr lang="en-US" dirty="0">
                <a:solidFill>
                  <a:schemeClr val="bg1">
                    <a:lumMod val="50000"/>
                  </a:schemeClr>
                </a:solidFill>
              </a:rPr>
              <a:t> et al, 2020]</a:t>
            </a:r>
            <a:r>
              <a:rPr lang="en-US" dirty="0"/>
              <a:t>, BART </a:t>
            </a:r>
            <a:r>
              <a:rPr lang="en-US" dirty="0">
                <a:solidFill>
                  <a:schemeClr val="bg1">
                    <a:lumMod val="50000"/>
                  </a:schemeClr>
                </a:solidFill>
              </a:rPr>
              <a:t>[Lewis et al, 2019]</a:t>
            </a:r>
            <a:r>
              <a:rPr lang="en-US" dirty="0"/>
              <a:t>, etc. </a:t>
            </a:r>
          </a:p>
          <a:p>
            <a:pPr lvl="1"/>
            <a:endParaRPr lang="en-US" dirty="0"/>
          </a:p>
          <a:p>
            <a:pPr lvl="1"/>
            <a:endParaRPr lang="en-US" dirty="0"/>
          </a:p>
          <a:p>
            <a:r>
              <a:rPr lang="en-US" dirty="0"/>
              <a:t>Train simultaneously on all datasets jointly together.</a:t>
            </a:r>
          </a:p>
          <a:p>
            <a:pPr lvl="1"/>
            <a:r>
              <a:rPr lang="en-US" dirty="0"/>
              <a:t>Batches contains the same number of instances from each training set.</a:t>
            </a:r>
          </a:p>
        </p:txBody>
      </p:sp>
      <p:sp>
        <p:nvSpPr>
          <p:cNvPr id="4" name="Slide Number Placeholder 3">
            <a:extLst>
              <a:ext uri="{FF2B5EF4-FFF2-40B4-BE49-F238E27FC236}">
                <a16:creationId xmlns:a16="http://schemas.microsoft.com/office/drawing/2014/main" id="{1EFB7EDC-E400-5A4F-BBA1-EC0E8D2DBBC0}"/>
              </a:ext>
            </a:extLst>
          </p:cNvPr>
          <p:cNvSpPr>
            <a:spLocks noGrp="1"/>
          </p:cNvSpPr>
          <p:nvPr>
            <p:ph type="sldNum" sz="quarter" idx="10"/>
          </p:nvPr>
        </p:nvSpPr>
        <p:spPr/>
        <p:txBody>
          <a:bodyPr/>
          <a:lstStyle/>
          <a:p>
            <a:pPr>
              <a:defRPr/>
            </a:pPr>
            <a:fld id="{0121240C-47AF-2F4D-83B3-CC3EDF50F794}" type="slidenum">
              <a:rPr lang="en-US" smtClean="0"/>
              <a:pPr>
                <a:defRPr/>
              </a:pPr>
              <a:t>79</a:t>
            </a:fld>
            <a:endParaRPr lang="en-US" dirty="0"/>
          </a:p>
        </p:txBody>
      </p:sp>
    </p:spTree>
    <p:extLst>
      <p:ext uri="{BB962C8B-B14F-4D97-AF65-F5344CB8AC3E}">
        <p14:creationId xmlns:p14="http://schemas.microsoft.com/office/powerpoint/2010/main" val="2679944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AutoGenerated: 76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QA; a broad definition </a:t>
            </a:r>
          </a:p>
        </p:txBody>
      </p:sp>
      <p:sp>
        <p:nvSpPr>
          <p:cNvPr id="3" name="Content Placeholder 2">
            <a:extLst>
              <a:ext uri="{FF2B5EF4-FFF2-40B4-BE49-F238E27FC236}">
                <a16:creationId xmlns:a16="http://schemas.microsoft.com/office/drawing/2014/main" id="{D7A50B66-97F6-1A4E-ABA1-F9761B3913D9}"/>
              </a:ext>
            </a:extLst>
          </p:cNvPr>
          <p:cNvSpPr>
            <a:spLocks noGrp="1"/>
          </p:cNvSpPr>
          <p:nvPr>
            <p:ph idx="1"/>
          </p:nvPr>
        </p:nvSpPr>
        <p:spPr/>
        <p:txBody>
          <a:bodyPr/>
          <a:lstStyle/>
          <a:p>
            <a:r>
              <a:rPr lang="en-US" b="1" dirty="0"/>
              <a:t>Task:</a:t>
            </a:r>
            <a:r>
              <a:rPr lang="en-US" dirty="0"/>
              <a:t> Question Answering (QA)</a:t>
            </a:r>
          </a:p>
        </p:txBody>
      </p:sp>
      <p:sp>
        <p:nvSpPr>
          <p:cNvPr id="5" name="Rectangle 4">
            <a:extLst>
              <a:ext uri="{FF2B5EF4-FFF2-40B4-BE49-F238E27FC236}">
                <a16:creationId xmlns:a16="http://schemas.microsoft.com/office/drawing/2014/main" id="{7138C077-2382-4245-8861-792F6A4AD2F3}"/>
              </a:ext>
            </a:extLst>
          </p:cNvPr>
          <p:cNvSpPr/>
          <p:nvPr/>
        </p:nvSpPr>
        <p:spPr>
          <a:xfrm>
            <a:off x="185597" y="2974234"/>
            <a:ext cx="3177745" cy="1200329"/>
          </a:xfrm>
          <a:prstGeom prst="rect">
            <a:avLst/>
          </a:prstGeom>
        </p:spPr>
        <p:txBody>
          <a:bodyPr wrap="square">
            <a:spAutoFit/>
          </a:bodyPr>
          <a:lstStyle/>
          <a:p>
            <a:pPr algn="ctr"/>
            <a:r>
              <a:rPr lang="en-US" sz="2400" i="1" dirty="0"/>
              <a:t>“What does photosynthesis produce that helps plants grow?”</a:t>
            </a:r>
          </a:p>
        </p:txBody>
      </p:sp>
      <p:pic>
        <p:nvPicPr>
          <p:cNvPr id="7" name="Picture 6">
            <a:extLst>
              <a:ext uri="{FF2B5EF4-FFF2-40B4-BE49-F238E27FC236}">
                <a16:creationId xmlns:a16="http://schemas.microsoft.com/office/drawing/2014/main" id="{380A614E-3A06-C24B-837D-D17FC9DB8304}"/>
              </a:ext>
            </a:extLst>
          </p:cNvPr>
          <p:cNvPicPr>
            <a:picLocks noChangeAspect="1"/>
          </p:cNvPicPr>
          <p:nvPr/>
        </p:nvPicPr>
        <p:blipFill>
          <a:blip r:embed="rId2"/>
          <a:stretch>
            <a:fillRect/>
          </a:stretch>
        </p:blipFill>
        <p:spPr>
          <a:xfrm>
            <a:off x="1596252" y="4311481"/>
            <a:ext cx="871493" cy="859873"/>
          </a:xfrm>
          <a:prstGeom prst="rect">
            <a:avLst/>
          </a:prstGeom>
        </p:spPr>
      </p:pic>
      <p:pic>
        <p:nvPicPr>
          <p:cNvPr id="12" name="Google Shape;1258;p104" descr="Related image">
            <a:extLst>
              <a:ext uri="{FF2B5EF4-FFF2-40B4-BE49-F238E27FC236}">
                <a16:creationId xmlns:a16="http://schemas.microsoft.com/office/drawing/2014/main" id="{86AD9861-03B3-5F41-B1BC-E6900CC76387}"/>
              </a:ext>
            </a:extLst>
          </p:cNvPr>
          <p:cNvPicPr preferRelativeResize="0"/>
          <p:nvPr/>
        </p:nvPicPr>
        <p:blipFill>
          <a:blip r:embed="rId3">
            <a:alphaModFix/>
          </a:blip>
          <a:stretch>
            <a:fillRect/>
          </a:stretch>
        </p:blipFill>
        <p:spPr>
          <a:xfrm>
            <a:off x="5263062" y="3071272"/>
            <a:ext cx="1562100" cy="1732221"/>
          </a:xfrm>
          <a:prstGeom prst="rect">
            <a:avLst/>
          </a:prstGeom>
          <a:noFill/>
          <a:ln>
            <a:noFill/>
          </a:ln>
        </p:spPr>
      </p:pic>
      <p:sp>
        <p:nvSpPr>
          <p:cNvPr id="4" name="Rectangle 3">
            <a:extLst>
              <a:ext uri="{FF2B5EF4-FFF2-40B4-BE49-F238E27FC236}">
                <a16:creationId xmlns:a16="http://schemas.microsoft.com/office/drawing/2014/main" id="{73F7DB75-16C7-F844-9CE6-86C59BB8E3A3}"/>
              </a:ext>
            </a:extLst>
          </p:cNvPr>
          <p:cNvSpPr/>
          <p:nvPr/>
        </p:nvSpPr>
        <p:spPr>
          <a:xfrm>
            <a:off x="376889" y="5530632"/>
            <a:ext cx="3933854" cy="646331"/>
          </a:xfrm>
          <a:prstGeom prst="rect">
            <a:avLst/>
          </a:prstGeom>
        </p:spPr>
        <p:txBody>
          <a:bodyPr wrap="square">
            <a:spAutoFit/>
          </a:bodyPr>
          <a:lstStyle/>
          <a:p>
            <a:r>
              <a:rPr lang="en-US" b="1" dirty="0">
                <a:solidFill>
                  <a:srgbClr val="255ED3"/>
                </a:solidFill>
              </a:rPr>
              <a:t>Input: </a:t>
            </a:r>
            <a:r>
              <a:rPr lang="en-US" i="1" dirty="0">
                <a:solidFill>
                  <a:srgbClr val="255ED3"/>
                </a:solidFill>
              </a:rPr>
              <a:t>A question, along with additional information (hints, docs, images, etc.)</a:t>
            </a:r>
          </a:p>
        </p:txBody>
      </p:sp>
      <p:sp>
        <p:nvSpPr>
          <p:cNvPr id="6" name="Slide Number Placeholder 5">
            <a:extLst>
              <a:ext uri="{FF2B5EF4-FFF2-40B4-BE49-F238E27FC236}">
                <a16:creationId xmlns:a16="http://schemas.microsoft.com/office/drawing/2014/main" id="{C212F7F6-CE96-F740-830C-AB8D6D34B0BF}"/>
              </a:ext>
            </a:extLst>
          </p:cNvPr>
          <p:cNvSpPr>
            <a:spLocks noGrp="1"/>
          </p:cNvSpPr>
          <p:nvPr>
            <p:ph type="sldNum" sz="quarter" idx="10"/>
          </p:nvPr>
        </p:nvSpPr>
        <p:spPr/>
        <p:txBody>
          <a:bodyPr/>
          <a:lstStyle/>
          <a:p>
            <a:pPr>
              <a:defRPr/>
            </a:pPr>
            <a:fld id="{0121240C-47AF-2F4D-83B3-CC3EDF50F794}" type="slidenum">
              <a:rPr lang="en-US" smtClean="0"/>
              <a:pPr>
                <a:defRPr/>
              </a:pPr>
              <a:t>8</a:t>
            </a:fld>
            <a:endParaRPr lang="en-US" dirty="0"/>
          </a:p>
        </p:txBody>
      </p:sp>
    </p:spTree>
    <p:extLst>
      <p:ext uri="{BB962C8B-B14F-4D97-AF65-F5344CB8AC3E}">
        <p14:creationId xmlns:p14="http://schemas.microsoft.com/office/powerpoint/2010/main" val="1268990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AutoGenerated: 83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5317-E395-5F46-8F59-121E27CBEA2D}"/>
              </a:ext>
            </a:extLst>
          </p:cNvPr>
          <p:cNvSpPr>
            <a:spLocks noGrp="1"/>
          </p:cNvSpPr>
          <p:nvPr>
            <p:ph type="title"/>
          </p:nvPr>
        </p:nvSpPr>
        <p:spPr/>
        <p:txBody>
          <a:bodyPr/>
          <a:lstStyle/>
          <a:p>
            <a:r>
              <a:rPr lang="en-US" dirty="0" err="1"/>
              <a:t>UnifiedQA</a:t>
            </a:r>
            <a:r>
              <a:rPr lang="en-US" dirty="0"/>
              <a:t>: towards an implementation</a:t>
            </a:r>
          </a:p>
        </p:txBody>
      </p:sp>
      <p:sp>
        <p:nvSpPr>
          <p:cNvPr id="3" name="Content Placeholder 2">
            <a:extLst>
              <a:ext uri="{FF2B5EF4-FFF2-40B4-BE49-F238E27FC236}">
                <a16:creationId xmlns:a16="http://schemas.microsoft.com/office/drawing/2014/main" id="{8DC91656-2814-AD4F-A0F6-9DA345316DA3}"/>
              </a:ext>
            </a:extLst>
          </p:cNvPr>
          <p:cNvSpPr>
            <a:spLocks noGrp="1"/>
          </p:cNvSpPr>
          <p:nvPr>
            <p:ph idx="1"/>
          </p:nvPr>
        </p:nvSpPr>
        <p:spPr/>
        <p:txBody>
          <a:bodyPr/>
          <a:lstStyle/>
          <a:p>
            <a:r>
              <a:rPr lang="en-US" dirty="0"/>
              <a:t>Use text-to-text architectures </a:t>
            </a:r>
          </a:p>
          <a:p>
            <a:pPr lvl="1"/>
            <a:r>
              <a:rPr lang="en-US" dirty="0"/>
              <a:t>T5 </a:t>
            </a:r>
            <a:r>
              <a:rPr lang="en-US" dirty="0">
                <a:solidFill>
                  <a:schemeClr val="bg1">
                    <a:lumMod val="50000"/>
                  </a:schemeClr>
                </a:solidFill>
              </a:rPr>
              <a:t>[</a:t>
            </a:r>
            <a:r>
              <a:rPr lang="en-US" dirty="0" err="1">
                <a:solidFill>
                  <a:schemeClr val="bg1">
                    <a:lumMod val="50000"/>
                  </a:schemeClr>
                </a:solidFill>
              </a:rPr>
              <a:t>Raffal</a:t>
            </a:r>
            <a:r>
              <a:rPr lang="en-US" dirty="0">
                <a:solidFill>
                  <a:schemeClr val="bg1">
                    <a:lumMod val="50000"/>
                  </a:schemeClr>
                </a:solidFill>
              </a:rPr>
              <a:t> et al, 2020]</a:t>
            </a:r>
            <a:r>
              <a:rPr lang="en-US" dirty="0"/>
              <a:t>, BART </a:t>
            </a:r>
            <a:r>
              <a:rPr lang="en-US" dirty="0">
                <a:solidFill>
                  <a:schemeClr val="bg1">
                    <a:lumMod val="50000"/>
                  </a:schemeClr>
                </a:solidFill>
              </a:rPr>
              <a:t>[Lewis et al, 2019]</a:t>
            </a:r>
            <a:r>
              <a:rPr lang="en-US" dirty="0"/>
              <a:t>, etc. </a:t>
            </a:r>
          </a:p>
          <a:p>
            <a:pPr lvl="1"/>
            <a:endParaRPr lang="en-US" dirty="0"/>
          </a:p>
          <a:p>
            <a:pPr lvl="1"/>
            <a:endParaRPr lang="en-US" dirty="0"/>
          </a:p>
          <a:p>
            <a:r>
              <a:rPr lang="en-US" dirty="0"/>
              <a:t>Train simultaneously on all datasets jointly together.</a:t>
            </a:r>
          </a:p>
          <a:p>
            <a:pPr lvl="1"/>
            <a:r>
              <a:rPr lang="en-US" dirty="0"/>
              <a:t>Batches contains the same number of instances from each training set.</a:t>
            </a:r>
          </a:p>
        </p:txBody>
      </p:sp>
      <p:sp>
        <p:nvSpPr>
          <p:cNvPr id="4" name="Slide Number Placeholder 3">
            <a:extLst>
              <a:ext uri="{FF2B5EF4-FFF2-40B4-BE49-F238E27FC236}">
                <a16:creationId xmlns:a16="http://schemas.microsoft.com/office/drawing/2014/main" id="{1EFB7EDC-E400-5A4F-BBA1-EC0E8D2DBBC0}"/>
              </a:ext>
            </a:extLst>
          </p:cNvPr>
          <p:cNvSpPr>
            <a:spLocks noGrp="1"/>
          </p:cNvSpPr>
          <p:nvPr>
            <p:ph type="sldNum" sz="quarter" idx="10"/>
          </p:nvPr>
        </p:nvSpPr>
        <p:spPr/>
        <p:txBody>
          <a:bodyPr/>
          <a:lstStyle/>
          <a:p>
            <a:pPr>
              <a:defRPr/>
            </a:pPr>
            <a:fld id="{0121240C-47AF-2F4D-83B3-CC3EDF50F794}" type="slidenum">
              <a:rPr lang="en-US" smtClean="0"/>
              <a:pPr>
                <a:defRPr/>
              </a:pPr>
              <a:t>80</a:t>
            </a:fld>
            <a:endParaRPr lang="en-US" dirty="0"/>
          </a:p>
        </p:txBody>
      </p:sp>
    </p:spTree>
    <p:extLst>
      <p:ext uri="{BB962C8B-B14F-4D97-AF65-F5344CB8AC3E}">
        <p14:creationId xmlns:p14="http://schemas.microsoft.com/office/powerpoint/2010/main" val="41000548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AutoGenerated: 84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5317-E395-5F46-8F59-121E27CBEA2D}"/>
              </a:ext>
            </a:extLst>
          </p:cNvPr>
          <p:cNvSpPr>
            <a:spLocks noGrp="1"/>
          </p:cNvSpPr>
          <p:nvPr>
            <p:ph type="title"/>
          </p:nvPr>
        </p:nvSpPr>
        <p:spPr/>
        <p:txBody>
          <a:bodyPr/>
          <a:lstStyle/>
          <a:p>
            <a:r>
              <a:rPr lang="en-US" dirty="0" err="1"/>
              <a:t>UnifiedQA</a:t>
            </a:r>
            <a:r>
              <a:rPr lang="en-US" dirty="0"/>
              <a:t>: towards an implementation</a:t>
            </a:r>
          </a:p>
        </p:txBody>
      </p:sp>
      <p:sp>
        <p:nvSpPr>
          <p:cNvPr id="3" name="Content Placeholder 2">
            <a:extLst>
              <a:ext uri="{FF2B5EF4-FFF2-40B4-BE49-F238E27FC236}">
                <a16:creationId xmlns:a16="http://schemas.microsoft.com/office/drawing/2014/main" id="{8DC91656-2814-AD4F-A0F6-9DA345316DA3}"/>
              </a:ext>
            </a:extLst>
          </p:cNvPr>
          <p:cNvSpPr>
            <a:spLocks noGrp="1"/>
          </p:cNvSpPr>
          <p:nvPr>
            <p:ph idx="1"/>
          </p:nvPr>
        </p:nvSpPr>
        <p:spPr/>
        <p:txBody>
          <a:bodyPr/>
          <a:lstStyle/>
          <a:p>
            <a:r>
              <a:rPr lang="en-US" dirty="0"/>
              <a:t>Use text-to-text architectures </a:t>
            </a:r>
          </a:p>
          <a:p>
            <a:pPr lvl="1"/>
            <a:r>
              <a:rPr lang="en-US" dirty="0"/>
              <a:t>T5 </a:t>
            </a:r>
            <a:r>
              <a:rPr lang="en-US" dirty="0">
                <a:solidFill>
                  <a:schemeClr val="bg1">
                    <a:lumMod val="50000"/>
                  </a:schemeClr>
                </a:solidFill>
              </a:rPr>
              <a:t>[</a:t>
            </a:r>
            <a:r>
              <a:rPr lang="en-US" dirty="0" err="1">
                <a:solidFill>
                  <a:schemeClr val="bg1">
                    <a:lumMod val="50000"/>
                  </a:schemeClr>
                </a:solidFill>
              </a:rPr>
              <a:t>Raffal</a:t>
            </a:r>
            <a:r>
              <a:rPr lang="en-US" dirty="0">
                <a:solidFill>
                  <a:schemeClr val="bg1">
                    <a:lumMod val="50000"/>
                  </a:schemeClr>
                </a:solidFill>
              </a:rPr>
              <a:t> et al, 2020]</a:t>
            </a:r>
            <a:r>
              <a:rPr lang="en-US" dirty="0"/>
              <a:t>, BART </a:t>
            </a:r>
            <a:r>
              <a:rPr lang="en-US" dirty="0">
                <a:solidFill>
                  <a:schemeClr val="bg1">
                    <a:lumMod val="50000"/>
                  </a:schemeClr>
                </a:solidFill>
              </a:rPr>
              <a:t>[Lewis et al, 2019]</a:t>
            </a:r>
            <a:r>
              <a:rPr lang="en-US" dirty="0"/>
              <a:t>, etc. </a:t>
            </a:r>
          </a:p>
          <a:p>
            <a:pPr lvl="1"/>
            <a:endParaRPr lang="en-US" dirty="0"/>
          </a:p>
          <a:p>
            <a:pPr lvl="1"/>
            <a:endParaRPr lang="en-US" dirty="0"/>
          </a:p>
          <a:p>
            <a:r>
              <a:rPr lang="en-US" dirty="0"/>
              <a:t>Train simultaneously on all datasets jointly together.</a:t>
            </a:r>
          </a:p>
          <a:p>
            <a:pPr lvl="1"/>
            <a:r>
              <a:rPr lang="en-US" dirty="0"/>
              <a:t>Batches contains the same number of instances from each training set.</a:t>
            </a:r>
          </a:p>
        </p:txBody>
      </p:sp>
      <p:sp>
        <p:nvSpPr>
          <p:cNvPr id="4" name="Slide Number Placeholder 3">
            <a:extLst>
              <a:ext uri="{FF2B5EF4-FFF2-40B4-BE49-F238E27FC236}">
                <a16:creationId xmlns:a16="http://schemas.microsoft.com/office/drawing/2014/main" id="{1EFB7EDC-E400-5A4F-BBA1-EC0E8D2DBBC0}"/>
              </a:ext>
            </a:extLst>
          </p:cNvPr>
          <p:cNvSpPr>
            <a:spLocks noGrp="1"/>
          </p:cNvSpPr>
          <p:nvPr>
            <p:ph type="sldNum" sz="quarter" idx="10"/>
          </p:nvPr>
        </p:nvSpPr>
        <p:spPr/>
        <p:txBody>
          <a:bodyPr/>
          <a:lstStyle/>
          <a:p>
            <a:pPr>
              <a:defRPr/>
            </a:pPr>
            <a:fld id="{0121240C-47AF-2F4D-83B3-CC3EDF50F794}" type="slidenum">
              <a:rPr lang="en-US" smtClean="0"/>
              <a:pPr>
                <a:defRPr/>
              </a:pPr>
              <a:t>81</a:t>
            </a:fld>
            <a:endParaRPr lang="en-US" dirty="0"/>
          </a:p>
        </p:txBody>
      </p:sp>
    </p:spTree>
    <p:extLst>
      <p:ext uri="{BB962C8B-B14F-4D97-AF65-F5344CB8AC3E}">
        <p14:creationId xmlns:p14="http://schemas.microsoft.com/office/powerpoint/2010/main" val="14981564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AutoGenerated: 84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C5B85-DED3-AA46-871F-715E7674200E}"/>
              </a:ext>
            </a:extLst>
          </p:cNvPr>
          <p:cNvSpPr>
            <a:spLocks noGrp="1"/>
          </p:cNvSpPr>
          <p:nvPr>
            <p:ph idx="1"/>
          </p:nvPr>
        </p:nvSpPr>
        <p:spPr/>
        <p:txBody>
          <a:bodyPr/>
          <a:lstStyle/>
          <a:p>
            <a:r>
              <a:rPr lang="en-US" dirty="0"/>
              <a:t>Is there any value in out-of-format training? </a:t>
            </a:r>
          </a:p>
          <a:p>
            <a:endParaRPr lang="en-US" dirty="0"/>
          </a:p>
        </p:txBody>
      </p:sp>
      <p:grpSp>
        <p:nvGrpSpPr>
          <p:cNvPr id="10" name="Group 9">
            <a:extLst>
              <a:ext uri="{FF2B5EF4-FFF2-40B4-BE49-F238E27FC236}">
                <a16:creationId xmlns:a16="http://schemas.microsoft.com/office/drawing/2014/main" id="{F40F69E0-166D-D14E-A2BA-6D04EF3DDCCB}"/>
              </a:ext>
            </a:extLst>
          </p:cNvPr>
          <p:cNvGrpSpPr/>
          <p:nvPr/>
        </p:nvGrpSpPr>
        <p:grpSpPr>
          <a:xfrm>
            <a:off x="5673192" y="4984065"/>
            <a:ext cx="741671" cy="960439"/>
            <a:chOff x="5673192" y="4995216"/>
            <a:chExt cx="741671" cy="960439"/>
          </a:xfrm>
        </p:grpSpPr>
        <p:sp>
          <p:nvSpPr>
            <p:cNvPr id="46" name="Rectangle 45">
              <a:extLst>
                <a:ext uri="{FF2B5EF4-FFF2-40B4-BE49-F238E27FC236}">
                  <a16:creationId xmlns:a16="http://schemas.microsoft.com/office/drawing/2014/main" id="{34F404C0-DCA0-2443-8B7D-C833F1A5DD90}"/>
                </a:ext>
              </a:extLst>
            </p:cNvPr>
            <p:cNvSpPr/>
            <p:nvPr/>
          </p:nvSpPr>
          <p:spPr>
            <a:xfrm>
              <a:off x="5673192" y="4995216"/>
              <a:ext cx="722842" cy="9604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692021" y="5000222"/>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55.8</a:t>
              </a:r>
            </a:p>
          </p:txBody>
        </p:sp>
      </p:gr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Mixing pairs of formats: experiment (1)</a:t>
            </a:r>
          </a:p>
        </p:txBody>
      </p:sp>
      <p:grpSp>
        <p:nvGrpSpPr>
          <p:cNvPr id="13" name="Group 12">
            <a:extLst>
              <a:ext uri="{FF2B5EF4-FFF2-40B4-BE49-F238E27FC236}">
                <a16:creationId xmlns:a16="http://schemas.microsoft.com/office/drawing/2014/main" id="{14D4A842-C25A-1149-9F46-1470B0DFF94B}"/>
              </a:ext>
            </a:extLst>
          </p:cNvPr>
          <p:cNvGrpSpPr/>
          <p:nvPr/>
        </p:nvGrpSpPr>
        <p:grpSpPr>
          <a:xfrm>
            <a:off x="6511749" y="4315166"/>
            <a:ext cx="722842" cy="1629338"/>
            <a:chOff x="6433692" y="4326317"/>
            <a:chExt cx="722842" cy="1629338"/>
          </a:xfrm>
        </p:grpSpPr>
        <p:sp>
          <p:nvSpPr>
            <p:cNvPr id="24" name="Rectangle 23">
              <a:extLst>
                <a:ext uri="{FF2B5EF4-FFF2-40B4-BE49-F238E27FC236}">
                  <a16:creationId xmlns:a16="http://schemas.microsoft.com/office/drawing/2014/main" id="{622EF219-FFA4-B04A-869C-DC596A4343E4}"/>
                </a:ext>
              </a:extLst>
            </p:cNvPr>
            <p:cNvSpPr/>
            <p:nvPr/>
          </p:nvSpPr>
          <p:spPr>
            <a:xfrm>
              <a:off x="6433692" y="4348198"/>
              <a:ext cx="722842" cy="1607457"/>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BAC344EE-C9EA-6C4E-A502-0EC1CDE3DFB8}"/>
                </a:ext>
              </a:extLst>
            </p:cNvPr>
            <p:cNvSpPr txBox="1"/>
            <p:nvPr/>
          </p:nvSpPr>
          <p:spPr>
            <a:xfrm>
              <a:off x="6433692" y="4326317"/>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59.1</a:t>
              </a:r>
            </a:p>
          </p:txBody>
        </p:sp>
      </p:grpSp>
      <p:grpSp>
        <p:nvGrpSpPr>
          <p:cNvPr id="11" name="Group 10">
            <a:extLst>
              <a:ext uri="{FF2B5EF4-FFF2-40B4-BE49-F238E27FC236}">
                <a16:creationId xmlns:a16="http://schemas.microsoft.com/office/drawing/2014/main" id="{F137CD8E-29D1-5E48-8023-963909CA8E3A}"/>
              </a:ext>
            </a:extLst>
          </p:cNvPr>
          <p:cNvGrpSpPr/>
          <p:nvPr/>
        </p:nvGrpSpPr>
        <p:grpSpPr>
          <a:xfrm>
            <a:off x="8620431" y="3885778"/>
            <a:ext cx="725689" cy="2058017"/>
            <a:chOff x="8620431" y="3885778"/>
            <a:chExt cx="725689" cy="2058017"/>
          </a:xfrm>
        </p:grpSpPr>
        <p:sp>
          <p:nvSpPr>
            <p:cNvPr id="63" name="Rectangle 62">
              <a:extLst>
                <a:ext uri="{FF2B5EF4-FFF2-40B4-BE49-F238E27FC236}">
                  <a16:creationId xmlns:a16="http://schemas.microsoft.com/office/drawing/2014/main" id="{D7D1ACF0-9436-BF4A-823E-860B54F4E908}"/>
                </a:ext>
              </a:extLst>
            </p:cNvPr>
            <p:cNvSpPr/>
            <p:nvPr/>
          </p:nvSpPr>
          <p:spPr>
            <a:xfrm>
              <a:off x="8623278" y="3885778"/>
              <a:ext cx="722842" cy="205801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8620431" y="390811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62.5</a:t>
              </a:r>
            </a:p>
          </p:txBody>
        </p:sp>
      </p:grpSp>
      <p:grpSp>
        <p:nvGrpSpPr>
          <p:cNvPr id="14" name="Group 13">
            <a:extLst>
              <a:ext uri="{FF2B5EF4-FFF2-40B4-BE49-F238E27FC236}">
                <a16:creationId xmlns:a16="http://schemas.microsoft.com/office/drawing/2014/main" id="{3251E3AF-DB7C-6E41-9242-86FAE4B70F5A}"/>
              </a:ext>
            </a:extLst>
          </p:cNvPr>
          <p:cNvGrpSpPr/>
          <p:nvPr/>
        </p:nvGrpSpPr>
        <p:grpSpPr>
          <a:xfrm>
            <a:off x="9363644" y="2771629"/>
            <a:ext cx="742976" cy="3172167"/>
            <a:chOff x="9363644" y="2771629"/>
            <a:chExt cx="742976" cy="3172167"/>
          </a:xfrm>
        </p:grpSpPr>
        <p:sp>
          <p:nvSpPr>
            <p:cNvPr id="62" name="Rectangle 61">
              <a:extLst>
                <a:ext uri="{FF2B5EF4-FFF2-40B4-BE49-F238E27FC236}">
                  <a16:creationId xmlns:a16="http://schemas.microsoft.com/office/drawing/2014/main" id="{C06CEE90-88D1-2E4E-86E0-EA521C15FBF1}"/>
                </a:ext>
              </a:extLst>
            </p:cNvPr>
            <p:cNvSpPr/>
            <p:nvPr/>
          </p:nvSpPr>
          <p:spPr>
            <a:xfrm>
              <a:off x="9383778" y="2776581"/>
              <a:ext cx="722842" cy="316721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86691C9D-BD59-8048-A801-4767FB6FD6EB}"/>
                </a:ext>
              </a:extLst>
            </p:cNvPr>
            <p:cNvSpPr txBox="1"/>
            <p:nvPr/>
          </p:nvSpPr>
          <p:spPr>
            <a:xfrm>
              <a:off x="9363644" y="277162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69.4</a:t>
              </a:r>
            </a:p>
          </p:txBody>
        </p:sp>
      </p:grpSp>
      <p:sp>
        <p:nvSpPr>
          <p:cNvPr id="15" name="Rectangle 14">
            <a:extLst>
              <a:ext uri="{FF2B5EF4-FFF2-40B4-BE49-F238E27FC236}">
                <a16:creationId xmlns:a16="http://schemas.microsoft.com/office/drawing/2014/main" id="{94DA6CE7-2C8E-BD44-915A-4FDA6662E284}"/>
              </a:ext>
            </a:extLst>
          </p:cNvPr>
          <p:cNvSpPr/>
          <p:nvPr/>
        </p:nvSpPr>
        <p:spPr>
          <a:xfrm>
            <a:off x="5564459" y="4673347"/>
            <a:ext cx="850404" cy="1266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4E90A73-839B-844F-A3CE-B3C47ABD929D}"/>
              </a:ext>
            </a:extLst>
          </p:cNvPr>
          <p:cNvSpPr/>
          <p:nvPr/>
        </p:nvSpPr>
        <p:spPr>
          <a:xfrm>
            <a:off x="8507269" y="3714754"/>
            <a:ext cx="850404" cy="22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AA6479E-F807-C842-BCE6-EE272696ADE8}"/>
              </a:ext>
            </a:extLst>
          </p:cNvPr>
          <p:cNvSpPr/>
          <p:nvPr/>
        </p:nvSpPr>
        <p:spPr>
          <a:xfrm>
            <a:off x="6506861" y="4169009"/>
            <a:ext cx="1069326" cy="1774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0EC7008-FCBC-FA46-BA5A-BE74EBD15643}"/>
              </a:ext>
            </a:extLst>
          </p:cNvPr>
          <p:cNvSpPr/>
          <p:nvPr/>
        </p:nvSpPr>
        <p:spPr>
          <a:xfrm>
            <a:off x="9379158" y="2771629"/>
            <a:ext cx="1358984" cy="3179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82</a:t>
            </a:fld>
            <a:endParaRPr lang="en-US" dirty="0"/>
          </a:p>
        </p:txBody>
      </p:sp>
    </p:spTree>
    <p:extLst>
      <p:ext uri="{BB962C8B-B14F-4D97-AF65-F5344CB8AC3E}">
        <p14:creationId xmlns:p14="http://schemas.microsoft.com/office/powerpoint/2010/main" val="35848628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AutoGenerated: 84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C5B85-DED3-AA46-871F-715E7674200E}"/>
              </a:ext>
            </a:extLst>
          </p:cNvPr>
          <p:cNvSpPr>
            <a:spLocks noGrp="1"/>
          </p:cNvSpPr>
          <p:nvPr>
            <p:ph idx="1"/>
          </p:nvPr>
        </p:nvSpPr>
        <p:spPr/>
        <p:txBody>
          <a:bodyPr/>
          <a:lstStyle/>
          <a:p>
            <a:r>
              <a:rPr lang="en-US" dirty="0"/>
              <a:t>Is there any value in out-of-format training? </a:t>
            </a:r>
          </a:p>
          <a:p>
            <a:endParaRPr lang="en-US" dirty="0"/>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205929" y="2634345"/>
            <a:ext cx="4236688" cy="1298060"/>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mn-lt"/>
              </a:rPr>
              <a:t>Mixing RACE (Multiple-Choice)</a:t>
            </a:r>
            <a:br>
              <a:rPr lang="en-US" sz="2000" dirty="0">
                <a:latin typeface="+mn-lt"/>
              </a:rPr>
            </a:br>
            <a:r>
              <a:rPr lang="en-US" sz="2000" dirty="0">
                <a:latin typeface="+mn-lt"/>
              </a:rPr>
              <a:t>w/ datasets of different formats. </a:t>
            </a:r>
          </a:p>
        </p:txBody>
      </p:sp>
      <p:grpSp>
        <p:nvGrpSpPr>
          <p:cNvPr id="10" name="Group 9">
            <a:extLst>
              <a:ext uri="{FF2B5EF4-FFF2-40B4-BE49-F238E27FC236}">
                <a16:creationId xmlns:a16="http://schemas.microsoft.com/office/drawing/2014/main" id="{F40F69E0-166D-D14E-A2BA-6D04EF3DDCCB}"/>
              </a:ext>
            </a:extLst>
          </p:cNvPr>
          <p:cNvGrpSpPr/>
          <p:nvPr/>
        </p:nvGrpSpPr>
        <p:grpSpPr>
          <a:xfrm>
            <a:off x="5673192" y="4984065"/>
            <a:ext cx="741671" cy="960439"/>
            <a:chOff x="5673192" y="4995216"/>
            <a:chExt cx="741671" cy="960439"/>
          </a:xfrm>
        </p:grpSpPr>
        <p:sp>
          <p:nvSpPr>
            <p:cNvPr id="46" name="Rectangle 45">
              <a:extLst>
                <a:ext uri="{FF2B5EF4-FFF2-40B4-BE49-F238E27FC236}">
                  <a16:creationId xmlns:a16="http://schemas.microsoft.com/office/drawing/2014/main" id="{34F404C0-DCA0-2443-8B7D-C833F1A5DD90}"/>
                </a:ext>
              </a:extLst>
            </p:cNvPr>
            <p:cNvSpPr/>
            <p:nvPr/>
          </p:nvSpPr>
          <p:spPr>
            <a:xfrm>
              <a:off x="5673192" y="4995216"/>
              <a:ext cx="722842" cy="9604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692021" y="5000222"/>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55.8</a:t>
              </a:r>
            </a:p>
          </p:txBody>
        </p:sp>
      </p:gr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Mixing pairs of formats: experiment (1)</a:t>
            </a:r>
          </a:p>
        </p:txBody>
      </p:sp>
      <p:grpSp>
        <p:nvGrpSpPr>
          <p:cNvPr id="13" name="Group 12">
            <a:extLst>
              <a:ext uri="{FF2B5EF4-FFF2-40B4-BE49-F238E27FC236}">
                <a16:creationId xmlns:a16="http://schemas.microsoft.com/office/drawing/2014/main" id="{14D4A842-C25A-1149-9F46-1470B0DFF94B}"/>
              </a:ext>
            </a:extLst>
          </p:cNvPr>
          <p:cNvGrpSpPr/>
          <p:nvPr/>
        </p:nvGrpSpPr>
        <p:grpSpPr>
          <a:xfrm>
            <a:off x="6511749" y="4315166"/>
            <a:ext cx="722842" cy="1629338"/>
            <a:chOff x="6433692" y="4326317"/>
            <a:chExt cx="722842" cy="1629338"/>
          </a:xfrm>
        </p:grpSpPr>
        <p:sp>
          <p:nvSpPr>
            <p:cNvPr id="24" name="Rectangle 23">
              <a:extLst>
                <a:ext uri="{FF2B5EF4-FFF2-40B4-BE49-F238E27FC236}">
                  <a16:creationId xmlns:a16="http://schemas.microsoft.com/office/drawing/2014/main" id="{622EF219-FFA4-B04A-869C-DC596A4343E4}"/>
                </a:ext>
              </a:extLst>
            </p:cNvPr>
            <p:cNvSpPr/>
            <p:nvPr/>
          </p:nvSpPr>
          <p:spPr>
            <a:xfrm>
              <a:off x="6433692" y="4348198"/>
              <a:ext cx="722842" cy="1607457"/>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BAC344EE-C9EA-6C4E-A502-0EC1CDE3DFB8}"/>
                </a:ext>
              </a:extLst>
            </p:cNvPr>
            <p:cNvSpPr txBox="1"/>
            <p:nvPr/>
          </p:nvSpPr>
          <p:spPr>
            <a:xfrm>
              <a:off x="6433692" y="4326317"/>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59.1</a:t>
              </a:r>
            </a:p>
          </p:txBody>
        </p:sp>
      </p:grpSp>
      <p:grpSp>
        <p:nvGrpSpPr>
          <p:cNvPr id="11" name="Group 10">
            <a:extLst>
              <a:ext uri="{FF2B5EF4-FFF2-40B4-BE49-F238E27FC236}">
                <a16:creationId xmlns:a16="http://schemas.microsoft.com/office/drawing/2014/main" id="{F137CD8E-29D1-5E48-8023-963909CA8E3A}"/>
              </a:ext>
            </a:extLst>
          </p:cNvPr>
          <p:cNvGrpSpPr/>
          <p:nvPr/>
        </p:nvGrpSpPr>
        <p:grpSpPr>
          <a:xfrm>
            <a:off x="8620431" y="3885778"/>
            <a:ext cx="725689" cy="2058017"/>
            <a:chOff x="8620431" y="3885778"/>
            <a:chExt cx="725689" cy="2058017"/>
          </a:xfrm>
        </p:grpSpPr>
        <p:sp>
          <p:nvSpPr>
            <p:cNvPr id="63" name="Rectangle 62">
              <a:extLst>
                <a:ext uri="{FF2B5EF4-FFF2-40B4-BE49-F238E27FC236}">
                  <a16:creationId xmlns:a16="http://schemas.microsoft.com/office/drawing/2014/main" id="{D7D1ACF0-9436-BF4A-823E-860B54F4E908}"/>
                </a:ext>
              </a:extLst>
            </p:cNvPr>
            <p:cNvSpPr/>
            <p:nvPr/>
          </p:nvSpPr>
          <p:spPr>
            <a:xfrm>
              <a:off x="8623278" y="3885778"/>
              <a:ext cx="722842" cy="205801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8620431" y="390811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62.5</a:t>
              </a:r>
            </a:p>
          </p:txBody>
        </p:sp>
      </p:grpSp>
      <p:grpSp>
        <p:nvGrpSpPr>
          <p:cNvPr id="14" name="Group 13">
            <a:extLst>
              <a:ext uri="{FF2B5EF4-FFF2-40B4-BE49-F238E27FC236}">
                <a16:creationId xmlns:a16="http://schemas.microsoft.com/office/drawing/2014/main" id="{3251E3AF-DB7C-6E41-9242-86FAE4B70F5A}"/>
              </a:ext>
            </a:extLst>
          </p:cNvPr>
          <p:cNvGrpSpPr/>
          <p:nvPr/>
        </p:nvGrpSpPr>
        <p:grpSpPr>
          <a:xfrm>
            <a:off x="9363644" y="2771629"/>
            <a:ext cx="742976" cy="3172167"/>
            <a:chOff x="9363644" y="2771629"/>
            <a:chExt cx="742976" cy="3172167"/>
          </a:xfrm>
        </p:grpSpPr>
        <p:sp>
          <p:nvSpPr>
            <p:cNvPr id="62" name="Rectangle 61">
              <a:extLst>
                <a:ext uri="{FF2B5EF4-FFF2-40B4-BE49-F238E27FC236}">
                  <a16:creationId xmlns:a16="http://schemas.microsoft.com/office/drawing/2014/main" id="{C06CEE90-88D1-2E4E-86E0-EA521C15FBF1}"/>
                </a:ext>
              </a:extLst>
            </p:cNvPr>
            <p:cNvSpPr/>
            <p:nvPr/>
          </p:nvSpPr>
          <p:spPr>
            <a:xfrm>
              <a:off x="9383778" y="2776581"/>
              <a:ext cx="722842" cy="316721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86691C9D-BD59-8048-A801-4767FB6FD6EB}"/>
                </a:ext>
              </a:extLst>
            </p:cNvPr>
            <p:cNvSpPr txBox="1"/>
            <p:nvPr/>
          </p:nvSpPr>
          <p:spPr>
            <a:xfrm>
              <a:off x="9363644" y="277162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69.4</a:t>
              </a:r>
            </a:p>
          </p:txBody>
        </p:sp>
      </p:grpSp>
      <p:sp>
        <p:nvSpPr>
          <p:cNvPr id="15" name="Rectangle 14">
            <a:extLst>
              <a:ext uri="{FF2B5EF4-FFF2-40B4-BE49-F238E27FC236}">
                <a16:creationId xmlns:a16="http://schemas.microsoft.com/office/drawing/2014/main" id="{94DA6CE7-2C8E-BD44-915A-4FDA6662E284}"/>
              </a:ext>
            </a:extLst>
          </p:cNvPr>
          <p:cNvSpPr/>
          <p:nvPr/>
        </p:nvSpPr>
        <p:spPr>
          <a:xfrm>
            <a:off x="5564459" y="4673347"/>
            <a:ext cx="850404" cy="1266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4E90A73-839B-844F-A3CE-B3C47ABD929D}"/>
              </a:ext>
            </a:extLst>
          </p:cNvPr>
          <p:cNvSpPr/>
          <p:nvPr/>
        </p:nvSpPr>
        <p:spPr>
          <a:xfrm>
            <a:off x="8507269" y="3714754"/>
            <a:ext cx="850404" cy="22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AA6479E-F807-C842-BCE6-EE272696ADE8}"/>
              </a:ext>
            </a:extLst>
          </p:cNvPr>
          <p:cNvSpPr/>
          <p:nvPr/>
        </p:nvSpPr>
        <p:spPr>
          <a:xfrm>
            <a:off x="6506861" y="4169009"/>
            <a:ext cx="1069326" cy="1774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0EC7008-FCBC-FA46-BA5A-BE74EBD15643}"/>
              </a:ext>
            </a:extLst>
          </p:cNvPr>
          <p:cNvSpPr/>
          <p:nvPr/>
        </p:nvSpPr>
        <p:spPr>
          <a:xfrm>
            <a:off x="9379158" y="2771629"/>
            <a:ext cx="1358984" cy="3179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83</a:t>
            </a:fld>
            <a:endParaRPr lang="en-US" dirty="0"/>
          </a:p>
        </p:txBody>
      </p:sp>
    </p:spTree>
    <p:extLst>
      <p:ext uri="{BB962C8B-B14F-4D97-AF65-F5344CB8AC3E}">
        <p14:creationId xmlns:p14="http://schemas.microsoft.com/office/powerpoint/2010/main" val="20419446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AutoGenerated: 843">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C5B85-DED3-AA46-871F-715E7674200E}"/>
              </a:ext>
            </a:extLst>
          </p:cNvPr>
          <p:cNvSpPr>
            <a:spLocks noGrp="1"/>
          </p:cNvSpPr>
          <p:nvPr>
            <p:ph idx="1"/>
          </p:nvPr>
        </p:nvSpPr>
        <p:spPr/>
        <p:txBody>
          <a:bodyPr/>
          <a:lstStyle/>
          <a:p>
            <a:r>
              <a:rPr lang="en-US" dirty="0"/>
              <a:t>Is there any value in out-of-format training? </a:t>
            </a:r>
          </a:p>
          <a:p>
            <a:endParaRPr lang="en-US" dirty="0"/>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205929" y="2634345"/>
            <a:ext cx="4236688" cy="1298060"/>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mn-lt"/>
              </a:rPr>
              <a:t>Mixing RACE (Multiple-Choice)</a:t>
            </a:r>
            <a:br>
              <a:rPr lang="en-US" sz="2000" dirty="0">
                <a:latin typeface="+mn-lt"/>
              </a:rPr>
            </a:br>
            <a:r>
              <a:rPr lang="en-US" sz="2000" dirty="0">
                <a:latin typeface="+mn-lt"/>
              </a:rPr>
              <a:t>w/ datasets of different formats. </a:t>
            </a:r>
          </a:p>
        </p:txBody>
      </p:sp>
      <p:grpSp>
        <p:nvGrpSpPr>
          <p:cNvPr id="4" name="Group 3">
            <a:extLst>
              <a:ext uri="{FF2B5EF4-FFF2-40B4-BE49-F238E27FC236}">
                <a16:creationId xmlns:a16="http://schemas.microsoft.com/office/drawing/2014/main" id="{DCFD8606-E919-7C44-91DB-F20A3E672E69}"/>
              </a:ext>
            </a:extLst>
          </p:cNvPr>
          <p:cNvGrpSpPr/>
          <p:nvPr/>
        </p:nvGrpSpPr>
        <p:grpSpPr>
          <a:xfrm>
            <a:off x="1532966" y="4187814"/>
            <a:ext cx="1783565" cy="954259"/>
            <a:chOff x="1532966" y="4187814"/>
            <a:chExt cx="1783565" cy="954259"/>
          </a:xfrm>
        </p:grpSpPr>
        <p:sp>
          <p:nvSpPr>
            <p:cNvPr id="7" name="TextBox 6">
              <a:extLst>
                <a:ext uri="{FF2B5EF4-FFF2-40B4-BE49-F238E27FC236}">
                  <a16:creationId xmlns:a16="http://schemas.microsoft.com/office/drawing/2014/main" id="{1A093C52-DF90-0F4D-AAAE-5A8FD8A50BF7}"/>
                </a:ext>
              </a:extLst>
            </p:cNvPr>
            <p:cNvSpPr txBox="1"/>
            <p:nvPr/>
          </p:nvSpPr>
          <p:spPr>
            <a:xfrm>
              <a:off x="1532966" y="4772741"/>
              <a:ext cx="1783565" cy="369332"/>
            </a:xfrm>
            <a:prstGeom prst="rect">
              <a:avLst/>
            </a:prstGeom>
            <a:noFill/>
          </p:spPr>
          <p:txBody>
            <a:bodyPr wrap="none" rtlCol="0">
              <a:spAutoFit/>
            </a:bodyPr>
            <a:lstStyle/>
            <a:p>
              <a:pPr algn="ctr"/>
              <a:r>
                <a:rPr lang="en-US" dirty="0"/>
                <a:t>Trained on RACE</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187814"/>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F40F69E0-166D-D14E-A2BA-6D04EF3DDCCB}"/>
              </a:ext>
            </a:extLst>
          </p:cNvPr>
          <p:cNvGrpSpPr/>
          <p:nvPr/>
        </p:nvGrpSpPr>
        <p:grpSpPr>
          <a:xfrm>
            <a:off x="5673192" y="4984065"/>
            <a:ext cx="741671" cy="960439"/>
            <a:chOff x="5673192" y="4995216"/>
            <a:chExt cx="741671" cy="960439"/>
          </a:xfrm>
        </p:grpSpPr>
        <p:sp>
          <p:nvSpPr>
            <p:cNvPr id="46" name="Rectangle 45">
              <a:extLst>
                <a:ext uri="{FF2B5EF4-FFF2-40B4-BE49-F238E27FC236}">
                  <a16:creationId xmlns:a16="http://schemas.microsoft.com/office/drawing/2014/main" id="{34F404C0-DCA0-2443-8B7D-C833F1A5DD90}"/>
                </a:ext>
              </a:extLst>
            </p:cNvPr>
            <p:cNvSpPr/>
            <p:nvPr/>
          </p:nvSpPr>
          <p:spPr>
            <a:xfrm>
              <a:off x="5673192" y="4995216"/>
              <a:ext cx="722842" cy="9604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692021" y="5000222"/>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55.8</a:t>
              </a:r>
            </a:p>
          </p:txBody>
        </p:sp>
      </p:gr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Mixing pairs of formats: experiment (1)</a:t>
            </a:r>
          </a:p>
        </p:txBody>
      </p:sp>
      <p:grpSp>
        <p:nvGrpSpPr>
          <p:cNvPr id="13" name="Group 12">
            <a:extLst>
              <a:ext uri="{FF2B5EF4-FFF2-40B4-BE49-F238E27FC236}">
                <a16:creationId xmlns:a16="http://schemas.microsoft.com/office/drawing/2014/main" id="{14D4A842-C25A-1149-9F46-1470B0DFF94B}"/>
              </a:ext>
            </a:extLst>
          </p:cNvPr>
          <p:cNvGrpSpPr/>
          <p:nvPr/>
        </p:nvGrpSpPr>
        <p:grpSpPr>
          <a:xfrm>
            <a:off x="6511749" y="4315166"/>
            <a:ext cx="722842" cy="1629338"/>
            <a:chOff x="6433692" y="4326317"/>
            <a:chExt cx="722842" cy="1629338"/>
          </a:xfrm>
        </p:grpSpPr>
        <p:sp>
          <p:nvSpPr>
            <p:cNvPr id="24" name="Rectangle 23">
              <a:extLst>
                <a:ext uri="{FF2B5EF4-FFF2-40B4-BE49-F238E27FC236}">
                  <a16:creationId xmlns:a16="http://schemas.microsoft.com/office/drawing/2014/main" id="{622EF219-FFA4-B04A-869C-DC596A4343E4}"/>
                </a:ext>
              </a:extLst>
            </p:cNvPr>
            <p:cNvSpPr/>
            <p:nvPr/>
          </p:nvSpPr>
          <p:spPr>
            <a:xfrm>
              <a:off x="6433692" y="4348198"/>
              <a:ext cx="722842" cy="1607457"/>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BAC344EE-C9EA-6C4E-A502-0EC1CDE3DFB8}"/>
                </a:ext>
              </a:extLst>
            </p:cNvPr>
            <p:cNvSpPr txBox="1"/>
            <p:nvPr/>
          </p:nvSpPr>
          <p:spPr>
            <a:xfrm>
              <a:off x="6433692" y="4326317"/>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59.1</a:t>
              </a:r>
            </a:p>
          </p:txBody>
        </p:sp>
      </p:grpSp>
      <p:grpSp>
        <p:nvGrpSpPr>
          <p:cNvPr id="11" name="Group 10">
            <a:extLst>
              <a:ext uri="{FF2B5EF4-FFF2-40B4-BE49-F238E27FC236}">
                <a16:creationId xmlns:a16="http://schemas.microsoft.com/office/drawing/2014/main" id="{F137CD8E-29D1-5E48-8023-963909CA8E3A}"/>
              </a:ext>
            </a:extLst>
          </p:cNvPr>
          <p:cNvGrpSpPr/>
          <p:nvPr/>
        </p:nvGrpSpPr>
        <p:grpSpPr>
          <a:xfrm>
            <a:off x="8620431" y="3885778"/>
            <a:ext cx="725689" cy="2058017"/>
            <a:chOff x="8620431" y="3885778"/>
            <a:chExt cx="725689" cy="2058017"/>
          </a:xfrm>
        </p:grpSpPr>
        <p:sp>
          <p:nvSpPr>
            <p:cNvPr id="63" name="Rectangle 62">
              <a:extLst>
                <a:ext uri="{FF2B5EF4-FFF2-40B4-BE49-F238E27FC236}">
                  <a16:creationId xmlns:a16="http://schemas.microsoft.com/office/drawing/2014/main" id="{D7D1ACF0-9436-BF4A-823E-860B54F4E908}"/>
                </a:ext>
              </a:extLst>
            </p:cNvPr>
            <p:cNvSpPr/>
            <p:nvPr/>
          </p:nvSpPr>
          <p:spPr>
            <a:xfrm>
              <a:off x="8623278" y="3885778"/>
              <a:ext cx="722842" cy="205801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8620431" y="390811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62.5</a:t>
              </a:r>
            </a:p>
          </p:txBody>
        </p:sp>
      </p:grpSp>
      <p:grpSp>
        <p:nvGrpSpPr>
          <p:cNvPr id="14" name="Group 13">
            <a:extLst>
              <a:ext uri="{FF2B5EF4-FFF2-40B4-BE49-F238E27FC236}">
                <a16:creationId xmlns:a16="http://schemas.microsoft.com/office/drawing/2014/main" id="{3251E3AF-DB7C-6E41-9242-86FAE4B70F5A}"/>
              </a:ext>
            </a:extLst>
          </p:cNvPr>
          <p:cNvGrpSpPr/>
          <p:nvPr/>
        </p:nvGrpSpPr>
        <p:grpSpPr>
          <a:xfrm>
            <a:off x="9363644" y="2771629"/>
            <a:ext cx="742976" cy="3172167"/>
            <a:chOff x="9363644" y="2771629"/>
            <a:chExt cx="742976" cy="3172167"/>
          </a:xfrm>
        </p:grpSpPr>
        <p:sp>
          <p:nvSpPr>
            <p:cNvPr id="62" name="Rectangle 61">
              <a:extLst>
                <a:ext uri="{FF2B5EF4-FFF2-40B4-BE49-F238E27FC236}">
                  <a16:creationId xmlns:a16="http://schemas.microsoft.com/office/drawing/2014/main" id="{C06CEE90-88D1-2E4E-86E0-EA521C15FBF1}"/>
                </a:ext>
              </a:extLst>
            </p:cNvPr>
            <p:cNvSpPr/>
            <p:nvPr/>
          </p:nvSpPr>
          <p:spPr>
            <a:xfrm>
              <a:off x="9383778" y="2776581"/>
              <a:ext cx="722842" cy="316721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86691C9D-BD59-8048-A801-4767FB6FD6EB}"/>
                </a:ext>
              </a:extLst>
            </p:cNvPr>
            <p:cNvSpPr txBox="1"/>
            <p:nvPr/>
          </p:nvSpPr>
          <p:spPr>
            <a:xfrm>
              <a:off x="9363644" y="277162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69.4</a:t>
              </a:r>
            </a:p>
          </p:txBody>
        </p:sp>
      </p:grpSp>
      <p:grpSp>
        <p:nvGrpSpPr>
          <p:cNvPr id="9" name="Group 8">
            <a:extLst>
              <a:ext uri="{FF2B5EF4-FFF2-40B4-BE49-F238E27FC236}">
                <a16:creationId xmlns:a16="http://schemas.microsoft.com/office/drawing/2014/main" id="{3EE7EB6B-5D36-4442-B400-07EDA0E06350}"/>
              </a:ext>
            </a:extLst>
          </p:cNvPr>
          <p:cNvGrpSpPr/>
          <p:nvPr/>
        </p:nvGrpSpPr>
        <p:grpSpPr>
          <a:xfrm>
            <a:off x="5008494" y="2141721"/>
            <a:ext cx="5518155" cy="4511056"/>
            <a:chOff x="5008494" y="2141721"/>
            <a:chExt cx="5518155" cy="4511056"/>
          </a:xfrm>
        </p:grpSpPr>
        <p:sp>
          <p:nvSpPr>
            <p:cNvPr id="12" name="TextBox 11">
              <a:extLst>
                <a:ext uri="{FF2B5EF4-FFF2-40B4-BE49-F238E27FC236}">
                  <a16:creationId xmlns:a16="http://schemas.microsoft.com/office/drawing/2014/main" id="{45D0358D-3E08-A840-B972-F7254ABB27E2}"/>
                </a:ext>
              </a:extLst>
            </p:cNvPr>
            <p:cNvSpPr txBox="1"/>
            <p:nvPr/>
          </p:nvSpPr>
          <p:spPr>
            <a:xfrm>
              <a:off x="5008494" y="2141721"/>
              <a:ext cx="425181" cy="3970318"/>
            </a:xfrm>
            <a:prstGeom prst="rect">
              <a:avLst/>
            </a:prstGeom>
            <a:noFill/>
          </p:spPr>
          <p:txBody>
            <a:bodyPr wrap="none" rtlCol="0" anchor="ctr" anchorCtr="0">
              <a:spAutoFit/>
            </a:bodyPr>
            <a:lstStyle/>
            <a:p>
              <a:pPr algn="r"/>
              <a:endParaRPr lang="en-US" dirty="0">
                <a:latin typeface="+mn-lt"/>
              </a:endParaRPr>
            </a:p>
            <a:p>
              <a:pPr algn="r"/>
              <a:r>
                <a:rPr lang="en-US" dirty="0">
                  <a:latin typeface="+mn-lt"/>
                </a:rPr>
                <a:t>70</a:t>
              </a:r>
            </a:p>
            <a:p>
              <a:pPr algn="r"/>
              <a:endParaRPr lang="en-US" dirty="0">
                <a:latin typeface="+mn-lt"/>
              </a:endParaRPr>
            </a:p>
            <a:p>
              <a:pPr algn="r"/>
              <a:endParaRPr lang="en-US" dirty="0">
                <a:latin typeface="+mn-lt"/>
              </a:endParaRPr>
            </a:p>
            <a:p>
              <a:pPr algn="r"/>
              <a:r>
                <a:rPr lang="en-US" dirty="0">
                  <a:latin typeface="+mn-lt"/>
                </a:rPr>
                <a:t>65</a:t>
              </a:r>
            </a:p>
            <a:p>
              <a:pPr algn="r"/>
              <a:endParaRPr lang="en-US" dirty="0">
                <a:latin typeface="+mn-lt"/>
              </a:endParaRPr>
            </a:p>
            <a:p>
              <a:pPr algn="r"/>
              <a:endParaRPr lang="en-US" dirty="0">
                <a:latin typeface="+mn-lt"/>
              </a:endParaRPr>
            </a:p>
            <a:p>
              <a:pPr algn="r"/>
              <a:r>
                <a:rPr lang="en-US" dirty="0">
                  <a:latin typeface="+mn-lt"/>
                </a:rPr>
                <a:t>60</a:t>
              </a:r>
            </a:p>
            <a:p>
              <a:pPr algn="r"/>
              <a:endParaRPr lang="en-US" dirty="0">
                <a:latin typeface="+mn-lt"/>
              </a:endParaRPr>
            </a:p>
            <a:p>
              <a:pPr algn="r"/>
              <a:endParaRPr lang="en-US" dirty="0">
                <a:latin typeface="+mn-lt"/>
              </a:endParaRPr>
            </a:p>
            <a:p>
              <a:pPr algn="r"/>
              <a:r>
                <a:rPr lang="en-US" dirty="0">
                  <a:latin typeface="+mn-lt"/>
                </a:rPr>
                <a:t>55</a:t>
              </a:r>
            </a:p>
            <a:p>
              <a:pPr algn="r"/>
              <a:endParaRPr lang="en-US" dirty="0">
                <a:latin typeface="+mn-lt"/>
              </a:endParaRPr>
            </a:p>
            <a:p>
              <a:pPr algn="r"/>
              <a:endParaRPr lang="en-US" dirty="0">
                <a:latin typeface="+mn-lt"/>
              </a:endParaRPr>
            </a:p>
            <a:p>
              <a:pPr algn="r"/>
              <a:r>
                <a:rPr lang="en-US" dirty="0">
                  <a:latin typeface="+mn-lt"/>
                </a:rPr>
                <a:t>50</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5413184" y="5962535"/>
              <a:ext cx="5113465"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2C1D6CB-241D-8742-8C7A-0231E60EEE6B}"/>
                </a:ext>
              </a:extLst>
            </p:cNvPr>
            <p:cNvSpPr/>
            <p:nvPr/>
          </p:nvSpPr>
          <p:spPr>
            <a:xfrm>
              <a:off x="6098255" y="6035839"/>
              <a:ext cx="727443" cy="369332"/>
            </a:xfrm>
            <a:prstGeom prst="rect">
              <a:avLst/>
            </a:prstGeom>
          </p:spPr>
          <p:txBody>
            <a:bodyPr wrap="none">
              <a:spAutoFit/>
            </a:bodyPr>
            <a:lstStyle/>
            <a:p>
              <a:r>
                <a:rPr lang="en-US" dirty="0">
                  <a:latin typeface="+mn-lt"/>
                </a:rPr>
                <a:t>RACE</a:t>
              </a:r>
            </a:p>
          </p:txBody>
        </p:sp>
        <p:sp>
          <p:nvSpPr>
            <p:cNvPr id="67" name="Rectangle 66">
              <a:extLst>
                <a:ext uri="{FF2B5EF4-FFF2-40B4-BE49-F238E27FC236}">
                  <a16:creationId xmlns:a16="http://schemas.microsoft.com/office/drawing/2014/main" id="{8F3FAE3B-3D92-A949-8A12-0C491857F2C6}"/>
                </a:ext>
              </a:extLst>
            </p:cNvPr>
            <p:cNvSpPr/>
            <p:nvPr/>
          </p:nvSpPr>
          <p:spPr>
            <a:xfrm>
              <a:off x="8924806" y="6008934"/>
              <a:ext cx="912173" cy="369332"/>
            </a:xfrm>
            <a:prstGeom prst="rect">
              <a:avLst/>
            </a:prstGeom>
          </p:spPr>
          <p:txBody>
            <a:bodyPr wrap="none">
              <a:spAutoFit/>
            </a:bodyPr>
            <a:lstStyle/>
            <a:p>
              <a:r>
                <a:rPr lang="en-US" dirty="0" err="1">
                  <a:latin typeface="+mn-lt"/>
                </a:rPr>
                <a:t>MCTest</a:t>
              </a:r>
              <a:endParaRPr lang="en-US" dirty="0">
                <a:latin typeface="+mn-lt"/>
              </a:endParaRPr>
            </a:p>
          </p:txBody>
        </p:sp>
        <p:sp>
          <p:nvSpPr>
            <p:cNvPr id="68" name="Rectangle 67">
              <a:extLst>
                <a:ext uri="{FF2B5EF4-FFF2-40B4-BE49-F238E27FC236}">
                  <a16:creationId xmlns:a16="http://schemas.microsoft.com/office/drawing/2014/main" id="{E62BFE43-10A2-7E4A-A8B4-C2EFA417DECC}"/>
                </a:ext>
              </a:extLst>
            </p:cNvPr>
            <p:cNvSpPr/>
            <p:nvPr/>
          </p:nvSpPr>
          <p:spPr>
            <a:xfrm>
              <a:off x="8596389" y="6330332"/>
              <a:ext cx="1798890" cy="307777"/>
            </a:xfrm>
            <a:prstGeom prst="rect">
              <a:avLst/>
            </a:prstGeom>
          </p:spPr>
          <p:txBody>
            <a:bodyPr wrap="none">
              <a:spAutoFit/>
            </a:bodyPr>
            <a:lstStyle/>
            <a:p>
              <a:r>
                <a:rPr lang="en-US" sz="1400" dirty="0">
                  <a:solidFill>
                    <a:schemeClr val="bg1">
                      <a:lumMod val="50000"/>
                    </a:schemeClr>
                  </a:solidFill>
                </a:rPr>
                <a:t>[Richardson et al. 15]</a:t>
              </a:r>
            </a:p>
          </p:txBody>
        </p:sp>
        <p:sp>
          <p:nvSpPr>
            <p:cNvPr id="70" name="Rectangle 69">
              <a:extLst>
                <a:ext uri="{FF2B5EF4-FFF2-40B4-BE49-F238E27FC236}">
                  <a16:creationId xmlns:a16="http://schemas.microsoft.com/office/drawing/2014/main" id="{3517D684-2AE9-CE4B-8E0F-5A722B119A9A}"/>
                </a:ext>
              </a:extLst>
            </p:cNvPr>
            <p:cNvSpPr/>
            <p:nvPr/>
          </p:nvSpPr>
          <p:spPr>
            <a:xfrm>
              <a:off x="5938288" y="6345000"/>
              <a:ext cx="1123064" cy="307777"/>
            </a:xfrm>
            <a:prstGeom prst="rect">
              <a:avLst/>
            </a:prstGeom>
          </p:spPr>
          <p:txBody>
            <a:bodyPr wrap="none">
              <a:spAutoFit/>
            </a:bodyPr>
            <a:lstStyle/>
            <a:p>
              <a:r>
                <a:rPr lang="en-US" sz="1400" dirty="0">
                  <a:solidFill>
                    <a:schemeClr val="bg1">
                      <a:lumMod val="50000"/>
                    </a:schemeClr>
                  </a:solidFill>
                </a:rPr>
                <a:t>[Lai et al. 17]</a:t>
              </a:r>
            </a:p>
          </p:txBody>
        </p:sp>
      </p:grpSp>
      <p:sp>
        <p:nvSpPr>
          <p:cNvPr id="15" name="Rectangle 14">
            <a:extLst>
              <a:ext uri="{FF2B5EF4-FFF2-40B4-BE49-F238E27FC236}">
                <a16:creationId xmlns:a16="http://schemas.microsoft.com/office/drawing/2014/main" id="{94DA6CE7-2C8E-BD44-915A-4FDA6662E284}"/>
              </a:ext>
            </a:extLst>
          </p:cNvPr>
          <p:cNvSpPr/>
          <p:nvPr/>
        </p:nvSpPr>
        <p:spPr>
          <a:xfrm>
            <a:off x="5564459" y="4673347"/>
            <a:ext cx="850404" cy="1266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4E90A73-839B-844F-A3CE-B3C47ABD929D}"/>
              </a:ext>
            </a:extLst>
          </p:cNvPr>
          <p:cNvSpPr/>
          <p:nvPr/>
        </p:nvSpPr>
        <p:spPr>
          <a:xfrm>
            <a:off x="8507269" y="3714754"/>
            <a:ext cx="850404" cy="22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AA6479E-F807-C842-BCE6-EE272696ADE8}"/>
              </a:ext>
            </a:extLst>
          </p:cNvPr>
          <p:cNvSpPr/>
          <p:nvPr/>
        </p:nvSpPr>
        <p:spPr>
          <a:xfrm>
            <a:off x="6506861" y="4169009"/>
            <a:ext cx="1069326" cy="1774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0EC7008-FCBC-FA46-BA5A-BE74EBD15643}"/>
              </a:ext>
            </a:extLst>
          </p:cNvPr>
          <p:cNvSpPr/>
          <p:nvPr/>
        </p:nvSpPr>
        <p:spPr>
          <a:xfrm>
            <a:off x="9379158" y="2771629"/>
            <a:ext cx="1358984" cy="3179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84</a:t>
            </a:fld>
            <a:endParaRPr lang="en-US" dirty="0"/>
          </a:p>
        </p:txBody>
      </p:sp>
    </p:spTree>
    <p:extLst>
      <p:ext uri="{BB962C8B-B14F-4D97-AF65-F5344CB8AC3E}">
        <p14:creationId xmlns:p14="http://schemas.microsoft.com/office/powerpoint/2010/main" val="35548272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AutoGenerated: 844">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C5B85-DED3-AA46-871F-715E7674200E}"/>
              </a:ext>
            </a:extLst>
          </p:cNvPr>
          <p:cNvSpPr>
            <a:spLocks noGrp="1"/>
          </p:cNvSpPr>
          <p:nvPr>
            <p:ph idx="1"/>
          </p:nvPr>
        </p:nvSpPr>
        <p:spPr/>
        <p:txBody>
          <a:bodyPr/>
          <a:lstStyle/>
          <a:p>
            <a:r>
              <a:rPr lang="en-US" dirty="0"/>
              <a:t>Is there any value in out-of-format training? </a:t>
            </a:r>
          </a:p>
          <a:p>
            <a:endParaRPr lang="en-US" dirty="0"/>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205929" y="2634345"/>
            <a:ext cx="4236688" cy="1298060"/>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mn-lt"/>
              </a:rPr>
              <a:t>Mixing RACE (Multiple-Choice)</a:t>
            </a:r>
            <a:br>
              <a:rPr lang="en-US" sz="2000" dirty="0">
                <a:latin typeface="+mn-lt"/>
              </a:rPr>
            </a:br>
            <a:r>
              <a:rPr lang="en-US" sz="2000" dirty="0">
                <a:latin typeface="+mn-lt"/>
              </a:rPr>
              <a:t>w/ datasets of different formats. </a:t>
            </a:r>
          </a:p>
        </p:txBody>
      </p:sp>
      <p:grpSp>
        <p:nvGrpSpPr>
          <p:cNvPr id="4" name="Group 3">
            <a:extLst>
              <a:ext uri="{FF2B5EF4-FFF2-40B4-BE49-F238E27FC236}">
                <a16:creationId xmlns:a16="http://schemas.microsoft.com/office/drawing/2014/main" id="{DCFD8606-E919-7C44-91DB-F20A3E672E69}"/>
              </a:ext>
            </a:extLst>
          </p:cNvPr>
          <p:cNvGrpSpPr/>
          <p:nvPr/>
        </p:nvGrpSpPr>
        <p:grpSpPr>
          <a:xfrm>
            <a:off x="1532966" y="4187814"/>
            <a:ext cx="1783565" cy="954259"/>
            <a:chOff x="1532966" y="4187814"/>
            <a:chExt cx="1783565" cy="954259"/>
          </a:xfrm>
        </p:grpSpPr>
        <p:sp>
          <p:nvSpPr>
            <p:cNvPr id="7" name="TextBox 6">
              <a:extLst>
                <a:ext uri="{FF2B5EF4-FFF2-40B4-BE49-F238E27FC236}">
                  <a16:creationId xmlns:a16="http://schemas.microsoft.com/office/drawing/2014/main" id="{1A093C52-DF90-0F4D-AAAE-5A8FD8A50BF7}"/>
                </a:ext>
              </a:extLst>
            </p:cNvPr>
            <p:cNvSpPr txBox="1"/>
            <p:nvPr/>
          </p:nvSpPr>
          <p:spPr>
            <a:xfrm>
              <a:off x="1532966" y="4772741"/>
              <a:ext cx="1783565" cy="369332"/>
            </a:xfrm>
            <a:prstGeom prst="rect">
              <a:avLst/>
            </a:prstGeom>
            <a:noFill/>
          </p:spPr>
          <p:txBody>
            <a:bodyPr wrap="none" rtlCol="0">
              <a:spAutoFit/>
            </a:bodyPr>
            <a:lstStyle/>
            <a:p>
              <a:pPr algn="ctr"/>
              <a:r>
                <a:rPr lang="en-US" dirty="0"/>
                <a:t>Trained on RACE</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187814"/>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F40F69E0-166D-D14E-A2BA-6D04EF3DDCCB}"/>
              </a:ext>
            </a:extLst>
          </p:cNvPr>
          <p:cNvGrpSpPr/>
          <p:nvPr/>
        </p:nvGrpSpPr>
        <p:grpSpPr>
          <a:xfrm>
            <a:off x="5673192" y="4984065"/>
            <a:ext cx="741671" cy="960439"/>
            <a:chOff x="5673192" y="4995216"/>
            <a:chExt cx="741671" cy="960439"/>
          </a:xfrm>
        </p:grpSpPr>
        <p:sp>
          <p:nvSpPr>
            <p:cNvPr id="46" name="Rectangle 45">
              <a:extLst>
                <a:ext uri="{FF2B5EF4-FFF2-40B4-BE49-F238E27FC236}">
                  <a16:creationId xmlns:a16="http://schemas.microsoft.com/office/drawing/2014/main" id="{34F404C0-DCA0-2443-8B7D-C833F1A5DD90}"/>
                </a:ext>
              </a:extLst>
            </p:cNvPr>
            <p:cNvSpPr/>
            <p:nvPr/>
          </p:nvSpPr>
          <p:spPr>
            <a:xfrm>
              <a:off x="5673192" y="4995216"/>
              <a:ext cx="722842" cy="9604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692021" y="5000222"/>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55.8</a:t>
              </a:r>
            </a:p>
          </p:txBody>
        </p:sp>
      </p:gr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Mixing pairs of formats: experiment (1)</a:t>
            </a:r>
          </a:p>
        </p:txBody>
      </p:sp>
      <p:grpSp>
        <p:nvGrpSpPr>
          <p:cNvPr id="13" name="Group 12">
            <a:extLst>
              <a:ext uri="{FF2B5EF4-FFF2-40B4-BE49-F238E27FC236}">
                <a16:creationId xmlns:a16="http://schemas.microsoft.com/office/drawing/2014/main" id="{14D4A842-C25A-1149-9F46-1470B0DFF94B}"/>
              </a:ext>
            </a:extLst>
          </p:cNvPr>
          <p:cNvGrpSpPr/>
          <p:nvPr/>
        </p:nvGrpSpPr>
        <p:grpSpPr>
          <a:xfrm>
            <a:off x="6511749" y="4315166"/>
            <a:ext cx="722842" cy="1629338"/>
            <a:chOff x="6433692" y="4326317"/>
            <a:chExt cx="722842" cy="1629338"/>
          </a:xfrm>
        </p:grpSpPr>
        <p:sp>
          <p:nvSpPr>
            <p:cNvPr id="24" name="Rectangle 23">
              <a:extLst>
                <a:ext uri="{FF2B5EF4-FFF2-40B4-BE49-F238E27FC236}">
                  <a16:creationId xmlns:a16="http://schemas.microsoft.com/office/drawing/2014/main" id="{622EF219-FFA4-B04A-869C-DC596A4343E4}"/>
                </a:ext>
              </a:extLst>
            </p:cNvPr>
            <p:cNvSpPr/>
            <p:nvPr/>
          </p:nvSpPr>
          <p:spPr>
            <a:xfrm>
              <a:off x="6433692" y="4348198"/>
              <a:ext cx="722842" cy="1607457"/>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BAC344EE-C9EA-6C4E-A502-0EC1CDE3DFB8}"/>
                </a:ext>
              </a:extLst>
            </p:cNvPr>
            <p:cNvSpPr txBox="1"/>
            <p:nvPr/>
          </p:nvSpPr>
          <p:spPr>
            <a:xfrm>
              <a:off x="6433692" y="4326317"/>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59.1</a:t>
              </a:r>
            </a:p>
          </p:txBody>
        </p:sp>
      </p:grpSp>
      <p:grpSp>
        <p:nvGrpSpPr>
          <p:cNvPr id="11" name="Group 10">
            <a:extLst>
              <a:ext uri="{FF2B5EF4-FFF2-40B4-BE49-F238E27FC236}">
                <a16:creationId xmlns:a16="http://schemas.microsoft.com/office/drawing/2014/main" id="{F137CD8E-29D1-5E48-8023-963909CA8E3A}"/>
              </a:ext>
            </a:extLst>
          </p:cNvPr>
          <p:cNvGrpSpPr/>
          <p:nvPr/>
        </p:nvGrpSpPr>
        <p:grpSpPr>
          <a:xfrm>
            <a:off x="8620431" y="3885778"/>
            <a:ext cx="725689" cy="2058017"/>
            <a:chOff x="8620431" y="3885778"/>
            <a:chExt cx="725689" cy="2058017"/>
          </a:xfrm>
        </p:grpSpPr>
        <p:sp>
          <p:nvSpPr>
            <p:cNvPr id="63" name="Rectangle 62">
              <a:extLst>
                <a:ext uri="{FF2B5EF4-FFF2-40B4-BE49-F238E27FC236}">
                  <a16:creationId xmlns:a16="http://schemas.microsoft.com/office/drawing/2014/main" id="{D7D1ACF0-9436-BF4A-823E-860B54F4E908}"/>
                </a:ext>
              </a:extLst>
            </p:cNvPr>
            <p:cNvSpPr/>
            <p:nvPr/>
          </p:nvSpPr>
          <p:spPr>
            <a:xfrm>
              <a:off x="8623278" y="3885778"/>
              <a:ext cx="722842" cy="205801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8620431" y="390811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62.5</a:t>
              </a:r>
            </a:p>
          </p:txBody>
        </p:sp>
      </p:grpSp>
      <p:grpSp>
        <p:nvGrpSpPr>
          <p:cNvPr id="14" name="Group 13">
            <a:extLst>
              <a:ext uri="{FF2B5EF4-FFF2-40B4-BE49-F238E27FC236}">
                <a16:creationId xmlns:a16="http://schemas.microsoft.com/office/drawing/2014/main" id="{3251E3AF-DB7C-6E41-9242-86FAE4B70F5A}"/>
              </a:ext>
            </a:extLst>
          </p:cNvPr>
          <p:cNvGrpSpPr/>
          <p:nvPr/>
        </p:nvGrpSpPr>
        <p:grpSpPr>
          <a:xfrm>
            <a:off x="9363644" y="2771629"/>
            <a:ext cx="742976" cy="3172167"/>
            <a:chOff x="9363644" y="2771629"/>
            <a:chExt cx="742976" cy="3172167"/>
          </a:xfrm>
        </p:grpSpPr>
        <p:sp>
          <p:nvSpPr>
            <p:cNvPr id="62" name="Rectangle 61">
              <a:extLst>
                <a:ext uri="{FF2B5EF4-FFF2-40B4-BE49-F238E27FC236}">
                  <a16:creationId xmlns:a16="http://schemas.microsoft.com/office/drawing/2014/main" id="{C06CEE90-88D1-2E4E-86E0-EA521C15FBF1}"/>
                </a:ext>
              </a:extLst>
            </p:cNvPr>
            <p:cNvSpPr/>
            <p:nvPr/>
          </p:nvSpPr>
          <p:spPr>
            <a:xfrm>
              <a:off x="9383778" y="2776581"/>
              <a:ext cx="722842" cy="316721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86691C9D-BD59-8048-A801-4767FB6FD6EB}"/>
                </a:ext>
              </a:extLst>
            </p:cNvPr>
            <p:cNvSpPr txBox="1"/>
            <p:nvPr/>
          </p:nvSpPr>
          <p:spPr>
            <a:xfrm>
              <a:off x="9363644" y="277162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69.4</a:t>
              </a:r>
            </a:p>
          </p:txBody>
        </p:sp>
      </p:grpSp>
      <p:grpSp>
        <p:nvGrpSpPr>
          <p:cNvPr id="9" name="Group 8">
            <a:extLst>
              <a:ext uri="{FF2B5EF4-FFF2-40B4-BE49-F238E27FC236}">
                <a16:creationId xmlns:a16="http://schemas.microsoft.com/office/drawing/2014/main" id="{3EE7EB6B-5D36-4442-B400-07EDA0E06350}"/>
              </a:ext>
            </a:extLst>
          </p:cNvPr>
          <p:cNvGrpSpPr/>
          <p:nvPr/>
        </p:nvGrpSpPr>
        <p:grpSpPr>
          <a:xfrm>
            <a:off x="5008494" y="2141721"/>
            <a:ext cx="5518155" cy="4511056"/>
            <a:chOff x="5008494" y="2141721"/>
            <a:chExt cx="5518155" cy="4511056"/>
          </a:xfrm>
        </p:grpSpPr>
        <p:sp>
          <p:nvSpPr>
            <p:cNvPr id="12" name="TextBox 11">
              <a:extLst>
                <a:ext uri="{FF2B5EF4-FFF2-40B4-BE49-F238E27FC236}">
                  <a16:creationId xmlns:a16="http://schemas.microsoft.com/office/drawing/2014/main" id="{45D0358D-3E08-A840-B972-F7254ABB27E2}"/>
                </a:ext>
              </a:extLst>
            </p:cNvPr>
            <p:cNvSpPr txBox="1"/>
            <p:nvPr/>
          </p:nvSpPr>
          <p:spPr>
            <a:xfrm>
              <a:off x="5008494" y="2141721"/>
              <a:ext cx="425181" cy="3970318"/>
            </a:xfrm>
            <a:prstGeom prst="rect">
              <a:avLst/>
            </a:prstGeom>
            <a:noFill/>
          </p:spPr>
          <p:txBody>
            <a:bodyPr wrap="none" rtlCol="0" anchor="ctr" anchorCtr="0">
              <a:spAutoFit/>
            </a:bodyPr>
            <a:lstStyle/>
            <a:p>
              <a:pPr algn="r"/>
              <a:endParaRPr lang="en-US" dirty="0">
                <a:latin typeface="+mn-lt"/>
              </a:endParaRPr>
            </a:p>
            <a:p>
              <a:pPr algn="r"/>
              <a:r>
                <a:rPr lang="en-US" dirty="0">
                  <a:latin typeface="+mn-lt"/>
                </a:rPr>
                <a:t>70</a:t>
              </a:r>
            </a:p>
            <a:p>
              <a:pPr algn="r"/>
              <a:endParaRPr lang="en-US" dirty="0">
                <a:latin typeface="+mn-lt"/>
              </a:endParaRPr>
            </a:p>
            <a:p>
              <a:pPr algn="r"/>
              <a:endParaRPr lang="en-US" dirty="0">
                <a:latin typeface="+mn-lt"/>
              </a:endParaRPr>
            </a:p>
            <a:p>
              <a:pPr algn="r"/>
              <a:r>
                <a:rPr lang="en-US" dirty="0">
                  <a:latin typeface="+mn-lt"/>
                </a:rPr>
                <a:t>65</a:t>
              </a:r>
            </a:p>
            <a:p>
              <a:pPr algn="r"/>
              <a:endParaRPr lang="en-US" dirty="0">
                <a:latin typeface="+mn-lt"/>
              </a:endParaRPr>
            </a:p>
            <a:p>
              <a:pPr algn="r"/>
              <a:endParaRPr lang="en-US" dirty="0">
                <a:latin typeface="+mn-lt"/>
              </a:endParaRPr>
            </a:p>
            <a:p>
              <a:pPr algn="r"/>
              <a:r>
                <a:rPr lang="en-US" dirty="0">
                  <a:latin typeface="+mn-lt"/>
                </a:rPr>
                <a:t>60</a:t>
              </a:r>
            </a:p>
            <a:p>
              <a:pPr algn="r"/>
              <a:endParaRPr lang="en-US" dirty="0">
                <a:latin typeface="+mn-lt"/>
              </a:endParaRPr>
            </a:p>
            <a:p>
              <a:pPr algn="r"/>
              <a:endParaRPr lang="en-US" dirty="0">
                <a:latin typeface="+mn-lt"/>
              </a:endParaRPr>
            </a:p>
            <a:p>
              <a:pPr algn="r"/>
              <a:r>
                <a:rPr lang="en-US" dirty="0">
                  <a:latin typeface="+mn-lt"/>
                </a:rPr>
                <a:t>55</a:t>
              </a:r>
            </a:p>
            <a:p>
              <a:pPr algn="r"/>
              <a:endParaRPr lang="en-US" dirty="0">
                <a:latin typeface="+mn-lt"/>
              </a:endParaRPr>
            </a:p>
            <a:p>
              <a:pPr algn="r"/>
              <a:endParaRPr lang="en-US" dirty="0">
                <a:latin typeface="+mn-lt"/>
              </a:endParaRPr>
            </a:p>
            <a:p>
              <a:pPr algn="r"/>
              <a:r>
                <a:rPr lang="en-US" dirty="0">
                  <a:latin typeface="+mn-lt"/>
                </a:rPr>
                <a:t>50</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5413184" y="5962535"/>
              <a:ext cx="5113465"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2C1D6CB-241D-8742-8C7A-0231E60EEE6B}"/>
                </a:ext>
              </a:extLst>
            </p:cNvPr>
            <p:cNvSpPr/>
            <p:nvPr/>
          </p:nvSpPr>
          <p:spPr>
            <a:xfrm>
              <a:off x="6098255" y="6035839"/>
              <a:ext cx="727443" cy="369332"/>
            </a:xfrm>
            <a:prstGeom prst="rect">
              <a:avLst/>
            </a:prstGeom>
          </p:spPr>
          <p:txBody>
            <a:bodyPr wrap="none">
              <a:spAutoFit/>
            </a:bodyPr>
            <a:lstStyle/>
            <a:p>
              <a:r>
                <a:rPr lang="en-US" dirty="0">
                  <a:latin typeface="+mn-lt"/>
                </a:rPr>
                <a:t>RACE</a:t>
              </a:r>
            </a:p>
          </p:txBody>
        </p:sp>
        <p:sp>
          <p:nvSpPr>
            <p:cNvPr id="67" name="Rectangle 66">
              <a:extLst>
                <a:ext uri="{FF2B5EF4-FFF2-40B4-BE49-F238E27FC236}">
                  <a16:creationId xmlns:a16="http://schemas.microsoft.com/office/drawing/2014/main" id="{8F3FAE3B-3D92-A949-8A12-0C491857F2C6}"/>
                </a:ext>
              </a:extLst>
            </p:cNvPr>
            <p:cNvSpPr/>
            <p:nvPr/>
          </p:nvSpPr>
          <p:spPr>
            <a:xfrm>
              <a:off x="8924806" y="6008934"/>
              <a:ext cx="912173" cy="369332"/>
            </a:xfrm>
            <a:prstGeom prst="rect">
              <a:avLst/>
            </a:prstGeom>
          </p:spPr>
          <p:txBody>
            <a:bodyPr wrap="none">
              <a:spAutoFit/>
            </a:bodyPr>
            <a:lstStyle/>
            <a:p>
              <a:r>
                <a:rPr lang="en-US" dirty="0" err="1">
                  <a:latin typeface="+mn-lt"/>
                </a:rPr>
                <a:t>MCTest</a:t>
              </a:r>
              <a:endParaRPr lang="en-US" dirty="0">
                <a:latin typeface="+mn-lt"/>
              </a:endParaRPr>
            </a:p>
          </p:txBody>
        </p:sp>
        <p:sp>
          <p:nvSpPr>
            <p:cNvPr id="68" name="Rectangle 67">
              <a:extLst>
                <a:ext uri="{FF2B5EF4-FFF2-40B4-BE49-F238E27FC236}">
                  <a16:creationId xmlns:a16="http://schemas.microsoft.com/office/drawing/2014/main" id="{E62BFE43-10A2-7E4A-A8B4-C2EFA417DECC}"/>
                </a:ext>
              </a:extLst>
            </p:cNvPr>
            <p:cNvSpPr/>
            <p:nvPr/>
          </p:nvSpPr>
          <p:spPr>
            <a:xfrm>
              <a:off x="8596389" y="6330332"/>
              <a:ext cx="1798890" cy="307777"/>
            </a:xfrm>
            <a:prstGeom prst="rect">
              <a:avLst/>
            </a:prstGeom>
          </p:spPr>
          <p:txBody>
            <a:bodyPr wrap="none">
              <a:spAutoFit/>
            </a:bodyPr>
            <a:lstStyle/>
            <a:p>
              <a:r>
                <a:rPr lang="en-US" sz="1400" dirty="0">
                  <a:solidFill>
                    <a:schemeClr val="bg1">
                      <a:lumMod val="50000"/>
                    </a:schemeClr>
                  </a:solidFill>
                </a:rPr>
                <a:t>[Richardson et al. 15]</a:t>
              </a:r>
            </a:p>
          </p:txBody>
        </p:sp>
        <p:sp>
          <p:nvSpPr>
            <p:cNvPr id="70" name="Rectangle 69">
              <a:extLst>
                <a:ext uri="{FF2B5EF4-FFF2-40B4-BE49-F238E27FC236}">
                  <a16:creationId xmlns:a16="http://schemas.microsoft.com/office/drawing/2014/main" id="{3517D684-2AE9-CE4B-8E0F-5A722B119A9A}"/>
                </a:ext>
              </a:extLst>
            </p:cNvPr>
            <p:cNvSpPr/>
            <p:nvPr/>
          </p:nvSpPr>
          <p:spPr>
            <a:xfrm>
              <a:off x="5938288" y="6345000"/>
              <a:ext cx="1123064" cy="307777"/>
            </a:xfrm>
            <a:prstGeom prst="rect">
              <a:avLst/>
            </a:prstGeom>
          </p:spPr>
          <p:txBody>
            <a:bodyPr wrap="none">
              <a:spAutoFit/>
            </a:bodyPr>
            <a:lstStyle/>
            <a:p>
              <a:r>
                <a:rPr lang="en-US" sz="1400" dirty="0">
                  <a:solidFill>
                    <a:schemeClr val="bg1">
                      <a:lumMod val="50000"/>
                    </a:schemeClr>
                  </a:solidFill>
                </a:rPr>
                <a:t>[Lai et al. 17]</a:t>
              </a:r>
            </a:p>
          </p:txBody>
        </p:sp>
      </p:grpSp>
      <p:sp>
        <p:nvSpPr>
          <p:cNvPr id="36" name="Rectangle 35">
            <a:extLst>
              <a:ext uri="{FF2B5EF4-FFF2-40B4-BE49-F238E27FC236}">
                <a16:creationId xmlns:a16="http://schemas.microsoft.com/office/drawing/2014/main" id="{0AA6479E-F807-C842-BCE6-EE272696ADE8}"/>
              </a:ext>
            </a:extLst>
          </p:cNvPr>
          <p:cNvSpPr/>
          <p:nvPr/>
        </p:nvSpPr>
        <p:spPr>
          <a:xfrm>
            <a:off x="6506861" y="4169009"/>
            <a:ext cx="1069326" cy="1774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0EC7008-FCBC-FA46-BA5A-BE74EBD15643}"/>
              </a:ext>
            </a:extLst>
          </p:cNvPr>
          <p:cNvSpPr/>
          <p:nvPr/>
        </p:nvSpPr>
        <p:spPr>
          <a:xfrm>
            <a:off x="9379158" y="2771629"/>
            <a:ext cx="1358984" cy="3179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85</a:t>
            </a:fld>
            <a:endParaRPr lang="en-US" dirty="0"/>
          </a:p>
        </p:txBody>
      </p:sp>
    </p:spTree>
    <p:extLst>
      <p:ext uri="{BB962C8B-B14F-4D97-AF65-F5344CB8AC3E}">
        <p14:creationId xmlns:p14="http://schemas.microsoft.com/office/powerpoint/2010/main" val="32664702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AutoGenerated: 84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C5B85-DED3-AA46-871F-715E7674200E}"/>
              </a:ext>
            </a:extLst>
          </p:cNvPr>
          <p:cNvSpPr>
            <a:spLocks noGrp="1"/>
          </p:cNvSpPr>
          <p:nvPr>
            <p:ph idx="1"/>
          </p:nvPr>
        </p:nvSpPr>
        <p:spPr/>
        <p:txBody>
          <a:bodyPr/>
          <a:lstStyle/>
          <a:p>
            <a:r>
              <a:rPr lang="en-US" dirty="0"/>
              <a:t>Is there any value in out-of-format training? </a:t>
            </a:r>
          </a:p>
          <a:p>
            <a:endParaRPr lang="en-US" dirty="0"/>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205929" y="2634345"/>
            <a:ext cx="4236688" cy="1298060"/>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mn-lt"/>
              </a:rPr>
              <a:t>Mixing RACE (Multiple-Choice)</a:t>
            </a:r>
            <a:br>
              <a:rPr lang="en-US" sz="2000" dirty="0">
                <a:latin typeface="+mn-lt"/>
              </a:rPr>
            </a:br>
            <a:r>
              <a:rPr lang="en-US" sz="2000" dirty="0">
                <a:latin typeface="+mn-lt"/>
              </a:rPr>
              <a:t>w/ datasets of different formats. </a:t>
            </a:r>
          </a:p>
        </p:txBody>
      </p:sp>
      <p:grpSp>
        <p:nvGrpSpPr>
          <p:cNvPr id="4" name="Group 3">
            <a:extLst>
              <a:ext uri="{FF2B5EF4-FFF2-40B4-BE49-F238E27FC236}">
                <a16:creationId xmlns:a16="http://schemas.microsoft.com/office/drawing/2014/main" id="{DCFD8606-E919-7C44-91DB-F20A3E672E69}"/>
              </a:ext>
            </a:extLst>
          </p:cNvPr>
          <p:cNvGrpSpPr/>
          <p:nvPr/>
        </p:nvGrpSpPr>
        <p:grpSpPr>
          <a:xfrm>
            <a:off x="1532966" y="4187814"/>
            <a:ext cx="1783565" cy="954259"/>
            <a:chOff x="1532966" y="4187814"/>
            <a:chExt cx="1783565" cy="954259"/>
          </a:xfrm>
        </p:grpSpPr>
        <p:sp>
          <p:nvSpPr>
            <p:cNvPr id="7" name="TextBox 6">
              <a:extLst>
                <a:ext uri="{FF2B5EF4-FFF2-40B4-BE49-F238E27FC236}">
                  <a16:creationId xmlns:a16="http://schemas.microsoft.com/office/drawing/2014/main" id="{1A093C52-DF90-0F4D-AAAE-5A8FD8A50BF7}"/>
                </a:ext>
              </a:extLst>
            </p:cNvPr>
            <p:cNvSpPr txBox="1"/>
            <p:nvPr/>
          </p:nvSpPr>
          <p:spPr>
            <a:xfrm>
              <a:off x="1532966" y="4772741"/>
              <a:ext cx="1783565" cy="369332"/>
            </a:xfrm>
            <a:prstGeom prst="rect">
              <a:avLst/>
            </a:prstGeom>
            <a:noFill/>
          </p:spPr>
          <p:txBody>
            <a:bodyPr wrap="none" rtlCol="0">
              <a:spAutoFit/>
            </a:bodyPr>
            <a:lstStyle/>
            <a:p>
              <a:pPr algn="ctr"/>
              <a:r>
                <a:rPr lang="en-US" dirty="0"/>
                <a:t>Trained on RACE</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187814"/>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6E2D2A76-68C9-834B-91A5-E5497C47336C}"/>
              </a:ext>
            </a:extLst>
          </p:cNvPr>
          <p:cNvGrpSpPr/>
          <p:nvPr/>
        </p:nvGrpSpPr>
        <p:grpSpPr>
          <a:xfrm>
            <a:off x="1386006" y="5276299"/>
            <a:ext cx="2900859" cy="911082"/>
            <a:chOff x="1386006" y="5276299"/>
            <a:chExt cx="2900859" cy="911082"/>
          </a:xfrm>
        </p:grpSpPr>
        <p:sp>
          <p:nvSpPr>
            <p:cNvPr id="31" name="TextBox 30">
              <a:extLst>
                <a:ext uri="{FF2B5EF4-FFF2-40B4-BE49-F238E27FC236}">
                  <a16:creationId xmlns:a16="http://schemas.microsoft.com/office/drawing/2014/main" id="{1BFF99D0-A010-9D44-A9A6-9805AB26DBDB}"/>
                </a:ext>
              </a:extLst>
            </p:cNvPr>
            <p:cNvSpPr txBox="1"/>
            <p:nvPr/>
          </p:nvSpPr>
          <p:spPr>
            <a:xfrm>
              <a:off x="1386006" y="5818049"/>
              <a:ext cx="2900859" cy="369332"/>
            </a:xfrm>
            <a:prstGeom prst="rect">
              <a:avLst/>
            </a:prstGeom>
            <a:noFill/>
          </p:spPr>
          <p:txBody>
            <a:bodyPr wrap="none" rtlCol="0">
              <a:spAutoFit/>
            </a:bodyPr>
            <a:lstStyle/>
            <a:p>
              <a:r>
                <a:rPr lang="en-US" dirty="0"/>
                <a:t>Trained on RACE + </a:t>
              </a:r>
              <a:r>
                <a:rPr lang="en-US" b="1" dirty="0" err="1">
                  <a:solidFill>
                    <a:srgbClr val="FF0000"/>
                  </a:solidFill>
                </a:rPr>
                <a:t>SQuAD</a:t>
              </a:r>
              <a:r>
                <a:rPr lang="en-US" b="1" dirty="0">
                  <a:solidFill>
                    <a:srgbClr val="FF0000"/>
                  </a:solidFill>
                </a:rPr>
                <a:t> 1</a:t>
              </a:r>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76299"/>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F40F69E0-166D-D14E-A2BA-6D04EF3DDCCB}"/>
              </a:ext>
            </a:extLst>
          </p:cNvPr>
          <p:cNvGrpSpPr/>
          <p:nvPr/>
        </p:nvGrpSpPr>
        <p:grpSpPr>
          <a:xfrm>
            <a:off x="5673192" y="4984065"/>
            <a:ext cx="741671" cy="960439"/>
            <a:chOff x="5673192" y="4995216"/>
            <a:chExt cx="741671" cy="960439"/>
          </a:xfrm>
        </p:grpSpPr>
        <p:sp>
          <p:nvSpPr>
            <p:cNvPr id="46" name="Rectangle 45">
              <a:extLst>
                <a:ext uri="{FF2B5EF4-FFF2-40B4-BE49-F238E27FC236}">
                  <a16:creationId xmlns:a16="http://schemas.microsoft.com/office/drawing/2014/main" id="{34F404C0-DCA0-2443-8B7D-C833F1A5DD90}"/>
                </a:ext>
              </a:extLst>
            </p:cNvPr>
            <p:cNvSpPr/>
            <p:nvPr/>
          </p:nvSpPr>
          <p:spPr>
            <a:xfrm>
              <a:off x="5673192" y="4995216"/>
              <a:ext cx="722842" cy="9604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692021" y="5000222"/>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55.8</a:t>
              </a:r>
            </a:p>
          </p:txBody>
        </p:sp>
      </p:gr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Mixing pairs of formats: experiment (1)</a:t>
            </a:r>
          </a:p>
        </p:txBody>
      </p:sp>
      <p:grpSp>
        <p:nvGrpSpPr>
          <p:cNvPr id="13" name="Group 12">
            <a:extLst>
              <a:ext uri="{FF2B5EF4-FFF2-40B4-BE49-F238E27FC236}">
                <a16:creationId xmlns:a16="http://schemas.microsoft.com/office/drawing/2014/main" id="{14D4A842-C25A-1149-9F46-1470B0DFF94B}"/>
              </a:ext>
            </a:extLst>
          </p:cNvPr>
          <p:cNvGrpSpPr/>
          <p:nvPr/>
        </p:nvGrpSpPr>
        <p:grpSpPr>
          <a:xfrm>
            <a:off x="6511749" y="4315166"/>
            <a:ext cx="722842" cy="1629338"/>
            <a:chOff x="6433692" y="4326317"/>
            <a:chExt cx="722842" cy="1629338"/>
          </a:xfrm>
        </p:grpSpPr>
        <p:sp>
          <p:nvSpPr>
            <p:cNvPr id="24" name="Rectangle 23">
              <a:extLst>
                <a:ext uri="{FF2B5EF4-FFF2-40B4-BE49-F238E27FC236}">
                  <a16:creationId xmlns:a16="http://schemas.microsoft.com/office/drawing/2014/main" id="{622EF219-FFA4-B04A-869C-DC596A4343E4}"/>
                </a:ext>
              </a:extLst>
            </p:cNvPr>
            <p:cNvSpPr/>
            <p:nvPr/>
          </p:nvSpPr>
          <p:spPr>
            <a:xfrm>
              <a:off x="6433692" y="4348198"/>
              <a:ext cx="722842" cy="1607457"/>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BAC344EE-C9EA-6C4E-A502-0EC1CDE3DFB8}"/>
                </a:ext>
              </a:extLst>
            </p:cNvPr>
            <p:cNvSpPr txBox="1"/>
            <p:nvPr/>
          </p:nvSpPr>
          <p:spPr>
            <a:xfrm>
              <a:off x="6433692" y="4326317"/>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59.1</a:t>
              </a:r>
            </a:p>
          </p:txBody>
        </p:sp>
      </p:grpSp>
      <p:grpSp>
        <p:nvGrpSpPr>
          <p:cNvPr id="11" name="Group 10">
            <a:extLst>
              <a:ext uri="{FF2B5EF4-FFF2-40B4-BE49-F238E27FC236}">
                <a16:creationId xmlns:a16="http://schemas.microsoft.com/office/drawing/2014/main" id="{F137CD8E-29D1-5E48-8023-963909CA8E3A}"/>
              </a:ext>
            </a:extLst>
          </p:cNvPr>
          <p:cNvGrpSpPr/>
          <p:nvPr/>
        </p:nvGrpSpPr>
        <p:grpSpPr>
          <a:xfrm>
            <a:off x="8620431" y="3885778"/>
            <a:ext cx="725689" cy="2058017"/>
            <a:chOff x="8620431" y="3885778"/>
            <a:chExt cx="725689" cy="2058017"/>
          </a:xfrm>
        </p:grpSpPr>
        <p:sp>
          <p:nvSpPr>
            <p:cNvPr id="63" name="Rectangle 62">
              <a:extLst>
                <a:ext uri="{FF2B5EF4-FFF2-40B4-BE49-F238E27FC236}">
                  <a16:creationId xmlns:a16="http://schemas.microsoft.com/office/drawing/2014/main" id="{D7D1ACF0-9436-BF4A-823E-860B54F4E908}"/>
                </a:ext>
              </a:extLst>
            </p:cNvPr>
            <p:cNvSpPr/>
            <p:nvPr/>
          </p:nvSpPr>
          <p:spPr>
            <a:xfrm>
              <a:off x="8623278" y="3885778"/>
              <a:ext cx="722842" cy="205801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8620431" y="390811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62.5</a:t>
              </a:r>
            </a:p>
          </p:txBody>
        </p:sp>
      </p:grpSp>
      <p:grpSp>
        <p:nvGrpSpPr>
          <p:cNvPr id="14" name="Group 13">
            <a:extLst>
              <a:ext uri="{FF2B5EF4-FFF2-40B4-BE49-F238E27FC236}">
                <a16:creationId xmlns:a16="http://schemas.microsoft.com/office/drawing/2014/main" id="{3251E3AF-DB7C-6E41-9242-86FAE4B70F5A}"/>
              </a:ext>
            </a:extLst>
          </p:cNvPr>
          <p:cNvGrpSpPr/>
          <p:nvPr/>
        </p:nvGrpSpPr>
        <p:grpSpPr>
          <a:xfrm>
            <a:off x="9363644" y="2771629"/>
            <a:ext cx="742976" cy="3172167"/>
            <a:chOff x="9363644" y="2771629"/>
            <a:chExt cx="742976" cy="3172167"/>
          </a:xfrm>
        </p:grpSpPr>
        <p:sp>
          <p:nvSpPr>
            <p:cNvPr id="62" name="Rectangle 61">
              <a:extLst>
                <a:ext uri="{FF2B5EF4-FFF2-40B4-BE49-F238E27FC236}">
                  <a16:creationId xmlns:a16="http://schemas.microsoft.com/office/drawing/2014/main" id="{C06CEE90-88D1-2E4E-86E0-EA521C15FBF1}"/>
                </a:ext>
              </a:extLst>
            </p:cNvPr>
            <p:cNvSpPr/>
            <p:nvPr/>
          </p:nvSpPr>
          <p:spPr>
            <a:xfrm>
              <a:off x="9383778" y="2776581"/>
              <a:ext cx="722842" cy="316721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86691C9D-BD59-8048-A801-4767FB6FD6EB}"/>
                </a:ext>
              </a:extLst>
            </p:cNvPr>
            <p:cNvSpPr txBox="1"/>
            <p:nvPr/>
          </p:nvSpPr>
          <p:spPr>
            <a:xfrm>
              <a:off x="9363644" y="277162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69.4</a:t>
              </a:r>
            </a:p>
          </p:txBody>
        </p:sp>
      </p:grpSp>
      <p:grpSp>
        <p:nvGrpSpPr>
          <p:cNvPr id="9" name="Group 8">
            <a:extLst>
              <a:ext uri="{FF2B5EF4-FFF2-40B4-BE49-F238E27FC236}">
                <a16:creationId xmlns:a16="http://schemas.microsoft.com/office/drawing/2014/main" id="{3EE7EB6B-5D36-4442-B400-07EDA0E06350}"/>
              </a:ext>
            </a:extLst>
          </p:cNvPr>
          <p:cNvGrpSpPr/>
          <p:nvPr/>
        </p:nvGrpSpPr>
        <p:grpSpPr>
          <a:xfrm>
            <a:off x="5008494" y="2141721"/>
            <a:ext cx="5518155" cy="4511056"/>
            <a:chOff x="5008494" y="2141721"/>
            <a:chExt cx="5518155" cy="4511056"/>
          </a:xfrm>
        </p:grpSpPr>
        <p:sp>
          <p:nvSpPr>
            <p:cNvPr id="12" name="TextBox 11">
              <a:extLst>
                <a:ext uri="{FF2B5EF4-FFF2-40B4-BE49-F238E27FC236}">
                  <a16:creationId xmlns:a16="http://schemas.microsoft.com/office/drawing/2014/main" id="{45D0358D-3E08-A840-B972-F7254ABB27E2}"/>
                </a:ext>
              </a:extLst>
            </p:cNvPr>
            <p:cNvSpPr txBox="1"/>
            <p:nvPr/>
          </p:nvSpPr>
          <p:spPr>
            <a:xfrm>
              <a:off x="5008494" y="2141721"/>
              <a:ext cx="425181" cy="3970318"/>
            </a:xfrm>
            <a:prstGeom prst="rect">
              <a:avLst/>
            </a:prstGeom>
            <a:noFill/>
          </p:spPr>
          <p:txBody>
            <a:bodyPr wrap="none" rtlCol="0" anchor="ctr" anchorCtr="0">
              <a:spAutoFit/>
            </a:bodyPr>
            <a:lstStyle/>
            <a:p>
              <a:pPr algn="r"/>
              <a:endParaRPr lang="en-US" dirty="0">
                <a:latin typeface="+mn-lt"/>
              </a:endParaRPr>
            </a:p>
            <a:p>
              <a:pPr algn="r"/>
              <a:r>
                <a:rPr lang="en-US" dirty="0">
                  <a:latin typeface="+mn-lt"/>
                </a:rPr>
                <a:t>70</a:t>
              </a:r>
            </a:p>
            <a:p>
              <a:pPr algn="r"/>
              <a:endParaRPr lang="en-US" dirty="0">
                <a:latin typeface="+mn-lt"/>
              </a:endParaRPr>
            </a:p>
            <a:p>
              <a:pPr algn="r"/>
              <a:endParaRPr lang="en-US" dirty="0">
                <a:latin typeface="+mn-lt"/>
              </a:endParaRPr>
            </a:p>
            <a:p>
              <a:pPr algn="r"/>
              <a:r>
                <a:rPr lang="en-US" dirty="0">
                  <a:latin typeface="+mn-lt"/>
                </a:rPr>
                <a:t>65</a:t>
              </a:r>
            </a:p>
            <a:p>
              <a:pPr algn="r"/>
              <a:endParaRPr lang="en-US" dirty="0">
                <a:latin typeface="+mn-lt"/>
              </a:endParaRPr>
            </a:p>
            <a:p>
              <a:pPr algn="r"/>
              <a:endParaRPr lang="en-US" dirty="0">
                <a:latin typeface="+mn-lt"/>
              </a:endParaRPr>
            </a:p>
            <a:p>
              <a:pPr algn="r"/>
              <a:r>
                <a:rPr lang="en-US" dirty="0">
                  <a:latin typeface="+mn-lt"/>
                </a:rPr>
                <a:t>60</a:t>
              </a:r>
            </a:p>
            <a:p>
              <a:pPr algn="r"/>
              <a:endParaRPr lang="en-US" dirty="0">
                <a:latin typeface="+mn-lt"/>
              </a:endParaRPr>
            </a:p>
            <a:p>
              <a:pPr algn="r"/>
              <a:endParaRPr lang="en-US" dirty="0">
                <a:latin typeface="+mn-lt"/>
              </a:endParaRPr>
            </a:p>
            <a:p>
              <a:pPr algn="r"/>
              <a:r>
                <a:rPr lang="en-US" dirty="0">
                  <a:latin typeface="+mn-lt"/>
                </a:rPr>
                <a:t>55</a:t>
              </a:r>
            </a:p>
            <a:p>
              <a:pPr algn="r"/>
              <a:endParaRPr lang="en-US" dirty="0">
                <a:latin typeface="+mn-lt"/>
              </a:endParaRPr>
            </a:p>
            <a:p>
              <a:pPr algn="r"/>
              <a:endParaRPr lang="en-US" dirty="0">
                <a:latin typeface="+mn-lt"/>
              </a:endParaRPr>
            </a:p>
            <a:p>
              <a:pPr algn="r"/>
              <a:r>
                <a:rPr lang="en-US" dirty="0">
                  <a:latin typeface="+mn-lt"/>
                </a:rPr>
                <a:t>50</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5413184" y="5962535"/>
              <a:ext cx="5113465"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2C1D6CB-241D-8742-8C7A-0231E60EEE6B}"/>
                </a:ext>
              </a:extLst>
            </p:cNvPr>
            <p:cNvSpPr/>
            <p:nvPr/>
          </p:nvSpPr>
          <p:spPr>
            <a:xfrm>
              <a:off x="6098255" y="6035839"/>
              <a:ext cx="727443" cy="369332"/>
            </a:xfrm>
            <a:prstGeom prst="rect">
              <a:avLst/>
            </a:prstGeom>
          </p:spPr>
          <p:txBody>
            <a:bodyPr wrap="none">
              <a:spAutoFit/>
            </a:bodyPr>
            <a:lstStyle/>
            <a:p>
              <a:r>
                <a:rPr lang="en-US" dirty="0">
                  <a:latin typeface="+mn-lt"/>
                </a:rPr>
                <a:t>RACE</a:t>
              </a:r>
            </a:p>
          </p:txBody>
        </p:sp>
        <p:sp>
          <p:nvSpPr>
            <p:cNvPr id="67" name="Rectangle 66">
              <a:extLst>
                <a:ext uri="{FF2B5EF4-FFF2-40B4-BE49-F238E27FC236}">
                  <a16:creationId xmlns:a16="http://schemas.microsoft.com/office/drawing/2014/main" id="{8F3FAE3B-3D92-A949-8A12-0C491857F2C6}"/>
                </a:ext>
              </a:extLst>
            </p:cNvPr>
            <p:cNvSpPr/>
            <p:nvPr/>
          </p:nvSpPr>
          <p:spPr>
            <a:xfrm>
              <a:off x="8924806" y="6008934"/>
              <a:ext cx="912173" cy="369332"/>
            </a:xfrm>
            <a:prstGeom prst="rect">
              <a:avLst/>
            </a:prstGeom>
          </p:spPr>
          <p:txBody>
            <a:bodyPr wrap="none">
              <a:spAutoFit/>
            </a:bodyPr>
            <a:lstStyle/>
            <a:p>
              <a:r>
                <a:rPr lang="en-US" dirty="0" err="1">
                  <a:latin typeface="+mn-lt"/>
                </a:rPr>
                <a:t>MCTest</a:t>
              </a:r>
              <a:endParaRPr lang="en-US" dirty="0">
                <a:latin typeface="+mn-lt"/>
              </a:endParaRPr>
            </a:p>
          </p:txBody>
        </p:sp>
        <p:sp>
          <p:nvSpPr>
            <p:cNvPr id="68" name="Rectangle 67">
              <a:extLst>
                <a:ext uri="{FF2B5EF4-FFF2-40B4-BE49-F238E27FC236}">
                  <a16:creationId xmlns:a16="http://schemas.microsoft.com/office/drawing/2014/main" id="{E62BFE43-10A2-7E4A-A8B4-C2EFA417DECC}"/>
                </a:ext>
              </a:extLst>
            </p:cNvPr>
            <p:cNvSpPr/>
            <p:nvPr/>
          </p:nvSpPr>
          <p:spPr>
            <a:xfrm>
              <a:off x="8596389" y="6330332"/>
              <a:ext cx="1798890" cy="307777"/>
            </a:xfrm>
            <a:prstGeom prst="rect">
              <a:avLst/>
            </a:prstGeom>
          </p:spPr>
          <p:txBody>
            <a:bodyPr wrap="none">
              <a:spAutoFit/>
            </a:bodyPr>
            <a:lstStyle/>
            <a:p>
              <a:r>
                <a:rPr lang="en-US" sz="1400" dirty="0">
                  <a:solidFill>
                    <a:schemeClr val="bg1">
                      <a:lumMod val="50000"/>
                    </a:schemeClr>
                  </a:solidFill>
                </a:rPr>
                <a:t>[Richardson et al. 15]</a:t>
              </a:r>
            </a:p>
          </p:txBody>
        </p:sp>
        <p:sp>
          <p:nvSpPr>
            <p:cNvPr id="70" name="Rectangle 69">
              <a:extLst>
                <a:ext uri="{FF2B5EF4-FFF2-40B4-BE49-F238E27FC236}">
                  <a16:creationId xmlns:a16="http://schemas.microsoft.com/office/drawing/2014/main" id="{3517D684-2AE9-CE4B-8E0F-5A722B119A9A}"/>
                </a:ext>
              </a:extLst>
            </p:cNvPr>
            <p:cNvSpPr/>
            <p:nvPr/>
          </p:nvSpPr>
          <p:spPr>
            <a:xfrm>
              <a:off x="5938288" y="6345000"/>
              <a:ext cx="1123064" cy="307777"/>
            </a:xfrm>
            <a:prstGeom prst="rect">
              <a:avLst/>
            </a:prstGeom>
          </p:spPr>
          <p:txBody>
            <a:bodyPr wrap="none">
              <a:spAutoFit/>
            </a:bodyPr>
            <a:lstStyle/>
            <a:p>
              <a:r>
                <a:rPr lang="en-US" sz="1400" dirty="0">
                  <a:solidFill>
                    <a:schemeClr val="bg1">
                      <a:lumMod val="50000"/>
                    </a:schemeClr>
                  </a:solidFill>
                </a:rPr>
                <a:t>[Lai et al. 17]</a:t>
              </a:r>
            </a:p>
          </p:txBody>
        </p:sp>
      </p:grpSp>
      <p:sp>
        <p:nvSpPr>
          <p:cNvPr id="36" name="Rectangle 35">
            <a:extLst>
              <a:ext uri="{FF2B5EF4-FFF2-40B4-BE49-F238E27FC236}">
                <a16:creationId xmlns:a16="http://schemas.microsoft.com/office/drawing/2014/main" id="{0AA6479E-F807-C842-BCE6-EE272696ADE8}"/>
              </a:ext>
            </a:extLst>
          </p:cNvPr>
          <p:cNvSpPr/>
          <p:nvPr/>
        </p:nvSpPr>
        <p:spPr>
          <a:xfrm>
            <a:off x="6506861" y="4169009"/>
            <a:ext cx="1069326" cy="1774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0EC7008-FCBC-FA46-BA5A-BE74EBD15643}"/>
              </a:ext>
            </a:extLst>
          </p:cNvPr>
          <p:cNvSpPr/>
          <p:nvPr/>
        </p:nvSpPr>
        <p:spPr>
          <a:xfrm>
            <a:off x="9379158" y="2771629"/>
            <a:ext cx="1358984" cy="3179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86</a:t>
            </a:fld>
            <a:endParaRPr lang="en-US" dirty="0"/>
          </a:p>
        </p:txBody>
      </p:sp>
    </p:spTree>
    <p:extLst>
      <p:ext uri="{BB962C8B-B14F-4D97-AF65-F5344CB8AC3E}">
        <p14:creationId xmlns:p14="http://schemas.microsoft.com/office/powerpoint/2010/main" val="23329090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AutoGenerated: 846">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C5B85-DED3-AA46-871F-715E7674200E}"/>
              </a:ext>
            </a:extLst>
          </p:cNvPr>
          <p:cNvSpPr>
            <a:spLocks noGrp="1"/>
          </p:cNvSpPr>
          <p:nvPr>
            <p:ph idx="1"/>
          </p:nvPr>
        </p:nvSpPr>
        <p:spPr/>
        <p:txBody>
          <a:bodyPr/>
          <a:lstStyle/>
          <a:p>
            <a:r>
              <a:rPr lang="en-US" dirty="0"/>
              <a:t>Is there any value in out-of-format training? </a:t>
            </a:r>
          </a:p>
          <a:p>
            <a:endParaRPr lang="en-US" dirty="0"/>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205929" y="2634345"/>
            <a:ext cx="4236688" cy="1298060"/>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mn-lt"/>
              </a:rPr>
              <a:t>Mixing RACE (Multiple-Choice)</a:t>
            </a:r>
            <a:br>
              <a:rPr lang="en-US" sz="2000" dirty="0">
                <a:latin typeface="+mn-lt"/>
              </a:rPr>
            </a:br>
            <a:r>
              <a:rPr lang="en-US" sz="2000" dirty="0">
                <a:latin typeface="+mn-lt"/>
              </a:rPr>
              <a:t>w/ datasets of different formats. </a:t>
            </a:r>
          </a:p>
        </p:txBody>
      </p:sp>
      <p:grpSp>
        <p:nvGrpSpPr>
          <p:cNvPr id="4" name="Group 3">
            <a:extLst>
              <a:ext uri="{FF2B5EF4-FFF2-40B4-BE49-F238E27FC236}">
                <a16:creationId xmlns:a16="http://schemas.microsoft.com/office/drawing/2014/main" id="{DCFD8606-E919-7C44-91DB-F20A3E672E69}"/>
              </a:ext>
            </a:extLst>
          </p:cNvPr>
          <p:cNvGrpSpPr/>
          <p:nvPr/>
        </p:nvGrpSpPr>
        <p:grpSpPr>
          <a:xfrm>
            <a:off x="1532966" y="4187814"/>
            <a:ext cx="1783565" cy="954259"/>
            <a:chOff x="1532966" y="4187814"/>
            <a:chExt cx="1783565" cy="954259"/>
          </a:xfrm>
        </p:grpSpPr>
        <p:sp>
          <p:nvSpPr>
            <p:cNvPr id="7" name="TextBox 6">
              <a:extLst>
                <a:ext uri="{FF2B5EF4-FFF2-40B4-BE49-F238E27FC236}">
                  <a16:creationId xmlns:a16="http://schemas.microsoft.com/office/drawing/2014/main" id="{1A093C52-DF90-0F4D-AAAE-5A8FD8A50BF7}"/>
                </a:ext>
              </a:extLst>
            </p:cNvPr>
            <p:cNvSpPr txBox="1"/>
            <p:nvPr/>
          </p:nvSpPr>
          <p:spPr>
            <a:xfrm>
              <a:off x="1532966" y="4772741"/>
              <a:ext cx="1783565" cy="369332"/>
            </a:xfrm>
            <a:prstGeom prst="rect">
              <a:avLst/>
            </a:prstGeom>
            <a:noFill/>
          </p:spPr>
          <p:txBody>
            <a:bodyPr wrap="none" rtlCol="0">
              <a:spAutoFit/>
            </a:bodyPr>
            <a:lstStyle/>
            <a:p>
              <a:pPr algn="ctr"/>
              <a:r>
                <a:rPr lang="en-US" dirty="0"/>
                <a:t>Trained on RACE</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187814"/>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6E2D2A76-68C9-834B-91A5-E5497C47336C}"/>
              </a:ext>
            </a:extLst>
          </p:cNvPr>
          <p:cNvGrpSpPr/>
          <p:nvPr/>
        </p:nvGrpSpPr>
        <p:grpSpPr>
          <a:xfrm>
            <a:off x="1386006" y="5276299"/>
            <a:ext cx="2900859" cy="911082"/>
            <a:chOff x="1386006" y="5276299"/>
            <a:chExt cx="2900859" cy="911082"/>
          </a:xfrm>
        </p:grpSpPr>
        <p:sp>
          <p:nvSpPr>
            <p:cNvPr id="31" name="TextBox 30">
              <a:extLst>
                <a:ext uri="{FF2B5EF4-FFF2-40B4-BE49-F238E27FC236}">
                  <a16:creationId xmlns:a16="http://schemas.microsoft.com/office/drawing/2014/main" id="{1BFF99D0-A010-9D44-A9A6-9805AB26DBDB}"/>
                </a:ext>
              </a:extLst>
            </p:cNvPr>
            <p:cNvSpPr txBox="1"/>
            <p:nvPr/>
          </p:nvSpPr>
          <p:spPr>
            <a:xfrm>
              <a:off x="1386006" y="5818049"/>
              <a:ext cx="2900859" cy="369332"/>
            </a:xfrm>
            <a:prstGeom prst="rect">
              <a:avLst/>
            </a:prstGeom>
            <a:noFill/>
          </p:spPr>
          <p:txBody>
            <a:bodyPr wrap="none" rtlCol="0">
              <a:spAutoFit/>
            </a:bodyPr>
            <a:lstStyle/>
            <a:p>
              <a:r>
                <a:rPr lang="en-US" dirty="0"/>
                <a:t>Trained on RACE + </a:t>
              </a:r>
              <a:r>
                <a:rPr lang="en-US" b="1" dirty="0" err="1">
                  <a:solidFill>
                    <a:srgbClr val="FF0000"/>
                  </a:solidFill>
                </a:rPr>
                <a:t>SQuAD</a:t>
              </a:r>
              <a:r>
                <a:rPr lang="en-US" b="1" dirty="0">
                  <a:solidFill>
                    <a:srgbClr val="FF0000"/>
                  </a:solidFill>
                </a:rPr>
                <a:t> 1</a:t>
              </a:r>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76299"/>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F40F69E0-166D-D14E-A2BA-6D04EF3DDCCB}"/>
              </a:ext>
            </a:extLst>
          </p:cNvPr>
          <p:cNvGrpSpPr/>
          <p:nvPr/>
        </p:nvGrpSpPr>
        <p:grpSpPr>
          <a:xfrm>
            <a:off x="5673192" y="4984065"/>
            <a:ext cx="741671" cy="960439"/>
            <a:chOff x="5673192" y="4995216"/>
            <a:chExt cx="741671" cy="960439"/>
          </a:xfrm>
        </p:grpSpPr>
        <p:sp>
          <p:nvSpPr>
            <p:cNvPr id="46" name="Rectangle 45">
              <a:extLst>
                <a:ext uri="{FF2B5EF4-FFF2-40B4-BE49-F238E27FC236}">
                  <a16:creationId xmlns:a16="http://schemas.microsoft.com/office/drawing/2014/main" id="{34F404C0-DCA0-2443-8B7D-C833F1A5DD90}"/>
                </a:ext>
              </a:extLst>
            </p:cNvPr>
            <p:cNvSpPr/>
            <p:nvPr/>
          </p:nvSpPr>
          <p:spPr>
            <a:xfrm>
              <a:off x="5673192" y="4995216"/>
              <a:ext cx="722842" cy="9604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692021" y="5000222"/>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55.8</a:t>
              </a:r>
            </a:p>
          </p:txBody>
        </p:sp>
      </p:gr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Mixing pairs of formats: experiment (1)</a:t>
            </a:r>
          </a:p>
        </p:txBody>
      </p:sp>
      <p:grpSp>
        <p:nvGrpSpPr>
          <p:cNvPr id="13" name="Group 12">
            <a:extLst>
              <a:ext uri="{FF2B5EF4-FFF2-40B4-BE49-F238E27FC236}">
                <a16:creationId xmlns:a16="http://schemas.microsoft.com/office/drawing/2014/main" id="{14D4A842-C25A-1149-9F46-1470B0DFF94B}"/>
              </a:ext>
            </a:extLst>
          </p:cNvPr>
          <p:cNvGrpSpPr/>
          <p:nvPr/>
        </p:nvGrpSpPr>
        <p:grpSpPr>
          <a:xfrm>
            <a:off x="6511749" y="4315166"/>
            <a:ext cx="722842" cy="1629338"/>
            <a:chOff x="6433692" y="4326317"/>
            <a:chExt cx="722842" cy="1629338"/>
          </a:xfrm>
        </p:grpSpPr>
        <p:sp>
          <p:nvSpPr>
            <p:cNvPr id="24" name="Rectangle 23">
              <a:extLst>
                <a:ext uri="{FF2B5EF4-FFF2-40B4-BE49-F238E27FC236}">
                  <a16:creationId xmlns:a16="http://schemas.microsoft.com/office/drawing/2014/main" id="{622EF219-FFA4-B04A-869C-DC596A4343E4}"/>
                </a:ext>
              </a:extLst>
            </p:cNvPr>
            <p:cNvSpPr/>
            <p:nvPr/>
          </p:nvSpPr>
          <p:spPr>
            <a:xfrm>
              <a:off x="6433692" y="4348198"/>
              <a:ext cx="722842" cy="1607457"/>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BAC344EE-C9EA-6C4E-A502-0EC1CDE3DFB8}"/>
                </a:ext>
              </a:extLst>
            </p:cNvPr>
            <p:cNvSpPr txBox="1"/>
            <p:nvPr/>
          </p:nvSpPr>
          <p:spPr>
            <a:xfrm>
              <a:off x="6433692" y="4326317"/>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59.1</a:t>
              </a:r>
            </a:p>
          </p:txBody>
        </p:sp>
      </p:grpSp>
      <p:grpSp>
        <p:nvGrpSpPr>
          <p:cNvPr id="11" name="Group 10">
            <a:extLst>
              <a:ext uri="{FF2B5EF4-FFF2-40B4-BE49-F238E27FC236}">
                <a16:creationId xmlns:a16="http://schemas.microsoft.com/office/drawing/2014/main" id="{F137CD8E-29D1-5E48-8023-963909CA8E3A}"/>
              </a:ext>
            </a:extLst>
          </p:cNvPr>
          <p:cNvGrpSpPr/>
          <p:nvPr/>
        </p:nvGrpSpPr>
        <p:grpSpPr>
          <a:xfrm>
            <a:off x="8620431" y="3885778"/>
            <a:ext cx="725689" cy="2058017"/>
            <a:chOff x="8620431" y="3885778"/>
            <a:chExt cx="725689" cy="2058017"/>
          </a:xfrm>
        </p:grpSpPr>
        <p:sp>
          <p:nvSpPr>
            <p:cNvPr id="63" name="Rectangle 62">
              <a:extLst>
                <a:ext uri="{FF2B5EF4-FFF2-40B4-BE49-F238E27FC236}">
                  <a16:creationId xmlns:a16="http://schemas.microsoft.com/office/drawing/2014/main" id="{D7D1ACF0-9436-BF4A-823E-860B54F4E908}"/>
                </a:ext>
              </a:extLst>
            </p:cNvPr>
            <p:cNvSpPr/>
            <p:nvPr/>
          </p:nvSpPr>
          <p:spPr>
            <a:xfrm>
              <a:off x="8623278" y="3885778"/>
              <a:ext cx="722842" cy="205801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8620431" y="390811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62.5</a:t>
              </a:r>
            </a:p>
          </p:txBody>
        </p:sp>
      </p:grpSp>
      <p:grpSp>
        <p:nvGrpSpPr>
          <p:cNvPr id="14" name="Group 13">
            <a:extLst>
              <a:ext uri="{FF2B5EF4-FFF2-40B4-BE49-F238E27FC236}">
                <a16:creationId xmlns:a16="http://schemas.microsoft.com/office/drawing/2014/main" id="{3251E3AF-DB7C-6E41-9242-86FAE4B70F5A}"/>
              </a:ext>
            </a:extLst>
          </p:cNvPr>
          <p:cNvGrpSpPr/>
          <p:nvPr/>
        </p:nvGrpSpPr>
        <p:grpSpPr>
          <a:xfrm>
            <a:off x="9363644" y="2771629"/>
            <a:ext cx="742976" cy="3172167"/>
            <a:chOff x="9363644" y="2771629"/>
            <a:chExt cx="742976" cy="3172167"/>
          </a:xfrm>
        </p:grpSpPr>
        <p:sp>
          <p:nvSpPr>
            <p:cNvPr id="62" name="Rectangle 61">
              <a:extLst>
                <a:ext uri="{FF2B5EF4-FFF2-40B4-BE49-F238E27FC236}">
                  <a16:creationId xmlns:a16="http://schemas.microsoft.com/office/drawing/2014/main" id="{C06CEE90-88D1-2E4E-86E0-EA521C15FBF1}"/>
                </a:ext>
              </a:extLst>
            </p:cNvPr>
            <p:cNvSpPr/>
            <p:nvPr/>
          </p:nvSpPr>
          <p:spPr>
            <a:xfrm>
              <a:off x="9383778" y="2776581"/>
              <a:ext cx="722842" cy="316721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86691C9D-BD59-8048-A801-4767FB6FD6EB}"/>
                </a:ext>
              </a:extLst>
            </p:cNvPr>
            <p:cNvSpPr txBox="1"/>
            <p:nvPr/>
          </p:nvSpPr>
          <p:spPr>
            <a:xfrm>
              <a:off x="9363644" y="277162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69.4</a:t>
              </a:r>
            </a:p>
          </p:txBody>
        </p:sp>
      </p:grpSp>
      <p:grpSp>
        <p:nvGrpSpPr>
          <p:cNvPr id="9" name="Group 8">
            <a:extLst>
              <a:ext uri="{FF2B5EF4-FFF2-40B4-BE49-F238E27FC236}">
                <a16:creationId xmlns:a16="http://schemas.microsoft.com/office/drawing/2014/main" id="{3EE7EB6B-5D36-4442-B400-07EDA0E06350}"/>
              </a:ext>
            </a:extLst>
          </p:cNvPr>
          <p:cNvGrpSpPr/>
          <p:nvPr/>
        </p:nvGrpSpPr>
        <p:grpSpPr>
          <a:xfrm>
            <a:off x="5008494" y="2141721"/>
            <a:ext cx="5518155" cy="4511056"/>
            <a:chOff x="5008494" y="2141721"/>
            <a:chExt cx="5518155" cy="4511056"/>
          </a:xfrm>
        </p:grpSpPr>
        <p:sp>
          <p:nvSpPr>
            <p:cNvPr id="12" name="TextBox 11">
              <a:extLst>
                <a:ext uri="{FF2B5EF4-FFF2-40B4-BE49-F238E27FC236}">
                  <a16:creationId xmlns:a16="http://schemas.microsoft.com/office/drawing/2014/main" id="{45D0358D-3E08-A840-B972-F7254ABB27E2}"/>
                </a:ext>
              </a:extLst>
            </p:cNvPr>
            <p:cNvSpPr txBox="1"/>
            <p:nvPr/>
          </p:nvSpPr>
          <p:spPr>
            <a:xfrm>
              <a:off x="5008494" y="2141721"/>
              <a:ext cx="425181" cy="3970318"/>
            </a:xfrm>
            <a:prstGeom prst="rect">
              <a:avLst/>
            </a:prstGeom>
            <a:noFill/>
          </p:spPr>
          <p:txBody>
            <a:bodyPr wrap="none" rtlCol="0" anchor="ctr" anchorCtr="0">
              <a:spAutoFit/>
            </a:bodyPr>
            <a:lstStyle/>
            <a:p>
              <a:pPr algn="r"/>
              <a:endParaRPr lang="en-US" dirty="0">
                <a:latin typeface="+mn-lt"/>
              </a:endParaRPr>
            </a:p>
            <a:p>
              <a:pPr algn="r"/>
              <a:r>
                <a:rPr lang="en-US" dirty="0">
                  <a:latin typeface="+mn-lt"/>
                </a:rPr>
                <a:t>70</a:t>
              </a:r>
            </a:p>
            <a:p>
              <a:pPr algn="r"/>
              <a:endParaRPr lang="en-US" dirty="0">
                <a:latin typeface="+mn-lt"/>
              </a:endParaRPr>
            </a:p>
            <a:p>
              <a:pPr algn="r"/>
              <a:endParaRPr lang="en-US" dirty="0">
                <a:latin typeface="+mn-lt"/>
              </a:endParaRPr>
            </a:p>
            <a:p>
              <a:pPr algn="r"/>
              <a:r>
                <a:rPr lang="en-US" dirty="0">
                  <a:latin typeface="+mn-lt"/>
                </a:rPr>
                <a:t>65</a:t>
              </a:r>
            </a:p>
            <a:p>
              <a:pPr algn="r"/>
              <a:endParaRPr lang="en-US" dirty="0">
                <a:latin typeface="+mn-lt"/>
              </a:endParaRPr>
            </a:p>
            <a:p>
              <a:pPr algn="r"/>
              <a:endParaRPr lang="en-US" dirty="0">
                <a:latin typeface="+mn-lt"/>
              </a:endParaRPr>
            </a:p>
            <a:p>
              <a:pPr algn="r"/>
              <a:r>
                <a:rPr lang="en-US" dirty="0">
                  <a:latin typeface="+mn-lt"/>
                </a:rPr>
                <a:t>60</a:t>
              </a:r>
            </a:p>
            <a:p>
              <a:pPr algn="r"/>
              <a:endParaRPr lang="en-US" dirty="0">
                <a:latin typeface="+mn-lt"/>
              </a:endParaRPr>
            </a:p>
            <a:p>
              <a:pPr algn="r"/>
              <a:endParaRPr lang="en-US" dirty="0">
                <a:latin typeface="+mn-lt"/>
              </a:endParaRPr>
            </a:p>
            <a:p>
              <a:pPr algn="r"/>
              <a:r>
                <a:rPr lang="en-US" dirty="0">
                  <a:latin typeface="+mn-lt"/>
                </a:rPr>
                <a:t>55</a:t>
              </a:r>
            </a:p>
            <a:p>
              <a:pPr algn="r"/>
              <a:endParaRPr lang="en-US" dirty="0">
                <a:latin typeface="+mn-lt"/>
              </a:endParaRPr>
            </a:p>
            <a:p>
              <a:pPr algn="r"/>
              <a:endParaRPr lang="en-US" dirty="0">
                <a:latin typeface="+mn-lt"/>
              </a:endParaRPr>
            </a:p>
            <a:p>
              <a:pPr algn="r"/>
              <a:r>
                <a:rPr lang="en-US" dirty="0">
                  <a:latin typeface="+mn-lt"/>
                </a:rPr>
                <a:t>50</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5413184" y="5962535"/>
              <a:ext cx="5113465"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2C1D6CB-241D-8742-8C7A-0231E60EEE6B}"/>
                </a:ext>
              </a:extLst>
            </p:cNvPr>
            <p:cNvSpPr/>
            <p:nvPr/>
          </p:nvSpPr>
          <p:spPr>
            <a:xfrm>
              <a:off x="6098255" y="6035839"/>
              <a:ext cx="727443" cy="369332"/>
            </a:xfrm>
            <a:prstGeom prst="rect">
              <a:avLst/>
            </a:prstGeom>
          </p:spPr>
          <p:txBody>
            <a:bodyPr wrap="none">
              <a:spAutoFit/>
            </a:bodyPr>
            <a:lstStyle/>
            <a:p>
              <a:r>
                <a:rPr lang="en-US" dirty="0">
                  <a:latin typeface="+mn-lt"/>
                </a:rPr>
                <a:t>RACE</a:t>
              </a:r>
            </a:p>
          </p:txBody>
        </p:sp>
        <p:sp>
          <p:nvSpPr>
            <p:cNvPr id="67" name="Rectangle 66">
              <a:extLst>
                <a:ext uri="{FF2B5EF4-FFF2-40B4-BE49-F238E27FC236}">
                  <a16:creationId xmlns:a16="http://schemas.microsoft.com/office/drawing/2014/main" id="{8F3FAE3B-3D92-A949-8A12-0C491857F2C6}"/>
                </a:ext>
              </a:extLst>
            </p:cNvPr>
            <p:cNvSpPr/>
            <p:nvPr/>
          </p:nvSpPr>
          <p:spPr>
            <a:xfrm>
              <a:off x="8924806" y="6008934"/>
              <a:ext cx="912173" cy="369332"/>
            </a:xfrm>
            <a:prstGeom prst="rect">
              <a:avLst/>
            </a:prstGeom>
          </p:spPr>
          <p:txBody>
            <a:bodyPr wrap="none">
              <a:spAutoFit/>
            </a:bodyPr>
            <a:lstStyle/>
            <a:p>
              <a:r>
                <a:rPr lang="en-US" dirty="0" err="1">
                  <a:latin typeface="+mn-lt"/>
                </a:rPr>
                <a:t>MCTest</a:t>
              </a:r>
              <a:endParaRPr lang="en-US" dirty="0">
                <a:latin typeface="+mn-lt"/>
              </a:endParaRPr>
            </a:p>
          </p:txBody>
        </p:sp>
        <p:sp>
          <p:nvSpPr>
            <p:cNvPr id="68" name="Rectangle 67">
              <a:extLst>
                <a:ext uri="{FF2B5EF4-FFF2-40B4-BE49-F238E27FC236}">
                  <a16:creationId xmlns:a16="http://schemas.microsoft.com/office/drawing/2014/main" id="{E62BFE43-10A2-7E4A-A8B4-C2EFA417DECC}"/>
                </a:ext>
              </a:extLst>
            </p:cNvPr>
            <p:cNvSpPr/>
            <p:nvPr/>
          </p:nvSpPr>
          <p:spPr>
            <a:xfrm>
              <a:off x="8596389" y="6330332"/>
              <a:ext cx="1798890" cy="307777"/>
            </a:xfrm>
            <a:prstGeom prst="rect">
              <a:avLst/>
            </a:prstGeom>
          </p:spPr>
          <p:txBody>
            <a:bodyPr wrap="none">
              <a:spAutoFit/>
            </a:bodyPr>
            <a:lstStyle/>
            <a:p>
              <a:r>
                <a:rPr lang="en-US" sz="1400" dirty="0">
                  <a:solidFill>
                    <a:schemeClr val="bg1">
                      <a:lumMod val="50000"/>
                    </a:schemeClr>
                  </a:solidFill>
                </a:rPr>
                <a:t>[Richardson et al. 15]</a:t>
              </a:r>
            </a:p>
          </p:txBody>
        </p:sp>
        <p:sp>
          <p:nvSpPr>
            <p:cNvPr id="70" name="Rectangle 69">
              <a:extLst>
                <a:ext uri="{FF2B5EF4-FFF2-40B4-BE49-F238E27FC236}">
                  <a16:creationId xmlns:a16="http://schemas.microsoft.com/office/drawing/2014/main" id="{3517D684-2AE9-CE4B-8E0F-5A722B119A9A}"/>
                </a:ext>
              </a:extLst>
            </p:cNvPr>
            <p:cNvSpPr/>
            <p:nvPr/>
          </p:nvSpPr>
          <p:spPr>
            <a:xfrm>
              <a:off x="5938288" y="6345000"/>
              <a:ext cx="1123064" cy="307777"/>
            </a:xfrm>
            <a:prstGeom prst="rect">
              <a:avLst/>
            </a:prstGeom>
          </p:spPr>
          <p:txBody>
            <a:bodyPr wrap="none">
              <a:spAutoFit/>
            </a:bodyPr>
            <a:lstStyle/>
            <a:p>
              <a:r>
                <a:rPr lang="en-US" sz="1400" dirty="0">
                  <a:solidFill>
                    <a:schemeClr val="bg1">
                      <a:lumMod val="50000"/>
                    </a:schemeClr>
                  </a:solidFill>
                </a:rPr>
                <a:t>[Lai et al. 17]</a:t>
              </a:r>
            </a:p>
          </p:txBody>
        </p:sp>
      </p:grpSp>
      <p:sp>
        <p:nvSpPr>
          <p:cNvPr id="37" name="Rectangle 36">
            <a:extLst>
              <a:ext uri="{FF2B5EF4-FFF2-40B4-BE49-F238E27FC236}">
                <a16:creationId xmlns:a16="http://schemas.microsoft.com/office/drawing/2014/main" id="{50EC7008-FCBC-FA46-BA5A-BE74EBD15643}"/>
              </a:ext>
            </a:extLst>
          </p:cNvPr>
          <p:cNvSpPr/>
          <p:nvPr/>
        </p:nvSpPr>
        <p:spPr>
          <a:xfrm>
            <a:off x="9379158" y="2771629"/>
            <a:ext cx="1358984" cy="3179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87</a:t>
            </a:fld>
            <a:endParaRPr lang="en-US" dirty="0"/>
          </a:p>
        </p:txBody>
      </p:sp>
    </p:spTree>
    <p:extLst>
      <p:ext uri="{BB962C8B-B14F-4D97-AF65-F5344CB8AC3E}">
        <p14:creationId xmlns:p14="http://schemas.microsoft.com/office/powerpoint/2010/main" val="14457417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AutoGenerated: 847">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C5B85-DED3-AA46-871F-715E7674200E}"/>
              </a:ext>
            </a:extLst>
          </p:cNvPr>
          <p:cNvSpPr>
            <a:spLocks noGrp="1"/>
          </p:cNvSpPr>
          <p:nvPr>
            <p:ph idx="1"/>
          </p:nvPr>
        </p:nvSpPr>
        <p:spPr/>
        <p:txBody>
          <a:bodyPr/>
          <a:lstStyle/>
          <a:p>
            <a:r>
              <a:rPr lang="en-US" dirty="0"/>
              <a:t>Is there any value in out-of-format training? </a:t>
            </a:r>
          </a:p>
          <a:p>
            <a:endParaRPr lang="en-US" dirty="0"/>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205929" y="2634345"/>
            <a:ext cx="4236688" cy="1298060"/>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mn-lt"/>
              </a:rPr>
              <a:t>Mixing RACE (Multiple-Choice)</a:t>
            </a:r>
            <a:br>
              <a:rPr lang="en-US" sz="2000" dirty="0">
                <a:latin typeface="+mn-lt"/>
              </a:rPr>
            </a:br>
            <a:r>
              <a:rPr lang="en-US" sz="2000" dirty="0">
                <a:latin typeface="+mn-lt"/>
              </a:rPr>
              <a:t>w/ datasets of different formats. </a:t>
            </a:r>
          </a:p>
        </p:txBody>
      </p:sp>
      <p:grpSp>
        <p:nvGrpSpPr>
          <p:cNvPr id="4" name="Group 3">
            <a:extLst>
              <a:ext uri="{FF2B5EF4-FFF2-40B4-BE49-F238E27FC236}">
                <a16:creationId xmlns:a16="http://schemas.microsoft.com/office/drawing/2014/main" id="{DCFD8606-E919-7C44-91DB-F20A3E672E69}"/>
              </a:ext>
            </a:extLst>
          </p:cNvPr>
          <p:cNvGrpSpPr/>
          <p:nvPr/>
        </p:nvGrpSpPr>
        <p:grpSpPr>
          <a:xfrm>
            <a:off x="1532966" y="4187814"/>
            <a:ext cx="1783565" cy="954259"/>
            <a:chOff x="1532966" y="4187814"/>
            <a:chExt cx="1783565" cy="954259"/>
          </a:xfrm>
        </p:grpSpPr>
        <p:sp>
          <p:nvSpPr>
            <p:cNvPr id="7" name="TextBox 6">
              <a:extLst>
                <a:ext uri="{FF2B5EF4-FFF2-40B4-BE49-F238E27FC236}">
                  <a16:creationId xmlns:a16="http://schemas.microsoft.com/office/drawing/2014/main" id="{1A093C52-DF90-0F4D-AAAE-5A8FD8A50BF7}"/>
                </a:ext>
              </a:extLst>
            </p:cNvPr>
            <p:cNvSpPr txBox="1"/>
            <p:nvPr/>
          </p:nvSpPr>
          <p:spPr>
            <a:xfrm>
              <a:off x="1532966" y="4772741"/>
              <a:ext cx="1783565" cy="369332"/>
            </a:xfrm>
            <a:prstGeom prst="rect">
              <a:avLst/>
            </a:prstGeom>
            <a:noFill/>
          </p:spPr>
          <p:txBody>
            <a:bodyPr wrap="none" rtlCol="0">
              <a:spAutoFit/>
            </a:bodyPr>
            <a:lstStyle/>
            <a:p>
              <a:pPr algn="ctr"/>
              <a:r>
                <a:rPr lang="en-US" dirty="0"/>
                <a:t>Trained on RACE</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187814"/>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6E2D2A76-68C9-834B-91A5-E5497C47336C}"/>
              </a:ext>
            </a:extLst>
          </p:cNvPr>
          <p:cNvGrpSpPr/>
          <p:nvPr/>
        </p:nvGrpSpPr>
        <p:grpSpPr>
          <a:xfrm>
            <a:off x="1386006" y="5276299"/>
            <a:ext cx="2900859" cy="911082"/>
            <a:chOff x="1386006" y="5276299"/>
            <a:chExt cx="2900859" cy="911082"/>
          </a:xfrm>
        </p:grpSpPr>
        <p:sp>
          <p:nvSpPr>
            <p:cNvPr id="31" name="TextBox 30">
              <a:extLst>
                <a:ext uri="{FF2B5EF4-FFF2-40B4-BE49-F238E27FC236}">
                  <a16:creationId xmlns:a16="http://schemas.microsoft.com/office/drawing/2014/main" id="{1BFF99D0-A010-9D44-A9A6-9805AB26DBDB}"/>
                </a:ext>
              </a:extLst>
            </p:cNvPr>
            <p:cNvSpPr txBox="1"/>
            <p:nvPr/>
          </p:nvSpPr>
          <p:spPr>
            <a:xfrm>
              <a:off x="1386006" y="5818049"/>
              <a:ext cx="2900859" cy="369332"/>
            </a:xfrm>
            <a:prstGeom prst="rect">
              <a:avLst/>
            </a:prstGeom>
            <a:noFill/>
          </p:spPr>
          <p:txBody>
            <a:bodyPr wrap="none" rtlCol="0">
              <a:spAutoFit/>
            </a:bodyPr>
            <a:lstStyle/>
            <a:p>
              <a:r>
                <a:rPr lang="en-US" dirty="0"/>
                <a:t>Trained on RACE + </a:t>
              </a:r>
              <a:r>
                <a:rPr lang="en-US" b="1" dirty="0" err="1">
                  <a:solidFill>
                    <a:srgbClr val="FF0000"/>
                  </a:solidFill>
                </a:rPr>
                <a:t>SQuAD</a:t>
              </a:r>
              <a:r>
                <a:rPr lang="en-US" b="1" dirty="0">
                  <a:solidFill>
                    <a:srgbClr val="FF0000"/>
                  </a:solidFill>
                </a:rPr>
                <a:t> 1</a:t>
              </a:r>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76299"/>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F40F69E0-166D-D14E-A2BA-6D04EF3DDCCB}"/>
              </a:ext>
            </a:extLst>
          </p:cNvPr>
          <p:cNvGrpSpPr/>
          <p:nvPr/>
        </p:nvGrpSpPr>
        <p:grpSpPr>
          <a:xfrm>
            <a:off x="5673192" y="4984065"/>
            <a:ext cx="741671" cy="960439"/>
            <a:chOff x="5673192" y="4995216"/>
            <a:chExt cx="741671" cy="960439"/>
          </a:xfrm>
        </p:grpSpPr>
        <p:sp>
          <p:nvSpPr>
            <p:cNvPr id="46" name="Rectangle 45">
              <a:extLst>
                <a:ext uri="{FF2B5EF4-FFF2-40B4-BE49-F238E27FC236}">
                  <a16:creationId xmlns:a16="http://schemas.microsoft.com/office/drawing/2014/main" id="{34F404C0-DCA0-2443-8B7D-C833F1A5DD90}"/>
                </a:ext>
              </a:extLst>
            </p:cNvPr>
            <p:cNvSpPr/>
            <p:nvPr/>
          </p:nvSpPr>
          <p:spPr>
            <a:xfrm>
              <a:off x="5673192" y="4995216"/>
              <a:ext cx="722842" cy="9604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692021" y="5000222"/>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55.8</a:t>
              </a:r>
            </a:p>
          </p:txBody>
        </p:sp>
      </p:gr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Mixing pairs of formats: experiment (1)</a:t>
            </a:r>
          </a:p>
        </p:txBody>
      </p:sp>
      <p:grpSp>
        <p:nvGrpSpPr>
          <p:cNvPr id="13" name="Group 12">
            <a:extLst>
              <a:ext uri="{FF2B5EF4-FFF2-40B4-BE49-F238E27FC236}">
                <a16:creationId xmlns:a16="http://schemas.microsoft.com/office/drawing/2014/main" id="{14D4A842-C25A-1149-9F46-1470B0DFF94B}"/>
              </a:ext>
            </a:extLst>
          </p:cNvPr>
          <p:cNvGrpSpPr/>
          <p:nvPr/>
        </p:nvGrpSpPr>
        <p:grpSpPr>
          <a:xfrm>
            <a:off x="6511749" y="4315166"/>
            <a:ext cx="722842" cy="1629338"/>
            <a:chOff x="6433692" y="4326317"/>
            <a:chExt cx="722842" cy="1629338"/>
          </a:xfrm>
        </p:grpSpPr>
        <p:sp>
          <p:nvSpPr>
            <p:cNvPr id="24" name="Rectangle 23">
              <a:extLst>
                <a:ext uri="{FF2B5EF4-FFF2-40B4-BE49-F238E27FC236}">
                  <a16:creationId xmlns:a16="http://schemas.microsoft.com/office/drawing/2014/main" id="{622EF219-FFA4-B04A-869C-DC596A4343E4}"/>
                </a:ext>
              </a:extLst>
            </p:cNvPr>
            <p:cNvSpPr/>
            <p:nvPr/>
          </p:nvSpPr>
          <p:spPr>
            <a:xfrm>
              <a:off x="6433692" y="4348198"/>
              <a:ext cx="722842" cy="1607457"/>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BAC344EE-C9EA-6C4E-A502-0EC1CDE3DFB8}"/>
                </a:ext>
              </a:extLst>
            </p:cNvPr>
            <p:cNvSpPr txBox="1"/>
            <p:nvPr/>
          </p:nvSpPr>
          <p:spPr>
            <a:xfrm>
              <a:off x="6433692" y="4326317"/>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59.1</a:t>
              </a:r>
            </a:p>
          </p:txBody>
        </p:sp>
      </p:grpSp>
      <p:grpSp>
        <p:nvGrpSpPr>
          <p:cNvPr id="11" name="Group 10">
            <a:extLst>
              <a:ext uri="{FF2B5EF4-FFF2-40B4-BE49-F238E27FC236}">
                <a16:creationId xmlns:a16="http://schemas.microsoft.com/office/drawing/2014/main" id="{F137CD8E-29D1-5E48-8023-963909CA8E3A}"/>
              </a:ext>
            </a:extLst>
          </p:cNvPr>
          <p:cNvGrpSpPr/>
          <p:nvPr/>
        </p:nvGrpSpPr>
        <p:grpSpPr>
          <a:xfrm>
            <a:off x="8620431" y="3885778"/>
            <a:ext cx="725689" cy="2058017"/>
            <a:chOff x="8620431" y="3885778"/>
            <a:chExt cx="725689" cy="2058017"/>
          </a:xfrm>
        </p:grpSpPr>
        <p:sp>
          <p:nvSpPr>
            <p:cNvPr id="63" name="Rectangle 62">
              <a:extLst>
                <a:ext uri="{FF2B5EF4-FFF2-40B4-BE49-F238E27FC236}">
                  <a16:creationId xmlns:a16="http://schemas.microsoft.com/office/drawing/2014/main" id="{D7D1ACF0-9436-BF4A-823E-860B54F4E908}"/>
                </a:ext>
              </a:extLst>
            </p:cNvPr>
            <p:cNvSpPr/>
            <p:nvPr/>
          </p:nvSpPr>
          <p:spPr>
            <a:xfrm>
              <a:off x="8623278" y="3885778"/>
              <a:ext cx="722842" cy="205801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8620431" y="390811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62.5</a:t>
              </a:r>
            </a:p>
          </p:txBody>
        </p:sp>
      </p:grpSp>
      <p:grpSp>
        <p:nvGrpSpPr>
          <p:cNvPr id="14" name="Group 13">
            <a:extLst>
              <a:ext uri="{FF2B5EF4-FFF2-40B4-BE49-F238E27FC236}">
                <a16:creationId xmlns:a16="http://schemas.microsoft.com/office/drawing/2014/main" id="{3251E3AF-DB7C-6E41-9242-86FAE4B70F5A}"/>
              </a:ext>
            </a:extLst>
          </p:cNvPr>
          <p:cNvGrpSpPr/>
          <p:nvPr/>
        </p:nvGrpSpPr>
        <p:grpSpPr>
          <a:xfrm>
            <a:off x="9363644" y="2771629"/>
            <a:ext cx="742976" cy="3172167"/>
            <a:chOff x="9363644" y="2771629"/>
            <a:chExt cx="742976" cy="3172167"/>
          </a:xfrm>
        </p:grpSpPr>
        <p:sp>
          <p:nvSpPr>
            <p:cNvPr id="62" name="Rectangle 61">
              <a:extLst>
                <a:ext uri="{FF2B5EF4-FFF2-40B4-BE49-F238E27FC236}">
                  <a16:creationId xmlns:a16="http://schemas.microsoft.com/office/drawing/2014/main" id="{C06CEE90-88D1-2E4E-86E0-EA521C15FBF1}"/>
                </a:ext>
              </a:extLst>
            </p:cNvPr>
            <p:cNvSpPr/>
            <p:nvPr/>
          </p:nvSpPr>
          <p:spPr>
            <a:xfrm>
              <a:off x="9383778" y="2776581"/>
              <a:ext cx="722842" cy="316721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86691C9D-BD59-8048-A801-4767FB6FD6EB}"/>
                </a:ext>
              </a:extLst>
            </p:cNvPr>
            <p:cNvSpPr txBox="1"/>
            <p:nvPr/>
          </p:nvSpPr>
          <p:spPr>
            <a:xfrm>
              <a:off x="9363644" y="277162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69.4</a:t>
              </a:r>
            </a:p>
          </p:txBody>
        </p:sp>
      </p:grpSp>
      <p:grpSp>
        <p:nvGrpSpPr>
          <p:cNvPr id="9" name="Group 8">
            <a:extLst>
              <a:ext uri="{FF2B5EF4-FFF2-40B4-BE49-F238E27FC236}">
                <a16:creationId xmlns:a16="http://schemas.microsoft.com/office/drawing/2014/main" id="{3EE7EB6B-5D36-4442-B400-07EDA0E06350}"/>
              </a:ext>
            </a:extLst>
          </p:cNvPr>
          <p:cNvGrpSpPr/>
          <p:nvPr/>
        </p:nvGrpSpPr>
        <p:grpSpPr>
          <a:xfrm>
            <a:off x="5008494" y="2141721"/>
            <a:ext cx="5518155" cy="4511056"/>
            <a:chOff x="5008494" y="2141721"/>
            <a:chExt cx="5518155" cy="4511056"/>
          </a:xfrm>
        </p:grpSpPr>
        <p:sp>
          <p:nvSpPr>
            <p:cNvPr id="12" name="TextBox 11">
              <a:extLst>
                <a:ext uri="{FF2B5EF4-FFF2-40B4-BE49-F238E27FC236}">
                  <a16:creationId xmlns:a16="http://schemas.microsoft.com/office/drawing/2014/main" id="{45D0358D-3E08-A840-B972-F7254ABB27E2}"/>
                </a:ext>
              </a:extLst>
            </p:cNvPr>
            <p:cNvSpPr txBox="1"/>
            <p:nvPr/>
          </p:nvSpPr>
          <p:spPr>
            <a:xfrm>
              <a:off x="5008494" y="2141721"/>
              <a:ext cx="425181" cy="3970318"/>
            </a:xfrm>
            <a:prstGeom prst="rect">
              <a:avLst/>
            </a:prstGeom>
            <a:noFill/>
          </p:spPr>
          <p:txBody>
            <a:bodyPr wrap="none" rtlCol="0" anchor="ctr" anchorCtr="0">
              <a:spAutoFit/>
            </a:bodyPr>
            <a:lstStyle/>
            <a:p>
              <a:pPr algn="r"/>
              <a:endParaRPr lang="en-US" dirty="0">
                <a:latin typeface="+mn-lt"/>
              </a:endParaRPr>
            </a:p>
            <a:p>
              <a:pPr algn="r"/>
              <a:r>
                <a:rPr lang="en-US" dirty="0">
                  <a:latin typeface="+mn-lt"/>
                </a:rPr>
                <a:t>70</a:t>
              </a:r>
            </a:p>
            <a:p>
              <a:pPr algn="r"/>
              <a:endParaRPr lang="en-US" dirty="0">
                <a:latin typeface="+mn-lt"/>
              </a:endParaRPr>
            </a:p>
            <a:p>
              <a:pPr algn="r"/>
              <a:endParaRPr lang="en-US" dirty="0">
                <a:latin typeface="+mn-lt"/>
              </a:endParaRPr>
            </a:p>
            <a:p>
              <a:pPr algn="r"/>
              <a:r>
                <a:rPr lang="en-US" dirty="0">
                  <a:latin typeface="+mn-lt"/>
                </a:rPr>
                <a:t>65</a:t>
              </a:r>
            </a:p>
            <a:p>
              <a:pPr algn="r"/>
              <a:endParaRPr lang="en-US" dirty="0">
                <a:latin typeface="+mn-lt"/>
              </a:endParaRPr>
            </a:p>
            <a:p>
              <a:pPr algn="r"/>
              <a:endParaRPr lang="en-US" dirty="0">
                <a:latin typeface="+mn-lt"/>
              </a:endParaRPr>
            </a:p>
            <a:p>
              <a:pPr algn="r"/>
              <a:r>
                <a:rPr lang="en-US" dirty="0">
                  <a:latin typeface="+mn-lt"/>
                </a:rPr>
                <a:t>60</a:t>
              </a:r>
            </a:p>
            <a:p>
              <a:pPr algn="r"/>
              <a:endParaRPr lang="en-US" dirty="0">
                <a:latin typeface="+mn-lt"/>
              </a:endParaRPr>
            </a:p>
            <a:p>
              <a:pPr algn="r"/>
              <a:endParaRPr lang="en-US" dirty="0">
                <a:latin typeface="+mn-lt"/>
              </a:endParaRPr>
            </a:p>
            <a:p>
              <a:pPr algn="r"/>
              <a:r>
                <a:rPr lang="en-US" dirty="0">
                  <a:latin typeface="+mn-lt"/>
                </a:rPr>
                <a:t>55</a:t>
              </a:r>
            </a:p>
            <a:p>
              <a:pPr algn="r"/>
              <a:endParaRPr lang="en-US" dirty="0">
                <a:latin typeface="+mn-lt"/>
              </a:endParaRPr>
            </a:p>
            <a:p>
              <a:pPr algn="r"/>
              <a:endParaRPr lang="en-US" dirty="0">
                <a:latin typeface="+mn-lt"/>
              </a:endParaRPr>
            </a:p>
            <a:p>
              <a:pPr algn="r"/>
              <a:r>
                <a:rPr lang="en-US" dirty="0">
                  <a:latin typeface="+mn-lt"/>
                </a:rPr>
                <a:t>50</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5413184" y="5962535"/>
              <a:ext cx="5113465"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2C1D6CB-241D-8742-8C7A-0231E60EEE6B}"/>
                </a:ext>
              </a:extLst>
            </p:cNvPr>
            <p:cNvSpPr/>
            <p:nvPr/>
          </p:nvSpPr>
          <p:spPr>
            <a:xfrm>
              <a:off x="6098255" y="6035839"/>
              <a:ext cx="727443" cy="369332"/>
            </a:xfrm>
            <a:prstGeom prst="rect">
              <a:avLst/>
            </a:prstGeom>
          </p:spPr>
          <p:txBody>
            <a:bodyPr wrap="none">
              <a:spAutoFit/>
            </a:bodyPr>
            <a:lstStyle/>
            <a:p>
              <a:r>
                <a:rPr lang="en-US" dirty="0">
                  <a:latin typeface="+mn-lt"/>
                </a:rPr>
                <a:t>RACE</a:t>
              </a:r>
            </a:p>
          </p:txBody>
        </p:sp>
        <p:sp>
          <p:nvSpPr>
            <p:cNvPr id="67" name="Rectangle 66">
              <a:extLst>
                <a:ext uri="{FF2B5EF4-FFF2-40B4-BE49-F238E27FC236}">
                  <a16:creationId xmlns:a16="http://schemas.microsoft.com/office/drawing/2014/main" id="{8F3FAE3B-3D92-A949-8A12-0C491857F2C6}"/>
                </a:ext>
              </a:extLst>
            </p:cNvPr>
            <p:cNvSpPr/>
            <p:nvPr/>
          </p:nvSpPr>
          <p:spPr>
            <a:xfrm>
              <a:off x="8924806" y="6008934"/>
              <a:ext cx="912173" cy="369332"/>
            </a:xfrm>
            <a:prstGeom prst="rect">
              <a:avLst/>
            </a:prstGeom>
          </p:spPr>
          <p:txBody>
            <a:bodyPr wrap="none">
              <a:spAutoFit/>
            </a:bodyPr>
            <a:lstStyle/>
            <a:p>
              <a:r>
                <a:rPr lang="en-US" dirty="0" err="1">
                  <a:latin typeface="+mn-lt"/>
                </a:rPr>
                <a:t>MCTest</a:t>
              </a:r>
              <a:endParaRPr lang="en-US" dirty="0">
                <a:latin typeface="+mn-lt"/>
              </a:endParaRPr>
            </a:p>
          </p:txBody>
        </p:sp>
        <p:sp>
          <p:nvSpPr>
            <p:cNvPr id="68" name="Rectangle 67">
              <a:extLst>
                <a:ext uri="{FF2B5EF4-FFF2-40B4-BE49-F238E27FC236}">
                  <a16:creationId xmlns:a16="http://schemas.microsoft.com/office/drawing/2014/main" id="{E62BFE43-10A2-7E4A-A8B4-C2EFA417DECC}"/>
                </a:ext>
              </a:extLst>
            </p:cNvPr>
            <p:cNvSpPr/>
            <p:nvPr/>
          </p:nvSpPr>
          <p:spPr>
            <a:xfrm>
              <a:off x="8596389" y="6330332"/>
              <a:ext cx="1798890" cy="307777"/>
            </a:xfrm>
            <a:prstGeom prst="rect">
              <a:avLst/>
            </a:prstGeom>
          </p:spPr>
          <p:txBody>
            <a:bodyPr wrap="none">
              <a:spAutoFit/>
            </a:bodyPr>
            <a:lstStyle/>
            <a:p>
              <a:r>
                <a:rPr lang="en-US" sz="1400" dirty="0">
                  <a:solidFill>
                    <a:schemeClr val="bg1">
                      <a:lumMod val="50000"/>
                    </a:schemeClr>
                  </a:solidFill>
                </a:rPr>
                <a:t>[Richardson et al. 15]</a:t>
              </a:r>
            </a:p>
          </p:txBody>
        </p:sp>
        <p:sp>
          <p:nvSpPr>
            <p:cNvPr id="70" name="Rectangle 69">
              <a:extLst>
                <a:ext uri="{FF2B5EF4-FFF2-40B4-BE49-F238E27FC236}">
                  <a16:creationId xmlns:a16="http://schemas.microsoft.com/office/drawing/2014/main" id="{3517D684-2AE9-CE4B-8E0F-5A722B119A9A}"/>
                </a:ext>
              </a:extLst>
            </p:cNvPr>
            <p:cNvSpPr/>
            <p:nvPr/>
          </p:nvSpPr>
          <p:spPr>
            <a:xfrm>
              <a:off x="5938288" y="6345000"/>
              <a:ext cx="1123064" cy="307777"/>
            </a:xfrm>
            <a:prstGeom prst="rect">
              <a:avLst/>
            </a:prstGeom>
          </p:spPr>
          <p:txBody>
            <a:bodyPr wrap="none">
              <a:spAutoFit/>
            </a:bodyPr>
            <a:lstStyle/>
            <a:p>
              <a:r>
                <a:rPr lang="en-US" sz="1400" dirty="0">
                  <a:solidFill>
                    <a:schemeClr val="bg1">
                      <a:lumMod val="50000"/>
                    </a:schemeClr>
                  </a:solidFill>
                </a:rPr>
                <a:t>[Lai et al. 17]</a:t>
              </a:r>
            </a:p>
          </p:txBody>
        </p:sp>
      </p:gr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88</a:t>
            </a:fld>
            <a:endParaRPr lang="en-US" dirty="0"/>
          </a:p>
        </p:txBody>
      </p:sp>
    </p:spTree>
    <p:extLst>
      <p:ext uri="{BB962C8B-B14F-4D97-AF65-F5344CB8AC3E}">
        <p14:creationId xmlns:p14="http://schemas.microsoft.com/office/powerpoint/2010/main" val="20323328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AutoGenerated: 848">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any value in out-of-format training? </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495487" y="2558420"/>
            <a:ext cx="418769" cy="3693319"/>
          </a:xfrm>
          <a:prstGeom prst="rect">
            <a:avLst/>
          </a:prstGeom>
          <a:noFill/>
        </p:spPr>
        <p:txBody>
          <a:bodyPr wrap="none" rtlCol="0" anchor="ctr" anchorCtr="0">
            <a:spAutoFit/>
          </a:bodyPr>
          <a:lstStyle/>
          <a:p>
            <a:pPr algn="r"/>
            <a:r>
              <a:rPr lang="en-US" dirty="0">
                <a:latin typeface="Merriweather Sans" panose="02000503060000020004" pitchFamily="2" charset="77"/>
              </a:rPr>
              <a:t>80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70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50</a:t>
            </a:r>
          </a:p>
        </p:txBody>
      </p:sp>
      <p:sp>
        <p:nvSpPr>
          <p:cNvPr id="18" name="TextBox 17">
            <a:extLst>
              <a:ext uri="{FF2B5EF4-FFF2-40B4-BE49-F238E27FC236}">
                <a16:creationId xmlns:a16="http://schemas.microsoft.com/office/drawing/2014/main" id="{8DA1A6FC-79FC-7842-8722-A7004C303BDB}"/>
              </a:ext>
            </a:extLst>
          </p:cNvPr>
          <p:cNvSpPr txBox="1"/>
          <p:nvPr/>
        </p:nvSpPr>
        <p:spPr>
          <a:xfrm>
            <a:off x="9892779" y="3672488"/>
            <a:ext cx="94769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latin typeface="Merriweather Sans" panose="02000503060000020004" pitchFamily="2" charset="77"/>
              </a:rPr>
            </a:br>
            <a:r>
              <a:rPr lang="en-US" sz="1200" b="1" dirty="0">
                <a:latin typeface="Merriweather Sans" panose="02000503060000020004" pitchFamily="2" charset="77"/>
              </a:rPr>
              <a:t>(Extractive)</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881435" y="605143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0A29AAA-E16E-184B-A640-962A830D56BA}"/>
              </a:ext>
            </a:extLst>
          </p:cNvPr>
          <p:cNvSpPr txBox="1"/>
          <p:nvPr/>
        </p:nvSpPr>
        <p:spPr>
          <a:xfrm>
            <a:off x="7839239" y="4320382"/>
            <a:ext cx="998094"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NarQA</a:t>
            </a:r>
            <a:r>
              <a:rPr lang="en-US" sz="1200" b="1" dirty="0">
                <a:latin typeface="Merriweather Sans" panose="02000503060000020004" pitchFamily="2" charset="77"/>
              </a:rPr>
              <a:t> </a:t>
            </a:r>
            <a:br>
              <a:rPr lang="en-US" sz="1200" b="1" dirty="0">
                <a:latin typeface="Merriweather Sans" panose="02000503060000020004" pitchFamily="2" charset="77"/>
              </a:rPr>
            </a:br>
            <a:r>
              <a:rPr lang="en-US" sz="1200" b="1" dirty="0">
                <a:latin typeface="Merriweather Sans" panose="02000503060000020004" pitchFamily="2" charset="77"/>
              </a:rPr>
              <a:t>(Abstractive)</a:t>
            </a:r>
          </a:p>
        </p:txBody>
      </p:sp>
      <p:sp>
        <p:nvSpPr>
          <p:cNvPr id="24" name="Rectangle 23">
            <a:extLst>
              <a:ext uri="{FF2B5EF4-FFF2-40B4-BE49-F238E27FC236}">
                <a16:creationId xmlns:a16="http://schemas.microsoft.com/office/drawing/2014/main" id="{622EF219-FFA4-B04A-869C-DC596A4343E4}"/>
              </a:ext>
            </a:extLst>
          </p:cNvPr>
          <p:cNvSpPr/>
          <p:nvPr/>
        </p:nvSpPr>
        <p:spPr>
          <a:xfrm>
            <a:off x="5901943" y="3003014"/>
            <a:ext cx="722842" cy="304154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1324EB8F-FD1B-6A42-B137-5B035F830061}"/>
              </a:ext>
            </a:extLst>
          </p:cNvPr>
          <p:cNvSpPr txBox="1"/>
          <p:nvPr/>
        </p:nvSpPr>
        <p:spPr>
          <a:xfrm>
            <a:off x="5808839" y="2589192"/>
            <a:ext cx="97975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br>
            <a:r>
              <a:rPr lang="en-US" sz="1200" b="1" dirty="0"/>
              <a:t>(Extractive)</a:t>
            </a:r>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195043" y="2560029"/>
            <a:ext cx="4236688" cy="1862235"/>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Corbel" panose="020B0503020204020204" pitchFamily="34" charset="0"/>
              </a:rPr>
              <a:t>Mixing </a:t>
            </a:r>
            <a:r>
              <a:rPr lang="en-US" sz="2000" dirty="0" err="1">
                <a:latin typeface="Corbel" panose="020B0503020204020204" pitchFamily="34" charset="0"/>
              </a:rPr>
              <a:t>BoolQ</a:t>
            </a:r>
            <a:r>
              <a:rPr lang="en-US" sz="2000" dirty="0">
                <a:latin typeface="Corbel" panose="020B0503020204020204" pitchFamily="34" charset="0"/>
              </a:rPr>
              <a:t> (</a:t>
            </a:r>
            <a:r>
              <a:rPr lang="en-US" sz="2000" dirty="0" err="1">
                <a:latin typeface="Corbel" panose="020B0503020204020204" pitchFamily="34" charset="0"/>
              </a:rPr>
              <a:t>YesNo</a:t>
            </a:r>
            <a:r>
              <a:rPr lang="en-US" sz="2000" dirty="0">
                <a:latin typeface="Corbel" panose="020B0503020204020204" pitchFamily="34" charset="0"/>
              </a:rPr>
              <a:t>)  </a:t>
            </a:r>
            <a:br>
              <a:rPr lang="en-US" sz="2000" dirty="0">
                <a:latin typeface="Corbel" panose="020B0503020204020204" pitchFamily="34" charset="0"/>
              </a:rPr>
            </a:br>
            <a:r>
              <a:rPr lang="en-US" sz="2000" dirty="0">
                <a:latin typeface="Corbel" panose="020B0503020204020204" pitchFamily="34" charset="0"/>
              </a:rPr>
              <a:t>w/ datasets of different formats. </a:t>
            </a:r>
          </a:p>
        </p:txBody>
      </p:sp>
      <p:sp>
        <p:nvSpPr>
          <p:cNvPr id="7" name="TextBox 6">
            <a:extLst>
              <a:ext uri="{FF2B5EF4-FFF2-40B4-BE49-F238E27FC236}">
                <a16:creationId xmlns:a16="http://schemas.microsoft.com/office/drawing/2014/main" id="{1A093C52-DF90-0F4D-AAAE-5A8FD8A50BF7}"/>
              </a:ext>
            </a:extLst>
          </p:cNvPr>
          <p:cNvSpPr txBox="1"/>
          <p:nvPr/>
        </p:nvSpPr>
        <p:spPr>
          <a:xfrm>
            <a:off x="1537584" y="4783628"/>
            <a:ext cx="1817870" cy="369332"/>
          </a:xfrm>
          <a:prstGeom prst="rect">
            <a:avLst/>
          </a:prstGeom>
          <a:noFill/>
        </p:spPr>
        <p:txBody>
          <a:bodyPr wrap="none" rtlCol="0">
            <a:spAutoFit/>
          </a:bodyPr>
          <a:lstStyle/>
          <a:p>
            <a:pPr algn="ctr"/>
            <a:r>
              <a:rPr lang="en-US" dirty="0"/>
              <a:t>Trained on </a:t>
            </a:r>
            <a:r>
              <a:rPr lang="en-US" dirty="0" err="1">
                <a:latin typeface="Merriweather Sans" panose="02000503060000020004" pitchFamily="2" charset="77"/>
              </a:rPr>
              <a:t>BoolQ</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1342463" y="5883364"/>
            <a:ext cx="2212209" cy="369332"/>
          </a:xfrm>
          <a:prstGeom prst="rect">
            <a:avLst/>
          </a:prstGeom>
          <a:noFill/>
        </p:spPr>
        <p:txBody>
          <a:bodyPr wrap="none" rtlCol="0">
            <a:spAutoFit/>
          </a:bodyPr>
          <a:lstStyle/>
          <a:p>
            <a:r>
              <a:rPr lang="en-US" dirty="0"/>
              <a:t>Trained on </a:t>
            </a:r>
            <a:r>
              <a:rPr lang="en-US" dirty="0" err="1">
                <a:latin typeface="Merriweather Sans" panose="02000503060000020004" pitchFamily="2" charset="77"/>
              </a:rPr>
              <a:t>BoolQ</a:t>
            </a:r>
            <a:r>
              <a:rPr lang="en-US" dirty="0">
                <a:latin typeface="Merriweather Sans" panose="02000503060000020004" pitchFamily="2" charset="77"/>
              </a:rPr>
              <a:t> + </a:t>
            </a:r>
            <a:r>
              <a:rPr lang="en-US" b="1" dirty="0">
                <a:solidFill>
                  <a:srgbClr val="FF0000"/>
                </a:solidFill>
                <a:latin typeface="Merriweather Sans" panose="02000503060000020004" pitchFamily="2" charset="77"/>
              </a:rPr>
              <a:t>X</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242243"/>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98072"/>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5141443" y="3242354"/>
            <a:ext cx="722842" cy="280220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148011" y="324884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76.4</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Mixing pairs of formats: experiment (2)</a:t>
            </a:r>
          </a:p>
        </p:txBody>
      </p:sp>
      <p:sp>
        <p:nvSpPr>
          <p:cNvPr id="49" name="TextBox 48">
            <a:extLst>
              <a:ext uri="{FF2B5EF4-FFF2-40B4-BE49-F238E27FC236}">
                <a16:creationId xmlns:a16="http://schemas.microsoft.com/office/drawing/2014/main" id="{BAC344EE-C9EA-6C4E-A502-0EC1CDE3DFB8}"/>
              </a:ext>
            </a:extLst>
          </p:cNvPr>
          <p:cNvSpPr txBox="1"/>
          <p:nvPr/>
        </p:nvSpPr>
        <p:spPr>
          <a:xfrm>
            <a:off x="5908511" y="3012183"/>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78.9</a:t>
            </a:r>
          </a:p>
        </p:txBody>
      </p:sp>
      <p:sp>
        <p:nvSpPr>
          <p:cNvPr id="58" name="Rectangle 57">
            <a:extLst>
              <a:ext uri="{FF2B5EF4-FFF2-40B4-BE49-F238E27FC236}">
                <a16:creationId xmlns:a16="http://schemas.microsoft.com/office/drawing/2014/main" id="{D594139F-EADC-E44D-9442-10A2DC2F4BAC}"/>
              </a:ext>
            </a:extLst>
          </p:cNvPr>
          <p:cNvSpPr/>
          <p:nvPr/>
        </p:nvSpPr>
        <p:spPr>
          <a:xfrm>
            <a:off x="7909372" y="4744437"/>
            <a:ext cx="722842" cy="1284240"/>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7148872" y="5610969"/>
            <a:ext cx="722842" cy="41770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7181543" y="563260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53.4</a:t>
            </a:r>
          </a:p>
        </p:txBody>
      </p:sp>
      <p:sp>
        <p:nvSpPr>
          <p:cNvPr id="61" name="TextBox 60">
            <a:extLst>
              <a:ext uri="{FF2B5EF4-FFF2-40B4-BE49-F238E27FC236}">
                <a16:creationId xmlns:a16="http://schemas.microsoft.com/office/drawing/2014/main" id="{DEB71D89-2858-4F41-9611-4C5F7DC97A8A}"/>
              </a:ext>
            </a:extLst>
          </p:cNvPr>
          <p:cNvSpPr txBox="1"/>
          <p:nvPr/>
        </p:nvSpPr>
        <p:spPr>
          <a:xfrm>
            <a:off x="7902653" y="4790790"/>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61.0</a:t>
            </a:r>
          </a:p>
        </p:txBody>
      </p:sp>
      <p:sp>
        <p:nvSpPr>
          <p:cNvPr id="62" name="Rectangle 61">
            <a:extLst>
              <a:ext uri="{FF2B5EF4-FFF2-40B4-BE49-F238E27FC236}">
                <a16:creationId xmlns:a16="http://schemas.microsoft.com/office/drawing/2014/main" id="{C06CEE90-88D1-2E4E-86E0-EA521C15FBF1}"/>
              </a:ext>
            </a:extLst>
          </p:cNvPr>
          <p:cNvSpPr/>
          <p:nvPr/>
        </p:nvSpPr>
        <p:spPr>
          <a:xfrm>
            <a:off x="9960600" y="4083064"/>
            <a:ext cx="722842" cy="1957219"/>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9200100" y="4417644"/>
            <a:ext cx="722842" cy="1622640"/>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9193381" y="442879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64.1</a:t>
            </a:r>
          </a:p>
        </p:txBody>
      </p:sp>
      <p:sp>
        <p:nvSpPr>
          <p:cNvPr id="65" name="TextBox 64">
            <a:extLst>
              <a:ext uri="{FF2B5EF4-FFF2-40B4-BE49-F238E27FC236}">
                <a16:creationId xmlns:a16="http://schemas.microsoft.com/office/drawing/2014/main" id="{86691C9D-BD59-8048-A801-4767FB6FD6EB}"/>
              </a:ext>
            </a:extLst>
          </p:cNvPr>
          <p:cNvSpPr txBox="1"/>
          <p:nvPr/>
        </p:nvSpPr>
        <p:spPr>
          <a:xfrm>
            <a:off x="9960600" y="4094216"/>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66.0</a:t>
            </a:r>
          </a:p>
        </p:txBody>
      </p:sp>
      <p:sp>
        <p:nvSpPr>
          <p:cNvPr id="6" name="Rectangle 5">
            <a:extLst>
              <a:ext uri="{FF2B5EF4-FFF2-40B4-BE49-F238E27FC236}">
                <a16:creationId xmlns:a16="http://schemas.microsoft.com/office/drawing/2014/main" id="{72C1D6CB-241D-8742-8C7A-0231E60EEE6B}"/>
              </a:ext>
            </a:extLst>
          </p:cNvPr>
          <p:cNvSpPr/>
          <p:nvPr/>
        </p:nvSpPr>
        <p:spPr>
          <a:xfrm>
            <a:off x="5479420" y="6070309"/>
            <a:ext cx="761747" cy="369332"/>
          </a:xfrm>
          <a:prstGeom prst="rect">
            <a:avLst/>
          </a:prstGeom>
        </p:spPr>
        <p:txBody>
          <a:bodyPr wrap="none">
            <a:spAutoFit/>
          </a:bodyPr>
          <a:lstStyle/>
          <a:p>
            <a:r>
              <a:rPr lang="en-US" dirty="0" err="1">
                <a:latin typeface="Merriweather Sans" panose="02000503060000020004" pitchFamily="2" charset="77"/>
              </a:rPr>
              <a:t>BoolQ</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7385971" y="6070309"/>
            <a:ext cx="1130438" cy="369332"/>
          </a:xfrm>
          <a:prstGeom prst="rect">
            <a:avLst/>
          </a:prstGeom>
        </p:spPr>
        <p:txBody>
          <a:bodyPr wrap="none">
            <a:spAutoFit/>
          </a:bodyPr>
          <a:lstStyle/>
          <a:p>
            <a:r>
              <a:rPr lang="en-US" dirty="0" err="1"/>
              <a:t>BoolQ</a:t>
            </a:r>
            <a:r>
              <a:rPr lang="en-US" dirty="0"/>
              <a:t>-CS</a:t>
            </a:r>
          </a:p>
        </p:txBody>
      </p:sp>
      <p:sp>
        <p:nvSpPr>
          <p:cNvPr id="67" name="Rectangle 66">
            <a:extLst>
              <a:ext uri="{FF2B5EF4-FFF2-40B4-BE49-F238E27FC236}">
                <a16:creationId xmlns:a16="http://schemas.microsoft.com/office/drawing/2014/main" id="{8F3FAE3B-3D92-A949-8A12-0C491857F2C6}"/>
              </a:ext>
            </a:extLst>
          </p:cNvPr>
          <p:cNvSpPr/>
          <p:nvPr/>
        </p:nvSpPr>
        <p:spPr>
          <a:xfrm>
            <a:off x="9002502" y="6070309"/>
            <a:ext cx="2054152" cy="369332"/>
          </a:xfrm>
          <a:prstGeom prst="rect">
            <a:avLst/>
          </a:prstGeom>
        </p:spPr>
        <p:txBody>
          <a:bodyPr wrap="none">
            <a:spAutoFit/>
          </a:bodyPr>
          <a:lstStyle/>
          <a:p>
            <a:r>
              <a:rPr lang="en-US" dirty="0" err="1">
                <a:latin typeface="Merriweather Sans" panose="02000503060000020004" pitchFamily="2" charset="77"/>
              </a:rPr>
              <a:t>MultiRC</a:t>
            </a:r>
            <a:r>
              <a:rPr lang="en-US" dirty="0">
                <a:latin typeface="Merriweather Sans" panose="02000503060000020004" pitchFamily="2" charset="77"/>
              </a:rPr>
              <a:t> (YN subset)</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5298760" y="6472888"/>
            <a:ext cx="5674039" cy="523220"/>
          </a:xfrm>
          <a:prstGeom prst="rect">
            <a:avLst/>
          </a:prstGeom>
        </p:spPr>
        <p:txBody>
          <a:bodyPr wrap="square">
            <a:spAutoFit/>
          </a:bodyPr>
          <a:lstStyle/>
          <a:p>
            <a:r>
              <a:rPr lang="en-US" sz="1400" dirty="0">
                <a:solidFill>
                  <a:schemeClr val="bg1">
                    <a:lumMod val="50000"/>
                  </a:schemeClr>
                </a:solidFill>
              </a:rPr>
              <a:t>[Clark et al. 19]	      [Gardner et al. 20] 	               [K et al. 18]</a:t>
            </a:r>
          </a:p>
          <a:p>
            <a:endParaRPr lang="en-US" sz="1400" dirty="0">
              <a:solidFill>
                <a:schemeClr val="bg1">
                  <a:lumMod val="50000"/>
                </a:schemeClr>
              </a:solidFill>
            </a:endParaRPr>
          </a:p>
        </p:txBody>
      </p:sp>
      <p:sp>
        <p:nvSpPr>
          <p:cNvPr id="30" name="Rectangle 29">
            <a:extLst>
              <a:ext uri="{FF2B5EF4-FFF2-40B4-BE49-F238E27FC236}">
                <a16:creationId xmlns:a16="http://schemas.microsoft.com/office/drawing/2014/main" id="{84F2AD05-C5BB-CA48-B107-5D4F9B6394C9}"/>
              </a:ext>
            </a:extLst>
          </p:cNvPr>
          <p:cNvSpPr/>
          <p:nvPr/>
        </p:nvSpPr>
        <p:spPr>
          <a:xfrm>
            <a:off x="5051539" y="3100359"/>
            <a:ext cx="850404" cy="29446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4C4D612-33CB-8F4A-9069-DCA7B69D601E}"/>
              </a:ext>
            </a:extLst>
          </p:cNvPr>
          <p:cNvSpPr/>
          <p:nvPr/>
        </p:nvSpPr>
        <p:spPr>
          <a:xfrm>
            <a:off x="7045530" y="5356250"/>
            <a:ext cx="850404" cy="674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8DAD9EF-55A9-ED4A-9DF1-C852C4014C98}"/>
              </a:ext>
            </a:extLst>
          </p:cNvPr>
          <p:cNvSpPr/>
          <p:nvPr/>
        </p:nvSpPr>
        <p:spPr>
          <a:xfrm>
            <a:off x="9090408" y="4395548"/>
            <a:ext cx="850404" cy="1644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871D2D0-53D4-5C4F-8AB5-681F3912E502}"/>
              </a:ext>
            </a:extLst>
          </p:cNvPr>
          <p:cNvSpPr/>
          <p:nvPr/>
        </p:nvSpPr>
        <p:spPr>
          <a:xfrm>
            <a:off x="5895539" y="2569571"/>
            <a:ext cx="850404" cy="347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F274D4-48EA-DE4E-8E76-8B501DC4368B}"/>
              </a:ext>
            </a:extLst>
          </p:cNvPr>
          <p:cNvSpPr/>
          <p:nvPr/>
        </p:nvSpPr>
        <p:spPr>
          <a:xfrm>
            <a:off x="7909372" y="3523787"/>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C24F9CA-3182-5C43-9FFB-57F7AF025EBB}"/>
              </a:ext>
            </a:extLst>
          </p:cNvPr>
          <p:cNvSpPr/>
          <p:nvPr/>
        </p:nvSpPr>
        <p:spPr>
          <a:xfrm>
            <a:off x="9938064" y="3520362"/>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BACB6AD-EA2A-6C41-8D08-538BB6DEBF3A}"/>
              </a:ext>
            </a:extLst>
          </p:cNvPr>
          <p:cNvSpPr>
            <a:spLocks noGrp="1"/>
          </p:cNvSpPr>
          <p:nvPr>
            <p:ph type="sldNum" sz="quarter" idx="10"/>
          </p:nvPr>
        </p:nvSpPr>
        <p:spPr/>
        <p:txBody>
          <a:bodyPr/>
          <a:lstStyle/>
          <a:p>
            <a:pPr>
              <a:defRPr/>
            </a:pPr>
            <a:fld id="{0121240C-47AF-2F4D-83B3-CC3EDF50F794}" type="slidenum">
              <a:rPr lang="en-US" smtClean="0"/>
              <a:pPr>
                <a:defRPr/>
              </a:pPr>
              <a:t>89</a:t>
            </a:fld>
            <a:endParaRPr lang="en-US" dirty="0"/>
          </a:p>
        </p:txBody>
      </p:sp>
    </p:spTree>
    <p:extLst>
      <p:ext uri="{BB962C8B-B14F-4D97-AF65-F5344CB8AC3E}">
        <p14:creationId xmlns:p14="http://schemas.microsoft.com/office/powerpoint/2010/main" val="3475683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AutoGenerated: 76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QA; a broad definition </a:t>
            </a:r>
          </a:p>
        </p:txBody>
      </p:sp>
      <p:sp>
        <p:nvSpPr>
          <p:cNvPr id="3" name="Content Placeholder 2">
            <a:extLst>
              <a:ext uri="{FF2B5EF4-FFF2-40B4-BE49-F238E27FC236}">
                <a16:creationId xmlns:a16="http://schemas.microsoft.com/office/drawing/2014/main" id="{D7A50B66-97F6-1A4E-ABA1-F9761B3913D9}"/>
              </a:ext>
            </a:extLst>
          </p:cNvPr>
          <p:cNvSpPr>
            <a:spLocks noGrp="1"/>
          </p:cNvSpPr>
          <p:nvPr>
            <p:ph idx="1"/>
          </p:nvPr>
        </p:nvSpPr>
        <p:spPr/>
        <p:txBody>
          <a:bodyPr/>
          <a:lstStyle/>
          <a:p>
            <a:r>
              <a:rPr lang="en-US" b="1" dirty="0"/>
              <a:t>Task:</a:t>
            </a:r>
            <a:r>
              <a:rPr lang="en-US" dirty="0"/>
              <a:t> Question Answering (QA)</a:t>
            </a:r>
          </a:p>
        </p:txBody>
      </p:sp>
      <p:sp>
        <p:nvSpPr>
          <p:cNvPr id="5" name="Rectangle 4">
            <a:extLst>
              <a:ext uri="{FF2B5EF4-FFF2-40B4-BE49-F238E27FC236}">
                <a16:creationId xmlns:a16="http://schemas.microsoft.com/office/drawing/2014/main" id="{7138C077-2382-4245-8861-792F6A4AD2F3}"/>
              </a:ext>
            </a:extLst>
          </p:cNvPr>
          <p:cNvSpPr/>
          <p:nvPr/>
        </p:nvSpPr>
        <p:spPr>
          <a:xfrm>
            <a:off x="185597" y="2974234"/>
            <a:ext cx="3177745" cy="1200329"/>
          </a:xfrm>
          <a:prstGeom prst="rect">
            <a:avLst/>
          </a:prstGeom>
        </p:spPr>
        <p:txBody>
          <a:bodyPr wrap="square">
            <a:spAutoFit/>
          </a:bodyPr>
          <a:lstStyle/>
          <a:p>
            <a:pPr algn="ctr"/>
            <a:r>
              <a:rPr lang="en-US" sz="2400" i="1" dirty="0"/>
              <a:t>“What does photosynthesis produce that helps plants grow?”</a:t>
            </a:r>
          </a:p>
        </p:txBody>
      </p:sp>
      <p:pic>
        <p:nvPicPr>
          <p:cNvPr id="7" name="Picture 6">
            <a:extLst>
              <a:ext uri="{FF2B5EF4-FFF2-40B4-BE49-F238E27FC236}">
                <a16:creationId xmlns:a16="http://schemas.microsoft.com/office/drawing/2014/main" id="{380A614E-3A06-C24B-837D-D17FC9DB8304}"/>
              </a:ext>
            </a:extLst>
          </p:cNvPr>
          <p:cNvPicPr>
            <a:picLocks noChangeAspect="1"/>
          </p:cNvPicPr>
          <p:nvPr/>
        </p:nvPicPr>
        <p:blipFill>
          <a:blip r:embed="rId2"/>
          <a:stretch>
            <a:fillRect/>
          </a:stretch>
        </p:blipFill>
        <p:spPr>
          <a:xfrm>
            <a:off x="1596252" y="4311481"/>
            <a:ext cx="871493" cy="859873"/>
          </a:xfrm>
          <a:prstGeom prst="rect">
            <a:avLst/>
          </a:prstGeom>
        </p:spPr>
      </p:pic>
      <p:sp>
        <p:nvSpPr>
          <p:cNvPr id="9" name="Chevron 8">
            <a:extLst>
              <a:ext uri="{FF2B5EF4-FFF2-40B4-BE49-F238E27FC236}">
                <a16:creationId xmlns:a16="http://schemas.microsoft.com/office/drawing/2014/main" id="{CB365D0E-959B-5E45-8377-7DD10BD86850}"/>
              </a:ext>
            </a:extLst>
          </p:cNvPr>
          <p:cNvSpPr/>
          <p:nvPr/>
        </p:nvSpPr>
        <p:spPr>
          <a:xfrm>
            <a:off x="3753006" y="3729100"/>
            <a:ext cx="871493" cy="420816"/>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2" name="Google Shape;1258;p104" descr="Related image">
            <a:extLst>
              <a:ext uri="{FF2B5EF4-FFF2-40B4-BE49-F238E27FC236}">
                <a16:creationId xmlns:a16="http://schemas.microsoft.com/office/drawing/2014/main" id="{86AD9861-03B3-5F41-B1BC-E6900CC76387}"/>
              </a:ext>
            </a:extLst>
          </p:cNvPr>
          <p:cNvPicPr preferRelativeResize="0"/>
          <p:nvPr/>
        </p:nvPicPr>
        <p:blipFill>
          <a:blip r:embed="rId3">
            <a:alphaModFix/>
          </a:blip>
          <a:stretch>
            <a:fillRect/>
          </a:stretch>
        </p:blipFill>
        <p:spPr>
          <a:xfrm>
            <a:off x="5263062" y="3071272"/>
            <a:ext cx="1562100" cy="1732221"/>
          </a:xfrm>
          <a:prstGeom prst="rect">
            <a:avLst/>
          </a:prstGeom>
          <a:noFill/>
          <a:ln>
            <a:noFill/>
          </a:ln>
        </p:spPr>
      </p:pic>
      <p:sp>
        <p:nvSpPr>
          <p:cNvPr id="4" name="Rectangle 3">
            <a:extLst>
              <a:ext uri="{FF2B5EF4-FFF2-40B4-BE49-F238E27FC236}">
                <a16:creationId xmlns:a16="http://schemas.microsoft.com/office/drawing/2014/main" id="{73F7DB75-16C7-F844-9CE6-86C59BB8E3A3}"/>
              </a:ext>
            </a:extLst>
          </p:cNvPr>
          <p:cNvSpPr/>
          <p:nvPr/>
        </p:nvSpPr>
        <p:spPr>
          <a:xfrm>
            <a:off x="376889" y="5530632"/>
            <a:ext cx="3933854" cy="646331"/>
          </a:xfrm>
          <a:prstGeom prst="rect">
            <a:avLst/>
          </a:prstGeom>
        </p:spPr>
        <p:txBody>
          <a:bodyPr wrap="square">
            <a:spAutoFit/>
          </a:bodyPr>
          <a:lstStyle/>
          <a:p>
            <a:r>
              <a:rPr lang="en-US" b="1" dirty="0">
                <a:solidFill>
                  <a:srgbClr val="255ED3"/>
                </a:solidFill>
              </a:rPr>
              <a:t>Input: </a:t>
            </a:r>
            <a:r>
              <a:rPr lang="en-US" i="1" dirty="0">
                <a:solidFill>
                  <a:srgbClr val="255ED3"/>
                </a:solidFill>
              </a:rPr>
              <a:t>A question, along with additional information (hints, docs, images, etc.)</a:t>
            </a:r>
          </a:p>
        </p:txBody>
      </p:sp>
      <p:sp>
        <p:nvSpPr>
          <p:cNvPr id="6" name="Slide Number Placeholder 5">
            <a:extLst>
              <a:ext uri="{FF2B5EF4-FFF2-40B4-BE49-F238E27FC236}">
                <a16:creationId xmlns:a16="http://schemas.microsoft.com/office/drawing/2014/main" id="{C212F7F6-CE96-F740-830C-AB8D6D34B0BF}"/>
              </a:ext>
            </a:extLst>
          </p:cNvPr>
          <p:cNvSpPr>
            <a:spLocks noGrp="1"/>
          </p:cNvSpPr>
          <p:nvPr>
            <p:ph type="sldNum" sz="quarter" idx="10"/>
          </p:nvPr>
        </p:nvSpPr>
        <p:spPr/>
        <p:txBody>
          <a:bodyPr/>
          <a:lstStyle/>
          <a:p>
            <a:pPr>
              <a:defRPr/>
            </a:pPr>
            <a:fld id="{0121240C-47AF-2F4D-83B3-CC3EDF50F794}" type="slidenum">
              <a:rPr lang="en-US" smtClean="0"/>
              <a:pPr>
                <a:defRPr/>
              </a:pPr>
              <a:t>9</a:t>
            </a:fld>
            <a:endParaRPr lang="en-US" dirty="0"/>
          </a:p>
        </p:txBody>
      </p:sp>
    </p:spTree>
    <p:extLst>
      <p:ext uri="{BB962C8B-B14F-4D97-AF65-F5344CB8AC3E}">
        <p14:creationId xmlns:p14="http://schemas.microsoft.com/office/powerpoint/2010/main" val="20806246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AutoGenerated: 849">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any value in out-of-format training? </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495487" y="2558420"/>
            <a:ext cx="418769" cy="3693319"/>
          </a:xfrm>
          <a:prstGeom prst="rect">
            <a:avLst/>
          </a:prstGeom>
          <a:noFill/>
        </p:spPr>
        <p:txBody>
          <a:bodyPr wrap="none" rtlCol="0" anchor="ctr" anchorCtr="0">
            <a:spAutoFit/>
          </a:bodyPr>
          <a:lstStyle/>
          <a:p>
            <a:pPr algn="r"/>
            <a:r>
              <a:rPr lang="en-US" dirty="0">
                <a:latin typeface="Merriweather Sans" panose="02000503060000020004" pitchFamily="2" charset="77"/>
              </a:rPr>
              <a:t>80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70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50</a:t>
            </a:r>
          </a:p>
        </p:txBody>
      </p:sp>
      <p:sp>
        <p:nvSpPr>
          <p:cNvPr id="18" name="TextBox 17">
            <a:extLst>
              <a:ext uri="{FF2B5EF4-FFF2-40B4-BE49-F238E27FC236}">
                <a16:creationId xmlns:a16="http://schemas.microsoft.com/office/drawing/2014/main" id="{8DA1A6FC-79FC-7842-8722-A7004C303BDB}"/>
              </a:ext>
            </a:extLst>
          </p:cNvPr>
          <p:cNvSpPr txBox="1"/>
          <p:nvPr/>
        </p:nvSpPr>
        <p:spPr>
          <a:xfrm>
            <a:off x="9892779" y="3672488"/>
            <a:ext cx="94769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latin typeface="Merriweather Sans" panose="02000503060000020004" pitchFamily="2" charset="77"/>
              </a:rPr>
            </a:br>
            <a:r>
              <a:rPr lang="en-US" sz="1200" b="1" dirty="0">
                <a:latin typeface="Merriweather Sans" panose="02000503060000020004" pitchFamily="2" charset="77"/>
              </a:rPr>
              <a:t>(Extractive)</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881435" y="605143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0A29AAA-E16E-184B-A640-962A830D56BA}"/>
              </a:ext>
            </a:extLst>
          </p:cNvPr>
          <p:cNvSpPr txBox="1"/>
          <p:nvPr/>
        </p:nvSpPr>
        <p:spPr>
          <a:xfrm>
            <a:off x="7839239" y="4320382"/>
            <a:ext cx="998094"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NarQA</a:t>
            </a:r>
            <a:r>
              <a:rPr lang="en-US" sz="1200" b="1" dirty="0">
                <a:latin typeface="Merriweather Sans" panose="02000503060000020004" pitchFamily="2" charset="77"/>
              </a:rPr>
              <a:t> </a:t>
            </a:r>
            <a:br>
              <a:rPr lang="en-US" sz="1200" b="1" dirty="0">
                <a:latin typeface="Merriweather Sans" panose="02000503060000020004" pitchFamily="2" charset="77"/>
              </a:rPr>
            </a:br>
            <a:r>
              <a:rPr lang="en-US" sz="1200" b="1" dirty="0">
                <a:latin typeface="Merriweather Sans" panose="02000503060000020004" pitchFamily="2" charset="77"/>
              </a:rPr>
              <a:t>(Abstractive)</a:t>
            </a:r>
          </a:p>
        </p:txBody>
      </p:sp>
      <p:sp>
        <p:nvSpPr>
          <p:cNvPr id="24" name="Rectangle 23">
            <a:extLst>
              <a:ext uri="{FF2B5EF4-FFF2-40B4-BE49-F238E27FC236}">
                <a16:creationId xmlns:a16="http://schemas.microsoft.com/office/drawing/2014/main" id="{622EF219-FFA4-B04A-869C-DC596A4343E4}"/>
              </a:ext>
            </a:extLst>
          </p:cNvPr>
          <p:cNvSpPr/>
          <p:nvPr/>
        </p:nvSpPr>
        <p:spPr>
          <a:xfrm>
            <a:off x="5901943" y="3003014"/>
            <a:ext cx="722842" cy="304154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1324EB8F-FD1B-6A42-B137-5B035F830061}"/>
              </a:ext>
            </a:extLst>
          </p:cNvPr>
          <p:cNvSpPr txBox="1"/>
          <p:nvPr/>
        </p:nvSpPr>
        <p:spPr>
          <a:xfrm>
            <a:off x="5808839" y="2589192"/>
            <a:ext cx="97975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br>
            <a:r>
              <a:rPr lang="en-US" sz="1200" b="1" dirty="0"/>
              <a:t>(Extractive)</a:t>
            </a:r>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195043" y="2560029"/>
            <a:ext cx="4236688" cy="1862235"/>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Corbel" panose="020B0503020204020204" pitchFamily="34" charset="0"/>
              </a:rPr>
              <a:t>Mixing </a:t>
            </a:r>
            <a:r>
              <a:rPr lang="en-US" sz="2000" dirty="0" err="1">
                <a:latin typeface="Corbel" panose="020B0503020204020204" pitchFamily="34" charset="0"/>
              </a:rPr>
              <a:t>BoolQ</a:t>
            </a:r>
            <a:r>
              <a:rPr lang="en-US" sz="2000" dirty="0">
                <a:latin typeface="Corbel" panose="020B0503020204020204" pitchFamily="34" charset="0"/>
              </a:rPr>
              <a:t> (</a:t>
            </a:r>
            <a:r>
              <a:rPr lang="en-US" sz="2000" dirty="0" err="1">
                <a:latin typeface="Corbel" panose="020B0503020204020204" pitchFamily="34" charset="0"/>
              </a:rPr>
              <a:t>YesNo</a:t>
            </a:r>
            <a:r>
              <a:rPr lang="en-US" sz="2000" dirty="0">
                <a:latin typeface="Corbel" panose="020B0503020204020204" pitchFamily="34" charset="0"/>
              </a:rPr>
              <a:t>)  </a:t>
            </a:r>
            <a:br>
              <a:rPr lang="en-US" sz="2000" dirty="0">
                <a:latin typeface="Corbel" panose="020B0503020204020204" pitchFamily="34" charset="0"/>
              </a:rPr>
            </a:br>
            <a:r>
              <a:rPr lang="en-US" sz="2000" dirty="0">
                <a:latin typeface="Corbel" panose="020B0503020204020204" pitchFamily="34" charset="0"/>
              </a:rPr>
              <a:t>w/ datasets of different formats. </a:t>
            </a:r>
          </a:p>
        </p:txBody>
      </p:sp>
      <p:sp>
        <p:nvSpPr>
          <p:cNvPr id="7" name="TextBox 6">
            <a:extLst>
              <a:ext uri="{FF2B5EF4-FFF2-40B4-BE49-F238E27FC236}">
                <a16:creationId xmlns:a16="http://schemas.microsoft.com/office/drawing/2014/main" id="{1A093C52-DF90-0F4D-AAAE-5A8FD8A50BF7}"/>
              </a:ext>
            </a:extLst>
          </p:cNvPr>
          <p:cNvSpPr txBox="1"/>
          <p:nvPr/>
        </p:nvSpPr>
        <p:spPr>
          <a:xfrm>
            <a:off x="1537584" y="4783628"/>
            <a:ext cx="1817870" cy="369332"/>
          </a:xfrm>
          <a:prstGeom prst="rect">
            <a:avLst/>
          </a:prstGeom>
          <a:noFill/>
        </p:spPr>
        <p:txBody>
          <a:bodyPr wrap="none" rtlCol="0">
            <a:spAutoFit/>
          </a:bodyPr>
          <a:lstStyle/>
          <a:p>
            <a:pPr algn="ctr"/>
            <a:r>
              <a:rPr lang="en-US" dirty="0"/>
              <a:t>Trained on </a:t>
            </a:r>
            <a:r>
              <a:rPr lang="en-US" dirty="0" err="1">
                <a:latin typeface="Merriweather Sans" panose="02000503060000020004" pitchFamily="2" charset="77"/>
              </a:rPr>
              <a:t>BoolQ</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1342463" y="5883364"/>
            <a:ext cx="2212209" cy="369332"/>
          </a:xfrm>
          <a:prstGeom prst="rect">
            <a:avLst/>
          </a:prstGeom>
          <a:noFill/>
        </p:spPr>
        <p:txBody>
          <a:bodyPr wrap="none" rtlCol="0">
            <a:spAutoFit/>
          </a:bodyPr>
          <a:lstStyle/>
          <a:p>
            <a:r>
              <a:rPr lang="en-US" dirty="0"/>
              <a:t>Trained on </a:t>
            </a:r>
            <a:r>
              <a:rPr lang="en-US" dirty="0" err="1">
                <a:latin typeface="Merriweather Sans" panose="02000503060000020004" pitchFamily="2" charset="77"/>
              </a:rPr>
              <a:t>BoolQ</a:t>
            </a:r>
            <a:r>
              <a:rPr lang="en-US" dirty="0">
                <a:latin typeface="Merriweather Sans" panose="02000503060000020004" pitchFamily="2" charset="77"/>
              </a:rPr>
              <a:t> + </a:t>
            </a:r>
            <a:r>
              <a:rPr lang="en-US" b="1" dirty="0">
                <a:solidFill>
                  <a:srgbClr val="FF0000"/>
                </a:solidFill>
                <a:latin typeface="Merriweather Sans" panose="02000503060000020004" pitchFamily="2" charset="77"/>
              </a:rPr>
              <a:t>X</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242243"/>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98072"/>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5141443" y="3242354"/>
            <a:ext cx="722842" cy="280220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148011" y="324884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76.4</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Mixing pairs of formats: experiment (2)</a:t>
            </a:r>
          </a:p>
        </p:txBody>
      </p:sp>
      <p:sp>
        <p:nvSpPr>
          <p:cNvPr id="49" name="TextBox 48">
            <a:extLst>
              <a:ext uri="{FF2B5EF4-FFF2-40B4-BE49-F238E27FC236}">
                <a16:creationId xmlns:a16="http://schemas.microsoft.com/office/drawing/2014/main" id="{BAC344EE-C9EA-6C4E-A502-0EC1CDE3DFB8}"/>
              </a:ext>
            </a:extLst>
          </p:cNvPr>
          <p:cNvSpPr txBox="1"/>
          <p:nvPr/>
        </p:nvSpPr>
        <p:spPr>
          <a:xfrm>
            <a:off x="5908511" y="3012183"/>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78.9</a:t>
            </a:r>
          </a:p>
        </p:txBody>
      </p:sp>
      <p:sp>
        <p:nvSpPr>
          <p:cNvPr id="58" name="Rectangle 57">
            <a:extLst>
              <a:ext uri="{FF2B5EF4-FFF2-40B4-BE49-F238E27FC236}">
                <a16:creationId xmlns:a16="http://schemas.microsoft.com/office/drawing/2014/main" id="{D594139F-EADC-E44D-9442-10A2DC2F4BAC}"/>
              </a:ext>
            </a:extLst>
          </p:cNvPr>
          <p:cNvSpPr/>
          <p:nvPr/>
        </p:nvSpPr>
        <p:spPr>
          <a:xfrm>
            <a:off x="7909372" y="4744437"/>
            <a:ext cx="722842" cy="1284240"/>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7148872" y="5610969"/>
            <a:ext cx="722842" cy="41770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7181543" y="563260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53.4</a:t>
            </a:r>
          </a:p>
        </p:txBody>
      </p:sp>
      <p:sp>
        <p:nvSpPr>
          <p:cNvPr id="61" name="TextBox 60">
            <a:extLst>
              <a:ext uri="{FF2B5EF4-FFF2-40B4-BE49-F238E27FC236}">
                <a16:creationId xmlns:a16="http://schemas.microsoft.com/office/drawing/2014/main" id="{DEB71D89-2858-4F41-9611-4C5F7DC97A8A}"/>
              </a:ext>
            </a:extLst>
          </p:cNvPr>
          <p:cNvSpPr txBox="1"/>
          <p:nvPr/>
        </p:nvSpPr>
        <p:spPr>
          <a:xfrm>
            <a:off x="7902653" y="4790790"/>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61.0</a:t>
            </a:r>
          </a:p>
        </p:txBody>
      </p:sp>
      <p:sp>
        <p:nvSpPr>
          <p:cNvPr id="62" name="Rectangle 61">
            <a:extLst>
              <a:ext uri="{FF2B5EF4-FFF2-40B4-BE49-F238E27FC236}">
                <a16:creationId xmlns:a16="http://schemas.microsoft.com/office/drawing/2014/main" id="{C06CEE90-88D1-2E4E-86E0-EA521C15FBF1}"/>
              </a:ext>
            </a:extLst>
          </p:cNvPr>
          <p:cNvSpPr/>
          <p:nvPr/>
        </p:nvSpPr>
        <p:spPr>
          <a:xfrm>
            <a:off x="9960600" y="4083064"/>
            <a:ext cx="722842" cy="1957219"/>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9200100" y="4417644"/>
            <a:ext cx="722842" cy="1622640"/>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9193381" y="442879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64.1</a:t>
            </a:r>
          </a:p>
        </p:txBody>
      </p:sp>
      <p:sp>
        <p:nvSpPr>
          <p:cNvPr id="65" name="TextBox 64">
            <a:extLst>
              <a:ext uri="{FF2B5EF4-FFF2-40B4-BE49-F238E27FC236}">
                <a16:creationId xmlns:a16="http://schemas.microsoft.com/office/drawing/2014/main" id="{86691C9D-BD59-8048-A801-4767FB6FD6EB}"/>
              </a:ext>
            </a:extLst>
          </p:cNvPr>
          <p:cNvSpPr txBox="1"/>
          <p:nvPr/>
        </p:nvSpPr>
        <p:spPr>
          <a:xfrm>
            <a:off x="9960600" y="4094216"/>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66.0</a:t>
            </a:r>
          </a:p>
        </p:txBody>
      </p:sp>
      <p:sp>
        <p:nvSpPr>
          <p:cNvPr id="6" name="Rectangle 5">
            <a:extLst>
              <a:ext uri="{FF2B5EF4-FFF2-40B4-BE49-F238E27FC236}">
                <a16:creationId xmlns:a16="http://schemas.microsoft.com/office/drawing/2014/main" id="{72C1D6CB-241D-8742-8C7A-0231E60EEE6B}"/>
              </a:ext>
            </a:extLst>
          </p:cNvPr>
          <p:cNvSpPr/>
          <p:nvPr/>
        </p:nvSpPr>
        <p:spPr>
          <a:xfrm>
            <a:off x="5479420" y="6070309"/>
            <a:ext cx="761747" cy="369332"/>
          </a:xfrm>
          <a:prstGeom prst="rect">
            <a:avLst/>
          </a:prstGeom>
        </p:spPr>
        <p:txBody>
          <a:bodyPr wrap="none">
            <a:spAutoFit/>
          </a:bodyPr>
          <a:lstStyle/>
          <a:p>
            <a:r>
              <a:rPr lang="en-US" dirty="0" err="1">
                <a:latin typeface="Merriweather Sans" panose="02000503060000020004" pitchFamily="2" charset="77"/>
              </a:rPr>
              <a:t>BoolQ</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7385971" y="6070309"/>
            <a:ext cx="1130438" cy="369332"/>
          </a:xfrm>
          <a:prstGeom prst="rect">
            <a:avLst/>
          </a:prstGeom>
        </p:spPr>
        <p:txBody>
          <a:bodyPr wrap="none">
            <a:spAutoFit/>
          </a:bodyPr>
          <a:lstStyle/>
          <a:p>
            <a:r>
              <a:rPr lang="en-US" dirty="0" err="1"/>
              <a:t>BoolQ</a:t>
            </a:r>
            <a:r>
              <a:rPr lang="en-US" dirty="0"/>
              <a:t>-CS</a:t>
            </a:r>
          </a:p>
        </p:txBody>
      </p:sp>
      <p:sp>
        <p:nvSpPr>
          <p:cNvPr id="67" name="Rectangle 66">
            <a:extLst>
              <a:ext uri="{FF2B5EF4-FFF2-40B4-BE49-F238E27FC236}">
                <a16:creationId xmlns:a16="http://schemas.microsoft.com/office/drawing/2014/main" id="{8F3FAE3B-3D92-A949-8A12-0C491857F2C6}"/>
              </a:ext>
            </a:extLst>
          </p:cNvPr>
          <p:cNvSpPr/>
          <p:nvPr/>
        </p:nvSpPr>
        <p:spPr>
          <a:xfrm>
            <a:off x="9002502" y="6070309"/>
            <a:ext cx="2054152" cy="369332"/>
          </a:xfrm>
          <a:prstGeom prst="rect">
            <a:avLst/>
          </a:prstGeom>
        </p:spPr>
        <p:txBody>
          <a:bodyPr wrap="none">
            <a:spAutoFit/>
          </a:bodyPr>
          <a:lstStyle/>
          <a:p>
            <a:r>
              <a:rPr lang="en-US" dirty="0" err="1">
                <a:latin typeface="Merriweather Sans" panose="02000503060000020004" pitchFamily="2" charset="77"/>
              </a:rPr>
              <a:t>MultiRC</a:t>
            </a:r>
            <a:r>
              <a:rPr lang="en-US" dirty="0">
                <a:latin typeface="Merriweather Sans" panose="02000503060000020004" pitchFamily="2" charset="77"/>
              </a:rPr>
              <a:t> (YN subset)</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5298760" y="6472888"/>
            <a:ext cx="5674039" cy="523220"/>
          </a:xfrm>
          <a:prstGeom prst="rect">
            <a:avLst/>
          </a:prstGeom>
        </p:spPr>
        <p:txBody>
          <a:bodyPr wrap="square">
            <a:spAutoFit/>
          </a:bodyPr>
          <a:lstStyle/>
          <a:p>
            <a:r>
              <a:rPr lang="en-US" sz="1400" dirty="0">
                <a:solidFill>
                  <a:schemeClr val="bg1">
                    <a:lumMod val="50000"/>
                  </a:schemeClr>
                </a:solidFill>
              </a:rPr>
              <a:t>[Clark et al. 19]	      [Gardner et al. 20] 	               [K et al. 18]</a:t>
            </a:r>
          </a:p>
          <a:p>
            <a:endParaRPr lang="en-US" sz="1400" dirty="0">
              <a:solidFill>
                <a:schemeClr val="bg1">
                  <a:lumMod val="50000"/>
                </a:schemeClr>
              </a:solidFill>
            </a:endParaRPr>
          </a:p>
        </p:txBody>
      </p:sp>
      <p:sp>
        <p:nvSpPr>
          <p:cNvPr id="33" name="Rectangle 32">
            <a:extLst>
              <a:ext uri="{FF2B5EF4-FFF2-40B4-BE49-F238E27FC236}">
                <a16:creationId xmlns:a16="http://schemas.microsoft.com/office/drawing/2014/main" id="{44C4D612-33CB-8F4A-9069-DCA7B69D601E}"/>
              </a:ext>
            </a:extLst>
          </p:cNvPr>
          <p:cNvSpPr/>
          <p:nvPr/>
        </p:nvSpPr>
        <p:spPr>
          <a:xfrm>
            <a:off x="7045530" y="5356250"/>
            <a:ext cx="850404" cy="674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8DAD9EF-55A9-ED4A-9DF1-C852C4014C98}"/>
              </a:ext>
            </a:extLst>
          </p:cNvPr>
          <p:cNvSpPr/>
          <p:nvPr/>
        </p:nvSpPr>
        <p:spPr>
          <a:xfrm>
            <a:off x="9090408" y="4395548"/>
            <a:ext cx="850404" cy="1644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871D2D0-53D4-5C4F-8AB5-681F3912E502}"/>
              </a:ext>
            </a:extLst>
          </p:cNvPr>
          <p:cNvSpPr/>
          <p:nvPr/>
        </p:nvSpPr>
        <p:spPr>
          <a:xfrm>
            <a:off x="5895539" y="2569571"/>
            <a:ext cx="850404" cy="347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F274D4-48EA-DE4E-8E76-8B501DC4368B}"/>
              </a:ext>
            </a:extLst>
          </p:cNvPr>
          <p:cNvSpPr/>
          <p:nvPr/>
        </p:nvSpPr>
        <p:spPr>
          <a:xfrm>
            <a:off x="7909372" y="3523787"/>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C24F9CA-3182-5C43-9FFB-57F7AF025EBB}"/>
              </a:ext>
            </a:extLst>
          </p:cNvPr>
          <p:cNvSpPr/>
          <p:nvPr/>
        </p:nvSpPr>
        <p:spPr>
          <a:xfrm>
            <a:off x="9938064" y="3520362"/>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BACB6AD-EA2A-6C41-8D08-538BB6DEBF3A}"/>
              </a:ext>
            </a:extLst>
          </p:cNvPr>
          <p:cNvSpPr>
            <a:spLocks noGrp="1"/>
          </p:cNvSpPr>
          <p:nvPr>
            <p:ph type="sldNum" sz="quarter" idx="10"/>
          </p:nvPr>
        </p:nvSpPr>
        <p:spPr/>
        <p:txBody>
          <a:bodyPr/>
          <a:lstStyle/>
          <a:p>
            <a:pPr>
              <a:defRPr/>
            </a:pPr>
            <a:fld id="{0121240C-47AF-2F4D-83B3-CC3EDF50F794}" type="slidenum">
              <a:rPr lang="en-US" smtClean="0"/>
              <a:pPr>
                <a:defRPr/>
              </a:pPr>
              <a:t>90</a:t>
            </a:fld>
            <a:endParaRPr lang="en-US" dirty="0"/>
          </a:p>
        </p:txBody>
      </p:sp>
    </p:spTree>
    <p:extLst>
      <p:ext uri="{BB962C8B-B14F-4D97-AF65-F5344CB8AC3E}">
        <p14:creationId xmlns:p14="http://schemas.microsoft.com/office/powerpoint/2010/main" val="35420489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AutoGenerated: 850">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any value in out-of-format training? </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495487" y="2558420"/>
            <a:ext cx="418769" cy="3693319"/>
          </a:xfrm>
          <a:prstGeom prst="rect">
            <a:avLst/>
          </a:prstGeom>
          <a:noFill/>
        </p:spPr>
        <p:txBody>
          <a:bodyPr wrap="none" rtlCol="0" anchor="ctr" anchorCtr="0">
            <a:spAutoFit/>
          </a:bodyPr>
          <a:lstStyle/>
          <a:p>
            <a:pPr algn="r"/>
            <a:r>
              <a:rPr lang="en-US" dirty="0">
                <a:latin typeface="Merriweather Sans" panose="02000503060000020004" pitchFamily="2" charset="77"/>
              </a:rPr>
              <a:t>80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70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50</a:t>
            </a:r>
          </a:p>
        </p:txBody>
      </p:sp>
      <p:sp>
        <p:nvSpPr>
          <p:cNvPr id="18" name="TextBox 17">
            <a:extLst>
              <a:ext uri="{FF2B5EF4-FFF2-40B4-BE49-F238E27FC236}">
                <a16:creationId xmlns:a16="http://schemas.microsoft.com/office/drawing/2014/main" id="{8DA1A6FC-79FC-7842-8722-A7004C303BDB}"/>
              </a:ext>
            </a:extLst>
          </p:cNvPr>
          <p:cNvSpPr txBox="1"/>
          <p:nvPr/>
        </p:nvSpPr>
        <p:spPr>
          <a:xfrm>
            <a:off x="9892779" y="3672488"/>
            <a:ext cx="94769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latin typeface="Merriweather Sans" panose="02000503060000020004" pitchFamily="2" charset="77"/>
              </a:rPr>
            </a:br>
            <a:r>
              <a:rPr lang="en-US" sz="1200" b="1" dirty="0">
                <a:latin typeface="Merriweather Sans" panose="02000503060000020004" pitchFamily="2" charset="77"/>
              </a:rPr>
              <a:t>(Extractive)</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881435" y="605143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0A29AAA-E16E-184B-A640-962A830D56BA}"/>
              </a:ext>
            </a:extLst>
          </p:cNvPr>
          <p:cNvSpPr txBox="1"/>
          <p:nvPr/>
        </p:nvSpPr>
        <p:spPr>
          <a:xfrm>
            <a:off x="7839239" y="4320382"/>
            <a:ext cx="998094"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NarQA</a:t>
            </a:r>
            <a:r>
              <a:rPr lang="en-US" sz="1200" b="1" dirty="0">
                <a:latin typeface="Merriweather Sans" panose="02000503060000020004" pitchFamily="2" charset="77"/>
              </a:rPr>
              <a:t> </a:t>
            </a:r>
            <a:br>
              <a:rPr lang="en-US" sz="1200" b="1" dirty="0">
                <a:latin typeface="Merriweather Sans" panose="02000503060000020004" pitchFamily="2" charset="77"/>
              </a:rPr>
            </a:br>
            <a:r>
              <a:rPr lang="en-US" sz="1200" b="1" dirty="0">
                <a:latin typeface="Merriweather Sans" panose="02000503060000020004" pitchFamily="2" charset="77"/>
              </a:rPr>
              <a:t>(Abstractive)</a:t>
            </a:r>
          </a:p>
        </p:txBody>
      </p:sp>
      <p:sp>
        <p:nvSpPr>
          <p:cNvPr id="24" name="Rectangle 23">
            <a:extLst>
              <a:ext uri="{FF2B5EF4-FFF2-40B4-BE49-F238E27FC236}">
                <a16:creationId xmlns:a16="http://schemas.microsoft.com/office/drawing/2014/main" id="{622EF219-FFA4-B04A-869C-DC596A4343E4}"/>
              </a:ext>
            </a:extLst>
          </p:cNvPr>
          <p:cNvSpPr/>
          <p:nvPr/>
        </p:nvSpPr>
        <p:spPr>
          <a:xfrm>
            <a:off x="5901943" y="3003014"/>
            <a:ext cx="722842" cy="304154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1324EB8F-FD1B-6A42-B137-5B035F830061}"/>
              </a:ext>
            </a:extLst>
          </p:cNvPr>
          <p:cNvSpPr txBox="1"/>
          <p:nvPr/>
        </p:nvSpPr>
        <p:spPr>
          <a:xfrm>
            <a:off x="5808839" y="2589192"/>
            <a:ext cx="97975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br>
            <a:r>
              <a:rPr lang="en-US" sz="1200" b="1" dirty="0"/>
              <a:t>(Extractive)</a:t>
            </a:r>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195043" y="2560029"/>
            <a:ext cx="4236688" cy="1862235"/>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Corbel" panose="020B0503020204020204" pitchFamily="34" charset="0"/>
              </a:rPr>
              <a:t>Mixing </a:t>
            </a:r>
            <a:r>
              <a:rPr lang="en-US" sz="2000" dirty="0" err="1">
                <a:latin typeface="Corbel" panose="020B0503020204020204" pitchFamily="34" charset="0"/>
              </a:rPr>
              <a:t>BoolQ</a:t>
            </a:r>
            <a:r>
              <a:rPr lang="en-US" sz="2000" dirty="0">
                <a:latin typeface="Corbel" panose="020B0503020204020204" pitchFamily="34" charset="0"/>
              </a:rPr>
              <a:t> (</a:t>
            </a:r>
            <a:r>
              <a:rPr lang="en-US" sz="2000" dirty="0" err="1">
                <a:latin typeface="Corbel" panose="020B0503020204020204" pitchFamily="34" charset="0"/>
              </a:rPr>
              <a:t>YesNo</a:t>
            </a:r>
            <a:r>
              <a:rPr lang="en-US" sz="2000" dirty="0">
                <a:latin typeface="Corbel" panose="020B0503020204020204" pitchFamily="34" charset="0"/>
              </a:rPr>
              <a:t>)  </a:t>
            </a:r>
            <a:br>
              <a:rPr lang="en-US" sz="2000" dirty="0">
                <a:latin typeface="Corbel" panose="020B0503020204020204" pitchFamily="34" charset="0"/>
              </a:rPr>
            </a:br>
            <a:r>
              <a:rPr lang="en-US" sz="2000" dirty="0">
                <a:latin typeface="Corbel" panose="020B0503020204020204" pitchFamily="34" charset="0"/>
              </a:rPr>
              <a:t>w/ datasets of different formats. </a:t>
            </a:r>
          </a:p>
        </p:txBody>
      </p:sp>
      <p:sp>
        <p:nvSpPr>
          <p:cNvPr id="7" name="TextBox 6">
            <a:extLst>
              <a:ext uri="{FF2B5EF4-FFF2-40B4-BE49-F238E27FC236}">
                <a16:creationId xmlns:a16="http://schemas.microsoft.com/office/drawing/2014/main" id="{1A093C52-DF90-0F4D-AAAE-5A8FD8A50BF7}"/>
              </a:ext>
            </a:extLst>
          </p:cNvPr>
          <p:cNvSpPr txBox="1"/>
          <p:nvPr/>
        </p:nvSpPr>
        <p:spPr>
          <a:xfrm>
            <a:off x="1537584" y="4783628"/>
            <a:ext cx="1817870" cy="369332"/>
          </a:xfrm>
          <a:prstGeom prst="rect">
            <a:avLst/>
          </a:prstGeom>
          <a:noFill/>
        </p:spPr>
        <p:txBody>
          <a:bodyPr wrap="none" rtlCol="0">
            <a:spAutoFit/>
          </a:bodyPr>
          <a:lstStyle/>
          <a:p>
            <a:pPr algn="ctr"/>
            <a:r>
              <a:rPr lang="en-US" dirty="0"/>
              <a:t>Trained on </a:t>
            </a:r>
            <a:r>
              <a:rPr lang="en-US" dirty="0" err="1">
                <a:latin typeface="Merriweather Sans" panose="02000503060000020004" pitchFamily="2" charset="77"/>
              </a:rPr>
              <a:t>BoolQ</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1342463" y="5883364"/>
            <a:ext cx="2212209" cy="369332"/>
          </a:xfrm>
          <a:prstGeom prst="rect">
            <a:avLst/>
          </a:prstGeom>
          <a:noFill/>
        </p:spPr>
        <p:txBody>
          <a:bodyPr wrap="none" rtlCol="0">
            <a:spAutoFit/>
          </a:bodyPr>
          <a:lstStyle/>
          <a:p>
            <a:r>
              <a:rPr lang="en-US" dirty="0"/>
              <a:t>Trained on </a:t>
            </a:r>
            <a:r>
              <a:rPr lang="en-US" dirty="0" err="1">
                <a:latin typeface="Merriweather Sans" panose="02000503060000020004" pitchFamily="2" charset="77"/>
              </a:rPr>
              <a:t>BoolQ</a:t>
            </a:r>
            <a:r>
              <a:rPr lang="en-US" dirty="0">
                <a:latin typeface="Merriweather Sans" panose="02000503060000020004" pitchFamily="2" charset="77"/>
              </a:rPr>
              <a:t> + </a:t>
            </a:r>
            <a:r>
              <a:rPr lang="en-US" b="1" dirty="0">
                <a:solidFill>
                  <a:srgbClr val="FF0000"/>
                </a:solidFill>
                <a:latin typeface="Merriweather Sans" panose="02000503060000020004" pitchFamily="2" charset="77"/>
              </a:rPr>
              <a:t>X</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242243"/>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98072"/>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5141443" y="3242354"/>
            <a:ext cx="722842" cy="280220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148011" y="324884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76.4</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Mixing pairs of formats: experiment (2)</a:t>
            </a:r>
          </a:p>
        </p:txBody>
      </p:sp>
      <p:sp>
        <p:nvSpPr>
          <p:cNvPr id="49" name="TextBox 48">
            <a:extLst>
              <a:ext uri="{FF2B5EF4-FFF2-40B4-BE49-F238E27FC236}">
                <a16:creationId xmlns:a16="http://schemas.microsoft.com/office/drawing/2014/main" id="{BAC344EE-C9EA-6C4E-A502-0EC1CDE3DFB8}"/>
              </a:ext>
            </a:extLst>
          </p:cNvPr>
          <p:cNvSpPr txBox="1"/>
          <p:nvPr/>
        </p:nvSpPr>
        <p:spPr>
          <a:xfrm>
            <a:off x="5908511" y="3012183"/>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78.9</a:t>
            </a:r>
          </a:p>
        </p:txBody>
      </p:sp>
      <p:sp>
        <p:nvSpPr>
          <p:cNvPr id="58" name="Rectangle 57">
            <a:extLst>
              <a:ext uri="{FF2B5EF4-FFF2-40B4-BE49-F238E27FC236}">
                <a16:creationId xmlns:a16="http://schemas.microsoft.com/office/drawing/2014/main" id="{D594139F-EADC-E44D-9442-10A2DC2F4BAC}"/>
              </a:ext>
            </a:extLst>
          </p:cNvPr>
          <p:cNvSpPr/>
          <p:nvPr/>
        </p:nvSpPr>
        <p:spPr>
          <a:xfrm>
            <a:off x="7909372" y="4744437"/>
            <a:ext cx="722842" cy="1284240"/>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7148872" y="5610969"/>
            <a:ext cx="722842" cy="41770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7181543" y="563260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53.4</a:t>
            </a:r>
          </a:p>
        </p:txBody>
      </p:sp>
      <p:sp>
        <p:nvSpPr>
          <p:cNvPr id="61" name="TextBox 60">
            <a:extLst>
              <a:ext uri="{FF2B5EF4-FFF2-40B4-BE49-F238E27FC236}">
                <a16:creationId xmlns:a16="http://schemas.microsoft.com/office/drawing/2014/main" id="{DEB71D89-2858-4F41-9611-4C5F7DC97A8A}"/>
              </a:ext>
            </a:extLst>
          </p:cNvPr>
          <p:cNvSpPr txBox="1"/>
          <p:nvPr/>
        </p:nvSpPr>
        <p:spPr>
          <a:xfrm>
            <a:off x="7902653" y="4790790"/>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61.0</a:t>
            </a:r>
          </a:p>
        </p:txBody>
      </p:sp>
      <p:sp>
        <p:nvSpPr>
          <p:cNvPr id="62" name="Rectangle 61">
            <a:extLst>
              <a:ext uri="{FF2B5EF4-FFF2-40B4-BE49-F238E27FC236}">
                <a16:creationId xmlns:a16="http://schemas.microsoft.com/office/drawing/2014/main" id="{C06CEE90-88D1-2E4E-86E0-EA521C15FBF1}"/>
              </a:ext>
            </a:extLst>
          </p:cNvPr>
          <p:cNvSpPr/>
          <p:nvPr/>
        </p:nvSpPr>
        <p:spPr>
          <a:xfrm>
            <a:off x="9960600" y="4083064"/>
            <a:ext cx="722842" cy="1957219"/>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9200100" y="4417644"/>
            <a:ext cx="722842" cy="1622640"/>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9193381" y="442879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64.1</a:t>
            </a:r>
          </a:p>
        </p:txBody>
      </p:sp>
      <p:sp>
        <p:nvSpPr>
          <p:cNvPr id="65" name="TextBox 64">
            <a:extLst>
              <a:ext uri="{FF2B5EF4-FFF2-40B4-BE49-F238E27FC236}">
                <a16:creationId xmlns:a16="http://schemas.microsoft.com/office/drawing/2014/main" id="{86691C9D-BD59-8048-A801-4767FB6FD6EB}"/>
              </a:ext>
            </a:extLst>
          </p:cNvPr>
          <p:cNvSpPr txBox="1"/>
          <p:nvPr/>
        </p:nvSpPr>
        <p:spPr>
          <a:xfrm>
            <a:off x="9960600" y="4094216"/>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66.0</a:t>
            </a:r>
          </a:p>
        </p:txBody>
      </p:sp>
      <p:sp>
        <p:nvSpPr>
          <p:cNvPr id="6" name="Rectangle 5">
            <a:extLst>
              <a:ext uri="{FF2B5EF4-FFF2-40B4-BE49-F238E27FC236}">
                <a16:creationId xmlns:a16="http://schemas.microsoft.com/office/drawing/2014/main" id="{72C1D6CB-241D-8742-8C7A-0231E60EEE6B}"/>
              </a:ext>
            </a:extLst>
          </p:cNvPr>
          <p:cNvSpPr/>
          <p:nvPr/>
        </p:nvSpPr>
        <p:spPr>
          <a:xfrm>
            <a:off x="5479420" y="6070309"/>
            <a:ext cx="761747" cy="369332"/>
          </a:xfrm>
          <a:prstGeom prst="rect">
            <a:avLst/>
          </a:prstGeom>
        </p:spPr>
        <p:txBody>
          <a:bodyPr wrap="none">
            <a:spAutoFit/>
          </a:bodyPr>
          <a:lstStyle/>
          <a:p>
            <a:r>
              <a:rPr lang="en-US" dirty="0" err="1">
                <a:latin typeface="Merriweather Sans" panose="02000503060000020004" pitchFamily="2" charset="77"/>
              </a:rPr>
              <a:t>BoolQ</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7385971" y="6070309"/>
            <a:ext cx="1130438" cy="369332"/>
          </a:xfrm>
          <a:prstGeom prst="rect">
            <a:avLst/>
          </a:prstGeom>
        </p:spPr>
        <p:txBody>
          <a:bodyPr wrap="none">
            <a:spAutoFit/>
          </a:bodyPr>
          <a:lstStyle/>
          <a:p>
            <a:r>
              <a:rPr lang="en-US" dirty="0" err="1"/>
              <a:t>BoolQ</a:t>
            </a:r>
            <a:r>
              <a:rPr lang="en-US" dirty="0"/>
              <a:t>-CS</a:t>
            </a:r>
          </a:p>
        </p:txBody>
      </p:sp>
      <p:sp>
        <p:nvSpPr>
          <p:cNvPr id="67" name="Rectangle 66">
            <a:extLst>
              <a:ext uri="{FF2B5EF4-FFF2-40B4-BE49-F238E27FC236}">
                <a16:creationId xmlns:a16="http://schemas.microsoft.com/office/drawing/2014/main" id="{8F3FAE3B-3D92-A949-8A12-0C491857F2C6}"/>
              </a:ext>
            </a:extLst>
          </p:cNvPr>
          <p:cNvSpPr/>
          <p:nvPr/>
        </p:nvSpPr>
        <p:spPr>
          <a:xfrm>
            <a:off x="9002502" y="6070309"/>
            <a:ext cx="2054152" cy="369332"/>
          </a:xfrm>
          <a:prstGeom prst="rect">
            <a:avLst/>
          </a:prstGeom>
        </p:spPr>
        <p:txBody>
          <a:bodyPr wrap="none">
            <a:spAutoFit/>
          </a:bodyPr>
          <a:lstStyle/>
          <a:p>
            <a:r>
              <a:rPr lang="en-US" dirty="0" err="1">
                <a:latin typeface="Merriweather Sans" panose="02000503060000020004" pitchFamily="2" charset="77"/>
              </a:rPr>
              <a:t>MultiRC</a:t>
            </a:r>
            <a:r>
              <a:rPr lang="en-US" dirty="0">
                <a:latin typeface="Merriweather Sans" panose="02000503060000020004" pitchFamily="2" charset="77"/>
              </a:rPr>
              <a:t> (YN subset)</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5298760" y="6472888"/>
            <a:ext cx="5674039" cy="523220"/>
          </a:xfrm>
          <a:prstGeom prst="rect">
            <a:avLst/>
          </a:prstGeom>
        </p:spPr>
        <p:txBody>
          <a:bodyPr wrap="square">
            <a:spAutoFit/>
          </a:bodyPr>
          <a:lstStyle/>
          <a:p>
            <a:r>
              <a:rPr lang="en-US" sz="1400" dirty="0">
                <a:solidFill>
                  <a:schemeClr val="bg1">
                    <a:lumMod val="50000"/>
                  </a:schemeClr>
                </a:solidFill>
              </a:rPr>
              <a:t>[Clark et al. 19]	      [Gardner et al. 20] 	               [K et al. 18]</a:t>
            </a:r>
          </a:p>
          <a:p>
            <a:endParaRPr lang="en-US" sz="1400" dirty="0">
              <a:solidFill>
                <a:schemeClr val="bg1">
                  <a:lumMod val="50000"/>
                </a:schemeClr>
              </a:solidFill>
            </a:endParaRPr>
          </a:p>
        </p:txBody>
      </p:sp>
      <p:sp>
        <p:nvSpPr>
          <p:cNvPr id="35" name="Rectangle 34">
            <a:extLst>
              <a:ext uri="{FF2B5EF4-FFF2-40B4-BE49-F238E27FC236}">
                <a16:creationId xmlns:a16="http://schemas.microsoft.com/office/drawing/2014/main" id="{68DAD9EF-55A9-ED4A-9DF1-C852C4014C98}"/>
              </a:ext>
            </a:extLst>
          </p:cNvPr>
          <p:cNvSpPr/>
          <p:nvPr/>
        </p:nvSpPr>
        <p:spPr>
          <a:xfrm>
            <a:off x="9090408" y="4395548"/>
            <a:ext cx="850404" cy="1644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871D2D0-53D4-5C4F-8AB5-681F3912E502}"/>
              </a:ext>
            </a:extLst>
          </p:cNvPr>
          <p:cNvSpPr/>
          <p:nvPr/>
        </p:nvSpPr>
        <p:spPr>
          <a:xfrm>
            <a:off x="5895539" y="2569571"/>
            <a:ext cx="850404" cy="347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F274D4-48EA-DE4E-8E76-8B501DC4368B}"/>
              </a:ext>
            </a:extLst>
          </p:cNvPr>
          <p:cNvSpPr/>
          <p:nvPr/>
        </p:nvSpPr>
        <p:spPr>
          <a:xfrm>
            <a:off x="7909372" y="3523787"/>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C24F9CA-3182-5C43-9FFB-57F7AF025EBB}"/>
              </a:ext>
            </a:extLst>
          </p:cNvPr>
          <p:cNvSpPr/>
          <p:nvPr/>
        </p:nvSpPr>
        <p:spPr>
          <a:xfrm>
            <a:off x="9938064" y="3520362"/>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BACB6AD-EA2A-6C41-8D08-538BB6DEBF3A}"/>
              </a:ext>
            </a:extLst>
          </p:cNvPr>
          <p:cNvSpPr>
            <a:spLocks noGrp="1"/>
          </p:cNvSpPr>
          <p:nvPr>
            <p:ph type="sldNum" sz="quarter" idx="10"/>
          </p:nvPr>
        </p:nvSpPr>
        <p:spPr/>
        <p:txBody>
          <a:bodyPr/>
          <a:lstStyle/>
          <a:p>
            <a:pPr>
              <a:defRPr/>
            </a:pPr>
            <a:fld id="{0121240C-47AF-2F4D-83B3-CC3EDF50F794}" type="slidenum">
              <a:rPr lang="en-US" smtClean="0"/>
              <a:pPr>
                <a:defRPr/>
              </a:pPr>
              <a:t>91</a:t>
            </a:fld>
            <a:endParaRPr lang="en-US" dirty="0"/>
          </a:p>
        </p:txBody>
      </p:sp>
    </p:spTree>
    <p:extLst>
      <p:ext uri="{BB962C8B-B14F-4D97-AF65-F5344CB8AC3E}">
        <p14:creationId xmlns:p14="http://schemas.microsoft.com/office/powerpoint/2010/main" val="14608146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AutoGenerated: 851">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any value in out-of-format training? </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495487" y="2558420"/>
            <a:ext cx="418769" cy="3693319"/>
          </a:xfrm>
          <a:prstGeom prst="rect">
            <a:avLst/>
          </a:prstGeom>
          <a:noFill/>
        </p:spPr>
        <p:txBody>
          <a:bodyPr wrap="none" rtlCol="0" anchor="ctr" anchorCtr="0">
            <a:spAutoFit/>
          </a:bodyPr>
          <a:lstStyle/>
          <a:p>
            <a:pPr algn="r"/>
            <a:r>
              <a:rPr lang="en-US" dirty="0">
                <a:latin typeface="Merriweather Sans" panose="02000503060000020004" pitchFamily="2" charset="77"/>
              </a:rPr>
              <a:t>80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70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50</a:t>
            </a:r>
          </a:p>
        </p:txBody>
      </p:sp>
      <p:sp>
        <p:nvSpPr>
          <p:cNvPr id="18" name="TextBox 17">
            <a:extLst>
              <a:ext uri="{FF2B5EF4-FFF2-40B4-BE49-F238E27FC236}">
                <a16:creationId xmlns:a16="http://schemas.microsoft.com/office/drawing/2014/main" id="{8DA1A6FC-79FC-7842-8722-A7004C303BDB}"/>
              </a:ext>
            </a:extLst>
          </p:cNvPr>
          <p:cNvSpPr txBox="1"/>
          <p:nvPr/>
        </p:nvSpPr>
        <p:spPr>
          <a:xfrm>
            <a:off x="9892779" y="3672488"/>
            <a:ext cx="94769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latin typeface="Merriweather Sans" panose="02000503060000020004" pitchFamily="2" charset="77"/>
              </a:rPr>
            </a:br>
            <a:r>
              <a:rPr lang="en-US" sz="1200" b="1" dirty="0">
                <a:latin typeface="Merriweather Sans" panose="02000503060000020004" pitchFamily="2" charset="77"/>
              </a:rPr>
              <a:t>(Extractive)</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881435" y="605143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0A29AAA-E16E-184B-A640-962A830D56BA}"/>
              </a:ext>
            </a:extLst>
          </p:cNvPr>
          <p:cNvSpPr txBox="1"/>
          <p:nvPr/>
        </p:nvSpPr>
        <p:spPr>
          <a:xfrm>
            <a:off x="7839239" y="4320382"/>
            <a:ext cx="998094"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NarQA</a:t>
            </a:r>
            <a:r>
              <a:rPr lang="en-US" sz="1200" b="1" dirty="0">
                <a:latin typeface="Merriweather Sans" panose="02000503060000020004" pitchFamily="2" charset="77"/>
              </a:rPr>
              <a:t> </a:t>
            </a:r>
            <a:br>
              <a:rPr lang="en-US" sz="1200" b="1" dirty="0">
                <a:latin typeface="Merriweather Sans" panose="02000503060000020004" pitchFamily="2" charset="77"/>
              </a:rPr>
            </a:br>
            <a:r>
              <a:rPr lang="en-US" sz="1200" b="1" dirty="0">
                <a:latin typeface="Merriweather Sans" panose="02000503060000020004" pitchFamily="2" charset="77"/>
              </a:rPr>
              <a:t>(Abstractive)</a:t>
            </a:r>
          </a:p>
        </p:txBody>
      </p:sp>
      <p:sp>
        <p:nvSpPr>
          <p:cNvPr id="24" name="Rectangle 23">
            <a:extLst>
              <a:ext uri="{FF2B5EF4-FFF2-40B4-BE49-F238E27FC236}">
                <a16:creationId xmlns:a16="http://schemas.microsoft.com/office/drawing/2014/main" id="{622EF219-FFA4-B04A-869C-DC596A4343E4}"/>
              </a:ext>
            </a:extLst>
          </p:cNvPr>
          <p:cNvSpPr/>
          <p:nvPr/>
        </p:nvSpPr>
        <p:spPr>
          <a:xfrm>
            <a:off x="5901943" y="3003014"/>
            <a:ext cx="722842" cy="304154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1324EB8F-FD1B-6A42-B137-5B035F830061}"/>
              </a:ext>
            </a:extLst>
          </p:cNvPr>
          <p:cNvSpPr txBox="1"/>
          <p:nvPr/>
        </p:nvSpPr>
        <p:spPr>
          <a:xfrm>
            <a:off x="5808839" y="2589192"/>
            <a:ext cx="97975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br>
            <a:r>
              <a:rPr lang="en-US" sz="1200" b="1" dirty="0"/>
              <a:t>(Extractive)</a:t>
            </a:r>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195043" y="2560029"/>
            <a:ext cx="4236688" cy="1862235"/>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Corbel" panose="020B0503020204020204" pitchFamily="34" charset="0"/>
              </a:rPr>
              <a:t>Mixing </a:t>
            </a:r>
            <a:r>
              <a:rPr lang="en-US" sz="2000" dirty="0" err="1">
                <a:latin typeface="Corbel" panose="020B0503020204020204" pitchFamily="34" charset="0"/>
              </a:rPr>
              <a:t>BoolQ</a:t>
            </a:r>
            <a:r>
              <a:rPr lang="en-US" sz="2000" dirty="0">
                <a:latin typeface="Corbel" panose="020B0503020204020204" pitchFamily="34" charset="0"/>
              </a:rPr>
              <a:t> (</a:t>
            </a:r>
            <a:r>
              <a:rPr lang="en-US" sz="2000" dirty="0" err="1">
                <a:latin typeface="Corbel" panose="020B0503020204020204" pitchFamily="34" charset="0"/>
              </a:rPr>
              <a:t>YesNo</a:t>
            </a:r>
            <a:r>
              <a:rPr lang="en-US" sz="2000" dirty="0">
                <a:latin typeface="Corbel" panose="020B0503020204020204" pitchFamily="34" charset="0"/>
              </a:rPr>
              <a:t>)  </a:t>
            </a:r>
            <a:br>
              <a:rPr lang="en-US" sz="2000" dirty="0">
                <a:latin typeface="Corbel" panose="020B0503020204020204" pitchFamily="34" charset="0"/>
              </a:rPr>
            </a:br>
            <a:r>
              <a:rPr lang="en-US" sz="2000" dirty="0">
                <a:latin typeface="Corbel" panose="020B0503020204020204" pitchFamily="34" charset="0"/>
              </a:rPr>
              <a:t>w/ datasets of different formats. </a:t>
            </a:r>
          </a:p>
        </p:txBody>
      </p:sp>
      <p:sp>
        <p:nvSpPr>
          <p:cNvPr id="7" name="TextBox 6">
            <a:extLst>
              <a:ext uri="{FF2B5EF4-FFF2-40B4-BE49-F238E27FC236}">
                <a16:creationId xmlns:a16="http://schemas.microsoft.com/office/drawing/2014/main" id="{1A093C52-DF90-0F4D-AAAE-5A8FD8A50BF7}"/>
              </a:ext>
            </a:extLst>
          </p:cNvPr>
          <p:cNvSpPr txBox="1"/>
          <p:nvPr/>
        </p:nvSpPr>
        <p:spPr>
          <a:xfrm>
            <a:off x="1537584" y="4783628"/>
            <a:ext cx="1817870" cy="369332"/>
          </a:xfrm>
          <a:prstGeom prst="rect">
            <a:avLst/>
          </a:prstGeom>
          <a:noFill/>
        </p:spPr>
        <p:txBody>
          <a:bodyPr wrap="none" rtlCol="0">
            <a:spAutoFit/>
          </a:bodyPr>
          <a:lstStyle/>
          <a:p>
            <a:pPr algn="ctr"/>
            <a:r>
              <a:rPr lang="en-US" dirty="0"/>
              <a:t>Trained on </a:t>
            </a:r>
            <a:r>
              <a:rPr lang="en-US" dirty="0" err="1">
                <a:latin typeface="Merriweather Sans" panose="02000503060000020004" pitchFamily="2" charset="77"/>
              </a:rPr>
              <a:t>BoolQ</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1342463" y="5883364"/>
            <a:ext cx="2212209" cy="369332"/>
          </a:xfrm>
          <a:prstGeom prst="rect">
            <a:avLst/>
          </a:prstGeom>
          <a:noFill/>
        </p:spPr>
        <p:txBody>
          <a:bodyPr wrap="none" rtlCol="0">
            <a:spAutoFit/>
          </a:bodyPr>
          <a:lstStyle/>
          <a:p>
            <a:r>
              <a:rPr lang="en-US" dirty="0"/>
              <a:t>Trained on </a:t>
            </a:r>
            <a:r>
              <a:rPr lang="en-US" dirty="0" err="1">
                <a:latin typeface="Merriweather Sans" panose="02000503060000020004" pitchFamily="2" charset="77"/>
              </a:rPr>
              <a:t>BoolQ</a:t>
            </a:r>
            <a:r>
              <a:rPr lang="en-US" dirty="0">
                <a:latin typeface="Merriweather Sans" panose="02000503060000020004" pitchFamily="2" charset="77"/>
              </a:rPr>
              <a:t> + </a:t>
            </a:r>
            <a:r>
              <a:rPr lang="en-US" b="1" dirty="0">
                <a:solidFill>
                  <a:srgbClr val="FF0000"/>
                </a:solidFill>
                <a:latin typeface="Merriweather Sans" panose="02000503060000020004" pitchFamily="2" charset="77"/>
              </a:rPr>
              <a:t>X</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242243"/>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98072"/>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5141443" y="3242354"/>
            <a:ext cx="722842" cy="280220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148011" y="324884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76.4</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Mixing pairs of formats: experiment (2)</a:t>
            </a:r>
          </a:p>
        </p:txBody>
      </p:sp>
      <p:sp>
        <p:nvSpPr>
          <p:cNvPr id="49" name="TextBox 48">
            <a:extLst>
              <a:ext uri="{FF2B5EF4-FFF2-40B4-BE49-F238E27FC236}">
                <a16:creationId xmlns:a16="http://schemas.microsoft.com/office/drawing/2014/main" id="{BAC344EE-C9EA-6C4E-A502-0EC1CDE3DFB8}"/>
              </a:ext>
            </a:extLst>
          </p:cNvPr>
          <p:cNvSpPr txBox="1"/>
          <p:nvPr/>
        </p:nvSpPr>
        <p:spPr>
          <a:xfrm>
            <a:off x="5908511" y="3012183"/>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78.9</a:t>
            </a:r>
          </a:p>
        </p:txBody>
      </p:sp>
      <p:sp>
        <p:nvSpPr>
          <p:cNvPr id="58" name="Rectangle 57">
            <a:extLst>
              <a:ext uri="{FF2B5EF4-FFF2-40B4-BE49-F238E27FC236}">
                <a16:creationId xmlns:a16="http://schemas.microsoft.com/office/drawing/2014/main" id="{D594139F-EADC-E44D-9442-10A2DC2F4BAC}"/>
              </a:ext>
            </a:extLst>
          </p:cNvPr>
          <p:cNvSpPr/>
          <p:nvPr/>
        </p:nvSpPr>
        <p:spPr>
          <a:xfrm>
            <a:off x="7909372" y="4744437"/>
            <a:ext cx="722842" cy="1284240"/>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7148872" y="5610969"/>
            <a:ext cx="722842" cy="41770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7181543" y="563260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53.4</a:t>
            </a:r>
          </a:p>
        </p:txBody>
      </p:sp>
      <p:sp>
        <p:nvSpPr>
          <p:cNvPr id="61" name="TextBox 60">
            <a:extLst>
              <a:ext uri="{FF2B5EF4-FFF2-40B4-BE49-F238E27FC236}">
                <a16:creationId xmlns:a16="http://schemas.microsoft.com/office/drawing/2014/main" id="{DEB71D89-2858-4F41-9611-4C5F7DC97A8A}"/>
              </a:ext>
            </a:extLst>
          </p:cNvPr>
          <p:cNvSpPr txBox="1"/>
          <p:nvPr/>
        </p:nvSpPr>
        <p:spPr>
          <a:xfrm>
            <a:off x="7902653" y="4790790"/>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61.0</a:t>
            </a:r>
          </a:p>
        </p:txBody>
      </p:sp>
      <p:sp>
        <p:nvSpPr>
          <p:cNvPr id="62" name="Rectangle 61">
            <a:extLst>
              <a:ext uri="{FF2B5EF4-FFF2-40B4-BE49-F238E27FC236}">
                <a16:creationId xmlns:a16="http://schemas.microsoft.com/office/drawing/2014/main" id="{C06CEE90-88D1-2E4E-86E0-EA521C15FBF1}"/>
              </a:ext>
            </a:extLst>
          </p:cNvPr>
          <p:cNvSpPr/>
          <p:nvPr/>
        </p:nvSpPr>
        <p:spPr>
          <a:xfrm>
            <a:off x="9960600" y="4083064"/>
            <a:ext cx="722842" cy="1957219"/>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9200100" y="4417644"/>
            <a:ext cx="722842" cy="1622640"/>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9193381" y="442879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64.1</a:t>
            </a:r>
          </a:p>
        </p:txBody>
      </p:sp>
      <p:sp>
        <p:nvSpPr>
          <p:cNvPr id="65" name="TextBox 64">
            <a:extLst>
              <a:ext uri="{FF2B5EF4-FFF2-40B4-BE49-F238E27FC236}">
                <a16:creationId xmlns:a16="http://schemas.microsoft.com/office/drawing/2014/main" id="{86691C9D-BD59-8048-A801-4767FB6FD6EB}"/>
              </a:ext>
            </a:extLst>
          </p:cNvPr>
          <p:cNvSpPr txBox="1"/>
          <p:nvPr/>
        </p:nvSpPr>
        <p:spPr>
          <a:xfrm>
            <a:off x="9960600" y="4094216"/>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66.0</a:t>
            </a:r>
          </a:p>
        </p:txBody>
      </p:sp>
      <p:sp>
        <p:nvSpPr>
          <p:cNvPr id="6" name="Rectangle 5">
            <a:extLst>
              <a:ext uri="{FF2B5EF4-FFF2-40B4-BE49-F238E27FC236}">
                <a16:creationId xmlns:a16="http://schemas.microsoft.com/office/drawing/2014/main" id="{72C1D6CB-241D-8742-8C7A-0231E60EEE6B}"/>
              </a:ext>
            </a:extLst>
          </p:cNvPr>
          <p:cNvSpPr/>
          <p:nvPr/>
        </p:nvSpPr>
        <p:spPr>
          <a:xfrm>
            <a:off x="5479420" y="6070309"/>
            <a:ext cx="761747" cy="369332"/>
          </a:xfrm>
          <a:prstGeom prst="rect">
            <a:avLst/>
          </a:prstGeom>
        </p:spPr>
        <p:txBody>
          <a:bodyPr wrap="none">
            <a:spAutoFit/>
          </a:bodyPr>
          <a:lstStyle/>
          <a:p>
            <a:r>
              <a:rPr lang="en-US" dirty="0" err="1">
                <a:latin typeface="Merriweather Sans" panose="02000503060000020004" pitchFamily="2" charset="77"/>
              </a:rPr>
              <a:t>BoolQ</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7385971" y="6070309"/>
            <a:ext cx="1130438" cy="369332"/>
          </a:xfrm>
          <a:prstGeom prst="rect">
            <a:avLst/>
          </a:prstGeom>
        </p:spPr>
        <p:txBody>
          <a:bodyPr wrap="none">
            <a:spAutoFit/>
          </a:bodyPr>
          <a:lstStyle/>
          <a:p>
            <a:r>
              <a:rPr lang="en-US" dirty="0" err="1"/>
              <a:t>BoolQ</a:t>
            </a:r>
            <a:r>
              <a:rPr lang="en-US" dirty="0"/>
              <a:t>-CS</a:t>
            </a:r>
          </a:p>
        </p:txBody>
      </p:sp>
      <p:sp>
        <p:nvSpPr>
          <p:cNvPr id="67" name="Rectangle 66">
            <a:extLst>
              <a:ext uri="{FF2B5EF4-FFF2-40B4-BE49-F238E27FC236}">
                <a16:creationId xmlns:a16="http://schemas.microsoft.com/office/drawing/2014/main" id="{8F3FAE3B-3D92-A949-8A12-0C491857F2C6}"/>
              </a:ext>
            </a:extLst>
          </p:cNvPr>
          <p:cNvSpPr/>
          <p:nvPr/>
        </p:nvSpPr>
        <p:spPr>
          <a:xfrm>
            <a:off x="9002502" y="6070309"/>
            <a:ext cx="2054152" cy="369332"/>
          </a:xfrm>
          <a:prstGeom prst="rect">
            <a:avLst/>
          </a:prstGeom>
        </p:spPr>
        <p:txBody>
          <a:bodyPr wrap="none">
            <a:spAutoFit/>
          </a:bodyPr>
          <a:lstStyle/>
          <a:p>
            <a:r>
              <a:rPr lang="en-US" dirty="0" err="1">
                <a:latin typeface="Merriweather Sans" panose="02000503060000020004" pitchFamily="2" charset="77"/>
              </a:rPr>
              <a:t>MultiRC</a:t>
            </a:r>
            <a:r>
              <a:rPr lang="en-US" dirty="0">
                <a:latin typeface="Merriweather Sans" panose="02000503060000020004" pitchFamily="2" charset="77"/>
              </a:rPr>
              <a:t> (YN subset)</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5298760" y="6472888"/>
            <a:ext cx="5674039" cy="523220"/>
          </a:xfrm>
          <a:prstGeom prst="rect">
            <a:avLst/>
          </a:prstGeom>
        </p:spPr>
        <p:txBody>
          <a:bodyPr wrap="square">
            <a:spAutoFit/>
          </a:bodyPr>
          <a:lstStyle/>
          <a:p>
            <a:r>
              <a:rPr lang="en-US" sz="1400" dirty="0">
                <a:solidFill>
                  <a:schemeClr val="bg1">
                    <a:lumMod val="50000"/>
                  </a:schemeClr>
                </a:solidFill>
              </a:rPr>
              <a:t>[Clark et al. 19]	      [Gardner et al. 20] 	               [K et al. 18]</a:t>
            </a:r>
          </a:p>
          <a:p>
            <a:endParaRPr lang="en-US" sz="1400" dirty="0">
              <a:solidFill>
                <a:schemeClr val="bg1">
                  <a:lumMod val="50000"/>
                </a:schemeClr>
              </a:solidFill>
            </a:endParaRPr>
          </a:p>
        </p:txBody>
      </p:sp>
      <p:sp>
        <p:nvSpPr>
          <p:cNvPr id="36" name="Rectangle 35">
            <a:extLst>
              <a:ext uri="{FF2B5EF4-FFF2-40B4-BE49-F238E27FC236}">
                <a16:creationId xmlns:a16="http://schemas.microsoft.com/office/drawing/2014/main" id="{2871D2D0-53D4-5C4F-8AB5-681F3912E502}"/>
              </a:ext>
            </a:extLst>
          </p:cNvPr>
          <p:cNvSpPr/>
          <p:nvPr/>
        </p:nvSpPr>
        <p:spPr>
          <a:xfrm>
            <a:off x="5895539" y="2569571"/>
            <a:ext cx="850404" cy="347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F274D4-48EA-DE4E-8E76-8B501DC4368B}"/>
              </a:ext>
            </a:extLst>
          </p:cNvPr>
          <p:cNvSpPr/>
          <p:nvPr/>
        </p:nvSpPr>
        <p:spPr>
          <a:xfrm>
            <a:off x="7909372" y="3523787"/>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C24F9CA-3182-5C43-9FFB-57F7AF025EBB}"/>
              </a:ext>
            </a:extLst>
          </p:cNvPr>
          <p:cNvSpPr/>
          <p:nvPr/>
        </p:nvSpPr>
        <p:spPr>
          <a:xfrm>
            <a:off x="9938064" y="3520362"/>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BACB6AD-EA2A-6C41-8D08-538BB6DEBF3A}"/>
              </a:ext>
            </a:extLst>
          </p:cNvPr>
          <p:cNvSpPr>
            <a:spLocks noGrp="1"/>
          </p:cNvSpPr>
          <p:nvPr>
            <p:ph type="sldNum" sz="quarter" idx="10"/>
          </p:nvPr>
        </p:nvSpPr>
        <p:spPr/>
        <p:txBody>
          <a:bodyPr/>
          <a:lstStyle/>
          <a:p>
            <a:pPr>
              <a:defRPr/>
            </a:pPr>
            <a:fld id="{0121240C-47AF-2F4D-83B3-CC3EDF50F794}" type="slidenum">
              <a:rPr lang="en-US" smtClean="0"/>
              <a:pPr>
                <a:defRPr/>
              </a:pPr>
              <a:t>92</a:t>
            </a:fld>
            <a:endParaRPr lang="en-US" dirty="0"/>
          </a:p>
        </p:txBody>
      </p:sp>
    </p:spTree>
    <p:extLst>
      <p:ext uri="{BB962C8B-B14F-4D97-AF65-F5344CB8AC3E}">
        <p14:creationId xmlns:p14="http://schemas.microsoft.com/office/powerpoint/2010/main" val="22394939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AutoGenerated: 852">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any value in out-of-format training? </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495487" y="2558420"/>
            <a:ext cx="418769" cy="3693319"/>
          </a:xfrm>
          <a:prstGeom prst="rect">
            <a:avLst/>
          </a:prstGeom>
          <a:noFill/>
        </p:spPr>
        <p:txBody>
          <a:bodyPr wrap="none" rtlCol="0" anchor="ctr" anchorCtr="0">
            <a:spAutoFit/>
          </a:bodyPr>
          <a:lstStyle/>
          <a:p>
            <a:pPr algn="r"/>
            <a:r>
              <a:rPr lang="en-US" dirty="0">
                <a:latin typeface="Merriweather Sans" panose="02000503060000020004" pitchFamily="2" charset="77"/>
              </a:rPr>
              <a:t>80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70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50</a:t>
            </a:r>
          </a:p>
        </p:txBody>
      </p:sp>
      <p:sp>
        <p:nvSpPr>
          <p:cNvPr id="18" name="TextBox 17">
            <a:extLst>
              <a:ext uri="{FF2B5EF4-FFF2-40B4-BE49-F238E27FC236}">
                <a16:creationId xmlns:a16="http://schemas.microsoft.com/office/drawing/2014/main" id="{8DA1A6FC-79FC-7842-8722-A7004C303BDB}"/>
              </a:ext>
            </a:extLst>
          </p:cNvPr>
          <p:cNvSpPr txBox="1"/>
          <p:nvPr/>
        </p:nvSpPr>
        <p:spPr>
          <a:xfrm>
            <a:off x="9892779" y="3672488"/>
            <a:ext cx="94769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latin typeface="Merriweather Sans" panose="02000503060000020004" pitchFamily="2" charset="77"/>
              </a:rPr>
            </a:br>
            <a:r>
              <a:rPr lang="en-US" sz="1200" b="1" dirty="0">
                <a:latin typeface="Merriweather Sans" panose="02000503060000020004" pitchFamily="2" charset="77"/>
              </a:rPr>
              <a:t>(Extractive)</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881435" y="605143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0A29AAA-E16E-184B-A640-962A830D56BA}"/>
              </a:ext>
            </a:extLst>
          </p:cNvPr>
          <p:cNvSpPr txBox="1"/>
          <p:nvPr/>
        </p:nvSpPr>
        <p:spPr>
          <a:xfrm>
            <a:off x="7839239" y="4320382"/>
            <a:ext cx="998094"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NarQA</a:t>
            </a:r>
            <a:r>
              <a:rPr lang="en-US" sz="1200" b="1" dirty="0">
                <a:latin typeface="Merriweather Sans" panose="02000503060000020004" pitchFamily="2" charset="77"/>
              </a:rPr>
              <a:t> </a:t>
            </a:r>
            <a:br>
              <a:rPr lang="en-US" sz="1200" b="1" dirty="0">
                <a:latin typeface="Merriweather Sans" panose="02000503060000020004" pitchFamily="2" charset="77"/>
              </a:rPr>
            </a:br>
            <a:r>
              <a:rPr lang="en-US" sz="1200" b="1" dirty="0">
                <a:latin typeface="Merriweather Sans" panose="02000503060000020004" pitchFamily="2" charset="77"/>
              </a:rPr>
              <a:t>(Abstractive)</a:t>
            </a:r>
          </a:p>
        </p:txBody>
      </p:sp>
      <p:sp>
        <p:nvSpPr>
          <p:cNvPr id="24" name="Rectangle 23">
            <a:extLst>
              <a:ext uri="{FF2B5EF4-FFF2-40B4-BE49-F238E27FC236}">
                <a16:creationId xmlns:a16="http://schemas.microsoft.com/office/drawing/2014/main" id="{622EF219-FFA4-B04A-869C-DC596A4343E4}"/>
              </a:ext>
            </a:extLst>
          </p:cNvPr>
          <p:cNvSpPr/>
          <p:nvPr/>
        </p:nvSpPr>
        <p:spPr>
          <a:xfrm>
            <a:off x="5901943" y="3003014"/>
            <a:ext cx="722842" cy="304154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1324EB8F-FD1B-6A42-B137-5B035F830061}"/>
              </a:ext>
            </a:extLst>
          </p:cNvPr>
          <p:cNvSpPr txBox="1"/>
          <p:nvPr/>
        </p:nvSpPr>
        <p:spPr>
          <a:xfrm>
            <a:off x="5808839" y="2589192"/>
            <a:ext cx="97975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br>
            <a:r>
              <a:rPr lang="en-US" sz="1200" b="1" dirty="0"/>
              <a:t>(Extractive)</a:t>
            </a:r>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195043" y="2560029"/>
            <a:ext cx="4236688" cy="1862235"/>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Corbel" panose="020B0503020204020204" pitchFamily="34" charset="0"/>
              </a:rPr>
              <a:t>Mixing </a:t>
            </a:r>
            <a:r>
              <a:rPr lang="en-US" sz="2000" dirty="0" err="1">
                <a:latin typeface="Corbel" panose="020B0503020204020204" pitchFamily="34" charset="0"/>
              </a:rPr>
              <a:t>BoolQ</a:t>
            </a:r>
            <a:r>
              <a:rPr lang="en-US" sz="2000" dirty="0">
                <a:latin typeface="Corbel" panose="020B0503020204020204" pitchFamily="34" charset="0"/>
              </a:rPr>
              <a:t> (</a:t>
            </a:r>
            <a:r>
              <a:rPr lang="en-US" sz="2000" dirty="0" err="1">
                <a:latin typeface="Corbel" panose="020B0503020204020204" pitchFamily="34" charset="0"/>
              </a:rPr>
              <a:t>YesNo</a:t>
            </a:r>
            <a:r>
              <a:rPr lang="en-US" sz="2000" dirty="0">
                <a:latin typeface="Corbel" panose="020B0503020204020204" pitchFamily="34" charset="0"/>
              </a:rPr>
              <a:t>)  </a:t>
            </a:r>
            <a:br>
              <a:rPr lang="en-US" sz="2000" dirty="0">
                <a:latin typeface="Corbel" panose="020B0503020204020204" pitchFamily="34" charset="0"/>
              </a:rPr>
            </a:br>
            <a:r>
              <a:rPr lang="en-US" sz="2000" dirty="0">
                <a:latin typeface="Corbel" panose="020B0503020204020204" pitchFamily="34" charset="0"/>
              </a:rPr>
              <a:t>w/ datasets of different formats. </a:t>
            </a:r>
          </a:p>
        </p:txBody>
      </p:sp>
      <p:sp>
        <p:nvSpPr>
          <p:cNvPr id="7" name="TextBox 6">
            <a:extLst>
              <a:ext uri="{FF2B5EF4-FFF2-40B4-BE49-F238E27FC236}">
                <a16:creationId xmlns:a16="http://schemas.microsoft.com/office/drawing/2014/main" id="{1A093C52-DF90-0F4D-AAAE-5A8FD8A50BF7}"/>
              </a:ext>
            </a:extLst>
          </p:cNvPr>
          <p:cNvSpPr txBox="1"/>
          <p:nvPr/>
        </p:nvSpPr>
        <p:spPr>
          <a:xfrm>
            <a:off x="1537584" y="4783628"/>
            <a:ext cx="1817870" cy="369332"/>
          </a:xfrm>
          <a:prstGeom prst="rect">
            <a:avLst/>
          </a:prstGeom>
          <a:noFill/>
        </p:spPr>
        <p:txBody>
          <a:bodyPr wrap="none" rtlCol="0">
            <a:spAutoFit/>
          </a:bodyPr>
          <a:lstStyle/>
          <a:p>
            <a:pPr algn="ctr"/>
            <a:r>
              <a:rPr lang="en-US" dirty="0"/>
              <a:t>Trained on </a:t>
            </a:r>
            <a:r>
              <a:rPr lang="en-US" dirty="0" err="1">
                <a:latin typeface="Merriweather Sans" panose="02000503060000020004" pitchFamily="2" charset="77"/>
              </a:rPr>
              <a:t>BoolQ</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1342463" y="5883364"/>
            <a:ext cx="2212209" cy="369332"/>
          </a:xfrm>
          <a:prstGeom prst="rect">
            <a:avLst/>
          </a:prstGeom>
          <a:noFill/>
        </p:spPr>
        <p:txBody>
          <a:bodyPr wrap="none" rtlCol="0">
            <a:spAutoFit/>
          </a:bodyPr>
          <a:lstStyle/>
          <a:p>
            <a:r>
              <a:rPr lang="en-US" dirty="0"/>
              <a:t>Trained on </a:t>
            </a:r>
            <a:r>
              <a:rPr lang="en-US" dirty="0" err="1">
                <a:latin typeface="Merriweather Sans" panose="02000503060000020004" pitchFamily="2" charset="77"/>
              </a:rPr>
              <a:t>BoolQ</a:t>
            </a:r>
            <a:r>
              <a:rPr lang="en-US" dirty="0">
                <a:latin typeface="Merriweather Sans" panose="02000503060000020004" pitchFamily="2" charset="77"/>
              </a:rPr>
              <a:t> + </a:t>
            </a:r>
            <a:r>
              <a:rPr lang="en-US" b="1" dirty="0">
                <a:solidFill>
                  <a:srgbClr val="FF0000"/>
                </a:solidFill>
                <a:latin typeface="Merriweather Sans" panose="02000503060000020004" pitchFamily="2" charset="77"/>
              </a:rPr>
              <a:t>X</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242243"/>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98072"/>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5141443" y="3242354"/>
            <a:ext cx="722842" cy="280220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148011" y="324884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76.4</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Mixing pairs of formats: experiment (2)</a:t>
            </a:r>
          </a:p>
        </p:txBody>
      </p:sp>
      <p:sp>
        <p:nvSpPr>
          <p:cNvPr id="49" name="TextBox 48">
            <a:extLst>
              <a:ext uri="{FF2B5EF4-FFF2-40B4-BE49-F238E27FC236}">
                <a16:creationId xmlns:a16="http://schemas.microsoft.com/office/drawing/2014/main" id="{BAC344EE-C9EA-6C4E-A502-0EC1CDE3DFB8}"/>
              </a:ext>
            </a:extLst>
          </p:cNvPr>
          <p:cNvSpPr txBox="1"/>
          <p:nvPr/>
        </p:nvSpPr>
        <p:spPr>
          <a:xfrm>
            <a:off x="5908511" y="3012183"/>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78.9</a:t>
            </a:r>
          </a:p>
        </p:txBody>
      </p:sp>
      <p:sp>
        <p:nvSpPr>
          <p:cNvPr id="58" name="Rectangle 57">
            <a:extLst>
              <a:ext uri="{FF2B5EF4-FFF2-40B4-BE49-F238E27FC236}">
                <a16:creationId xmlns:a16="http://schemas.microsoft.com/office/drawing/2014/main" id="{D594139F-EADC-E44D-9442-10A2DC2F4BAC}"/>
              </a:ext>
            </a:extLst>
          </p:cNvPr>
          <p:cNvSpPr/>
          <p:nvPr/>
        </p:nvSpPr>
        <p:spPr>
          <a:xfrm>
            <a:off x="7909372" y="4744437"/>
            <a:ext cx="722842" cy="1284240"/>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7148872" y="5610969"/>
            <a:ext cx="722842" cy="41770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7181543" y="563260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53.4</a:t>
            </a:r>
          </a:p>
        </p:txBody>
      </p:sp>
      <p:sp>
        <p:nvSpPr>
          <p:cNvPr id="61" name="TextBox 60">
            <a:extLst>
              <a:ext uri="{FF2B5EF4-FFF2-40B4-BE49-F238E27FC236}">
                <a16:creationId xmlns:a16="http://schemas.microsoft.com/office/drawing/2014/main" id="{DEB71D89-2858-4F41-9611-4C5F7DC97A8A}"/>
              </a:ext>
            </a:extLst>
          </p:cNvPr>
          <p:cNvSpPr txBox="1"/>
          <p:nvPr/>
        </p:nvSpPr>
        <p:spPr>
          <a:xfrm>
            <a:off x="7902653" y="4790790"/>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61.0</a:t>
            </a:r>
          </a:p>
        </p:txBody>
      </p:sp>
      <p:sp>
        <p:nvSpPr>
          <p:cNvPr id="62" name="Rectangle 61">
            <a:extLst>
              <a:ext uri="{FF2B5EF4-FFF2-40B4-BE49-F238E27FC236}">
                <a16:creationId xmlns:a16="http://schemas.microsoft.com/office/drawing/2014/main" id="{C06CEE90-88D1-2E4E-86E0-EA521C15FBF1}"/>
              </a:ext>
            </a:extLst>
          </p:cNvPr>
          <p:cNvSpPr/>
          <p:nvPr/>
        </p:nvSpPr>
        <p:spPr>
          <a:xfrm>
            <a:off x="9960600" y="4083064"/>
            <a:ext cx="722842" cy="1957219"/>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9200100" y="4417644"/>
            <a:ext cx="722842" cy="1622640"/>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9193381" y="442879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64.1</a:t>
            </a:r>
          </a:p>
        </p:txBody>
      </p:sp>
      <p:sp>
        <p:nvSpPr>
          <p:cNvPr id="65" name="TextBox 64">
            <a:extLst>
              <a:ext uri="{FF2B5EF4-FFF2-40B4-BE49-F238E27FC236}">
                <a16:creationId xmlns:a16="http://schemas.microsoft.com/office/drawing/2014/main" id="{86691C9D-BD59-8048-A801-4767FB6FD6EB}"/>
              </a:ext>
            </a:extLst>
          </p:cNvPr>
          <p:cNvSpPr txBox="1"/>
          <p:nvPr/>
        </p:nvSpPr>
        <p:spPr>
          <a:xfrm>
            <a:off x="9960600" y="4094216"/>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66.0</a:t>
            </a:r>
          </a:p>
        </p:txBody>
      </p:sp>
      <p:sp>
        <p:nvSpPr>
          <p:cNvPr id="6" name="Rectangle 5">
            <a:extLst>
              <a:ext uri="{FF2B5EF4-FFF2-40B4-BE49-F238E27FC236}">
                <a16:creationId xmlns:a16="http://schemas.microsoft.com/office/drawing/2014/main" id="{72C1D6CB-241D-8742-8C7A-0231E60EEE6B}"/>
              </a:ext>
            </a:extLst>
          </p:cNvPr>
          <p:cNvSpPr/>
          <p:nvPr/>
        </p:nvSpPr>
        <p:spPr>
          <a:xfrm>
            <a:off x="5479420" y="6070309"/>
            <a:ext cx="761747" cy="369332"/>
          </a:xfrm>
          <a:prstGeom prst="rect">
            <a:avLst/>
          </a:prstGeom>
        </p:spPr>
        <p:txBody>
          <a:bodyPr wrap="none">
            <a:spAutoFit/>
          </a:bodyPr>
          <a:lstStyle/>
          <a:p>
            <a:r>
              <a:rPr lang="en-US" dirty="0" err="1">
                <a:latin typeface="Merriweather Sans" panose="02000503060000020004" pitchFamily="2" charset="77"/>
              </a:rPr>
              <a:t>BoolQ</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7385971" y="6070309"/>
            <a:ext cx="1130438" cy="369332"/>
          </a:xfrm>
          <a:prstGeom prst="rect">
            <a:avLst/>
          </a:prstGeom>
        </p:spPr>
        <p:txBody>
          <a:bodyPr wrap="none">
            <a:spAutoFit/>
          </a:bodyPr>
          <a:lstStyle/>
          <a:p>
            <a:r>
              <a:rPr lang="en-US" dirty="0" err="1"/>
              <a:t>BoolQ</a:t>
            </a:r>
            <a:r>
              <a:rPr lang="en-US" dirty="0"/>
              <a:t>-CS</a:t>
            </a:r>
          </a:p>
        </p:txBody>
      </p:sp>
      <p:sp>
        <p:nvSpPr>
          <p:cNvPr id="67" name="Rectangle 66">
            <a:extLst>
              <a:ext uri="{FF2B5EF4-FFF2-40B4-BE49-F238E27FC236}">
                <a16:creationId xmlns:a16="http://schemas.microsoft.com/office/drawing/2014/main" id="{8F3FAE3B-3D92-A949-8A12-0C491857F2C6}"/>
              </a:ext>
            </a:extLst>
          </p:cNvPr>
          <p:cNvSpPr/>
          <p:nvPr/>
        </p:nvSpPr>
        <p:spPr>
          <a:xfrm>
            <a:off x="9002502" y="6070309"/>
            <a:ext cx="2054152" cy="369332"/>
          </a:xfrm>
          <a:prstGeom prst="rect">
            <a:avLst/>
          </a:prstGeom>
        </p:spPr>
        <p:txBody>
          <a:bodyPr wrap="none">
            <a:spAutoFit/>
          </a:bodyPr>
          <a:lstStyle/>
          <a:p>
            <a:r>
              <a:rPr lang="en-US" dirty="0" err="1">
                <a:latin typeface="Merriweather Sans" panose="02000503060000020004" pitchFamily="2" charset="77"/>
              </a:rPr>
              <a:t>MultiRC</a:t>
            </a:r>
            <a:r>
              <a:rPr lang="en-US" dirty="0">
                <a:latin typeface="Merriweather Sans" panose="02000503060000020004" pitchFamily="2" charset="77"/>
              </a:rPr>
              <a:t> (YN subset)</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5298760" y="6472888"/>
            <a:ext cx="5674039" cy="523220"/>
          </a:xfrm>
          <a:prstGeom prst="rect">
            <a:avLst/>
          </a:prstGeom>
        </p:spPr>
        <p:txBody>
          <a:bodyPr wrap="square">
            <a:spAutoFit/>
          </a:bodyPr>
          <a:lstStyle/>
          <a:p>
            <a:r>
              <a:rPr lang="en-US" sz="1400" dirty="0">
                <a:solidFill>
                  <a:schemeClr val="bg1">
                    <a:lumMod val="50000"/>
                  </a:schemeClr>
                </a:solidFill>
              </a:rPr>
              <a:t>[Clark et al. 19]	      [Gardner et al. 20] 	               [K et al. 18]</a:t>
            </a:r>
          </a:p>
          <a:p>
            <a:endParaRPr lang="en-US" sz="1400" dirty="0">
              <a:solidFill>
                <a:schemeClr val="bg1">
                  <a:lumMod val="50000"/>
                </a:schemeClr>
              </a:solidFill>
            </a:endParaRPr>
          </a:p>
        </p:txBody>
      </p:sp>
      <p:sp>
        <p:nvSpPr>
          <p:cNvPr id="37" name="Rectangle 36">
            <a:extLst>
              <a:ext uri="{FF2B5EF4-FFF2-40B4-BE49-F238E27FC236}">
                <a16:creationId xmlns:a16="http://schemas.microsoft.com/office/drawing/2014/main" id="{74F274D4-48EA-DE4E-8E76-8B501DC4368B}"/>
              </a:ext>
            </a:extLst>
          </p:cNvPr>
          <p:cNvSpPr/>
          <p:nvPr/>
        </p:nvSpPr>
        <p:spPr>
          <a:xfrm>
            <a:off x="7909372" y="3523787"/>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C24F9CA-3182-5C43-9FFB-57F7AF025EBB}"/>
              </a:ext>
            </a:extLst>
          </p:cNvPr>
          <p:cNvSpPr/>
          <p:nvPr/>
        </p:nvSpPr>
        <p:spPr>
          <a:xfrm>
            <a:off x="9938064" y="3520362"/>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BACB6AD-EA2A-6C41-8D08-538BB6DEBF3A}"/>
              </a:ext>
            </a:extLst>
          </p:cNvPr>
          <p:cNvSpPr>
            <a:spLocks noGrp="1"/>
          </p:cNvSpPr>
          <p:nvPr>
            <p:ph type="sldNum" sz="quarter" idx="10"/>
          </p:nvPr>
        </p:nvSpPr>
        <p:spPr/>
        <p:txBody>
          <a:bodyPr/>
          <a:lstStyle/>
          <a:p>
            <a:pPr>
              <a:defRPr/>
            </a:pPr>
            <a:fld id="{0121240C-47AF-2F4D-83B3-CC3EDF50F794}" type="slidenum">
              <a:rPr lang="en-US" smtClean="0"/>
              <a:pPr>
                <a:defRPr/>
              </a:pPr>
              <a:t>93</a:t>
            </a:fld>
            <a:endParaRPr lang="en-US" dirty="0"/>
          </a:p>
        </p:txBody>
      </p:sp>
    </p:spTree>
    <p:extLst>
      <p:ext uri="{BB962C8B-B14F-4D97-AF65-F5344CB8AC3E}">
        <p14:creationId xmlns:p14="http://schemas.microsoft.com/office/powerpoint/2010/main" val="15122603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AutoGenerated: 853">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any value in out-of-format training? </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495487" y="2558420"/>
            <a:ext cx="418769" cy="3693319"/>
          </a:xfrm>
          <a:prstGeom prst="rect">
            <a:avLst/>
          </a:prstGeom>
          <a:noFill/>
        </p:spPr>
        <p:txBody>
          <a:bodyPr wrap="none" rtlCol="0" anchor="ctr" anchorCtr="0">
            <a:spAutoFit/>
          </a:bodyPr>
          <a:lstStyle/>
          <a:p>
            <a:pPr algn="r"/>
            <a:r>
              <a:rPr lang="en-US" dirty="0">
                <a:latin typeface="Merriweather Sans" panose="02000503060000020004" pitchFamily="2" charset="77"/>
              </a:rPr>
              <a:t>80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70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50</a:t>
            </a:r>
          </a:p>
        </p:txBody>
      </p:sp>
      <p:sp>
        <p:nvSpPr>
          <p:cNvPr id="18" name="TextBox 17">
            <a:extLst>
              <a:ext uri="{FF2B5EF4-FFF2-40B4-BE49-F238E27FC236}">
                <a16:creationId xmlns:a16="http://schemas.microsoft.com/office/drawing/2014/main" id="{8DA1A6FC-79FC-7842-8722-A7004C303BDB}"/>
              </a:ext>
            </a:extLst>
          </p:cNvPr>
          <p:cNvSpPr txBox="1"/>
          <p:nvPr/>
        </p:nvSpPr>
        <p:spPr>
          <a:xfrm>
            <a:off x="9892779" y="3672488"/>
            <a:ext cx="94769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latin typeface="Merriweather Sans" panose="02000503060000020004" pitchFamily="2" charset="77"/>
              </a:rPr>
            </a:br>
            <a:r>
              <a:rPr lang="en-US" sz="1200" b="1" dirty="0">
                <a:latin typeface="Merriweather Sans" panose="02000503060000020004" pitchFamily="2" charset="77"/>
              </a:rPr>
              <a:t>(Extractive)</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881435" y="605143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0A29AAA-E16E-184B-A640-962A830D56BA}"/>
              </a:ext>
            </a:extLst>
          </p:cNvPr>
          <p:cNvSpPr txBox="1"/>
          <p:nvPr/>
        </p:nvSpPr>
        <p:spPr>
          <a:xfrm>
            <a:off x="7839239" y="4320382"/>
            <a:ext cx="998094"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NarQA</a:t>
            </a:r>
            <a:r>
              <a:rPr lang="en-US" sz="1200" b="1" dirty="0">
                <a:latin typeface="Merriweather Sans" panose="02000503060000020004" pitchFamily="2" charset="77"/>
              </a:rPr>
              <a:t> </a:t>
            </a:r>
            <a:br>
              <a:rPr lang="en-US" sz="1200" b="1" dirty="0">
                <a:latin typeface="Merriweather Sans" panose="02000503060000020004" pitchFamily="2" charset="77"/>
              </a:rPr>
            </a:br>
            <a:r>
              <a:rPr lang="en-US" sz="1200" b="1" dirty="0">
                <a:latin typeface="Merriweather Sans" panose="02000503060000020004" pitchFamily="2" charset="77"/>
              </a:rPr>
              <a:t>(Abstractive)</a:t>
            </a:r>
          </a:p>
        </p:txBody>
      </p:sp>
      <p:sp>
        <p:nvSpPr>
          <p:cNvPr id="24" name="Rectangle 23">
            <a:extLst>
              <a:ext uri="{FF2B5EF4-FFF2-40B4-BE49-F238E27FC236}">
                <a16:creationId xmlns:a16="http://schemas.microsoft.com/office/drawing/2014/main" id="{622EF219-FFA4-B04A-869C-DC596A4343E4}"/>
              </a:ext>
            </a:extLst>
          </p:cNvPr>
          <p:cNvSpPr/>
          <p:nvPr/>
        </p:nvSpPr>
        <p:spPr>
          <a:xfrm>
            <a:off x="5901943" y="3003014"/>
            <a:ext cx="722842" cy="304154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1324EB8F-FD1B-6A42-B137-5B035F830061}"/>
              </a:ext>
            </a:extLst>
          </p:cNvPr>
          <p:cNvSpPr txBox="1"/>
          <p:nvPr/>
        </p:nvSpPr>
        <p:spPr>
          <a:xfrm>
            <a:off x="5808839" y="2589192"/>
            <a:ext cx="97975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br>
            <a:r>
              <a:rPr lang="en-US" sz="1200" b="1" dirty="0"/>
              <a:t>(Extractive)</a:t>
            </a:r>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195043" y="2560029"/>
            <a:ext cx="4236688" cy="1862235"/>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Corbel" panose="020B0503020204020204" pitchFamily="34" charset="0"/>
              </a:rPr>
              <a:t>Mixing </a:t>
            </a:r>
            <a:r>
              <a:rPr lang="en-US" sz="2000" dirty="0" err="1">
                <a:latin typeface="Corbel" panose="020B0503020204020204" pitchFamily="34" charset="0"/>
              </a:rPr>
              <a:t>BoolQ</a:t>
            </a:r>
            <a:r>
              <a:rPr lang="en-US" sz="2000" dirty="0">
                <a:latin typeface="Corbel" panose="020B0503020204020204" pitchFamily="34" charset="0"/>
              </a:rPr>
              <a:t> (</a:t>
            </a:r>
            <a:r>
              <a:rPr lang="en-US" sz="2000" dirty="0" err="1">
                <a:latin typeface="Corbel" panose="020B0503020204020204" pitchFamily="34" charset="0"/>
              </a:rPr>
              <a:t>YesNo</a:t>
            </a:r>
            <a:r>
              <a:rPr lang="en-US" sz="2000" dirty="0">
                <a:latin typeface="Corbel" panose="020B0503020204020204" pitchFamily="34" charset="0"/>
              </a:rPr>
              <a:t>)  </a:t>
            </a:r>
            <a:br>
              <a:rPr lang="en-US" sz="2000" dirty="0">
                <a:latin typeface="Corbel" panose="020B0503020204020204" pitchFamily="34" charset="0"/>
              </a:rPr>
            </a:br>
            <a:r>
              <a:rPr lang="en-US" sz="2000" dirty="0">
                <a:latin typeface="Corbel" panose="020B0503020204020204" pitchFamily="34" charset="0"/>
              </a:rPr>
              <a:t>w/ datasets of different formats. </a:t>
            </a:r>
          </a:p>
        </p:txBody>
      </p:sp>
      <p:sp>
        <p:nvSpPr>
          <p:cNvPr id="7" name="TextBox 6">
            <a:extLst>
              <a:ext uri="{FF2B5EF4-FFF2-40B4-BE49-F238E27FC236}">
                <a16:creationId xmlns:a16="http://schemas.microsoft.com/office/drawing/2014/main" id="{1A093C52-DF90-0F4D-AAAE-5A8FD8A50BF7}"/>
              </a:ext>
            </a:extLst>
          </p:cNvPr>
          <p:cNvSpPr txBox="1"/>
          <p:nvPr/>
        </p:nvSpPr>
        <p:spPr>
          <a:xfrm>
            <a:off x="1537584" y="4783628"/>
            <a:ext cx="1817870" cy="369332"/>
          </a:xfrm>
          <a:prstGeom prst="rect">
            <a:avLst/>
          </a:prstGeom>
          <a:noFill/>
        </p:spPr>
        <p:txBody>
          <a:bodyPr wrap="none" rtlCol="0">
            <a:spAutoFit/>
          </a:bodyPr>
          <a:lstStyle/>
          <a:p>
            <a:pPr algn="ctr"/>
            <a:r>
              <a:rPr lang="en-US" dirty="0"/>
              <a:t>Trained on </a:t>
            </a:r>
            <a:r>
              <a:rPr lang="en-US" dirty="0" err="1">
                <a:latin typeface="Merriweather Sans" panose="02000503060000020004" pitchFamily="2" charset="77"/>
              </a:rPr>
              <a:t>BoolQ</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1342463" y="5883364"/>
            <a:ext cx="2212209" cy="369332"/>
          </a:xfrm>
          <a:prstGeom prst="rect">
            <a:avLst/>
          </a:prstGeom>
          <a:noFill/>
        </p:spPr>
        <p:txBody>
          <a:bodyPr wrap="none" rtlCol="0">
            <a:spAutoFit/>
          </a:bodyPr>
          <a:lstStyle/>
          <a:p>
            <a:r>
              <a:rPr lang="en-US" dirty="0"/>
              <a:t>Trained on </a:t>
            </a:r>
            <a:r>
              <a:rPr lang="en-US" dirty="0" err="1">
                <a:latin typeface="Merriweather Sans" panose="02000503060000020004" pitchFamily="2" charset="77"/>
              </a:rPr>
              <a:t>BoolQ</a:t>
            </a:r>
            <a:r>
              <a:rPr lang="en-US" dirty="0">
                <a:latin typeface="Merriweather Sans" panose="02000503060000020004" pitchFamily="2" charset="77"/>
              </a:rPr>
              <a:t> + </a:t>
            </a:r>
            <a:r>
              <a:rPr lang="en-US" b="1" dirty="0">
                <a:solidFill>
                  <a:srgbClr val="FF0000"/>
                </a:solidFill>
                <a:latin typeface="Merriweather Sans" panose="02000503060000020004" pitchFamily="2" charset="77"/>
              </a:rPr>
              <a:t>X</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242243"/>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98072"/>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5141443" y="3242354"/>
            <a:ext cx="722842" cy="280220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148011" y="324884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76.4</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Mixing pairs of formats: experiment (2)</a:t>
            </a:r>
          </a:p>
        </p:txBody>
      </p:sp>
      <p:sp>
        <p:nvSpPr>
          <p:cNvPr id="49" name="TextBox 48">
            <a:extLst>
              <a:ext uri="{FF2B5EF4-FFF2-40B4-BE49-F238E27FC236}">
                <a16:creationId xmlns:a16="http://schemas.microsoft.com/office/drawing/2014/main" id="{BAC344EE-C9EA-6C4E-A502-0EC1CDE3DFB8}"/>
              </a:ext>
            </a:extLst>
          </p:cNvPr>
          <p:cNvSpPr txBox="1"/>
          <p:nvPr/>
        </p:nvSpPr>
        <p:spPr>
          <a:xfrm>
            <a:off x="5908511" y="3012183"/>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78.9</a:t>
            </a:r>
          </a:p>
        </p:txBody>
      </p:sp>
      <p:sp>
        <p:nvSpPr>
          <p:cNvPr id="58" name="Rectangle 57">
            <a:extLst>
              <a:ext uri="{FF2B5EF4-FFF2-40B4-BE49-F238E27FC236}">
                <a16:creationId xmlns:a16="http://schemas.microsoft.com/office/drawing/2014/main" id="{D594139F-EADC-E44D-9442-10A2DC2F4BAC}"/>
              </a:ext>
            </a:extLst>
          </p:cNvPr>
          <p:cNvSpPr/>
          <p:nvPr/>
        </p:nvSpPr>
        <p:spPr>
          <a:xfrm>
            <a:off x="7909372" y="4744437"/>
            <a:ext cx="722842" cy="1284240"/>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7148872" y="5610969"/>
            <a:ext cx="722842" cy="41770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7181543" y="563260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53.4</a:t>
            </a:r>
          </a:p>
        </p:txBody>
      </p:sp>
      <p:sp>
        <p:nvSpPr>
          <p:cNvPr id="61" name="TextBox 60">
            <a:extLst>
              <a:ext uri="{FF2B5EF4-FFF2-40B4-BE49-F238E27FC236}">
                <a16:creationId xmlns:a16="http://schemas.microsoft.com/office/drawing/2014/main" id="{DEB71D89-2858-4F41-9611-4C5F7DC97A8A}"/>
              </a:ext>
            </a:extLst>
          </p:cNvPr>
          <p:cNvSpPr txBox="1"/>
          <p:nvPr/>
        </p:nvSpPr>
        <p:spPr>
          <a:xfrm>
            <a:off x="7902653" y="4790790"/>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61.0</a:t>
            </a:r>
          </a:p>
        </p:txBody>
      </p:sp>
      <p:sp>
        <p:nvSpPr>
          <p:cNvPr id="62" name="Rectangle 61">
            <a:extLst>
              <a:ext uri="{FF2B5EF4-FFF2-40B4-BE49-F238E27FC236}">
                <a16:creationId xmlns:a16="http://schemas.microsoft.com/office/drawing/2014/main" id="{C06CEE90-88D1-2E4E-86E0-EA521C15FBF1}"/>
              </a:ext>
            </a:extLst>
          </p:cNvPr>
          <p:cNvSpPr/>
          <p:nvPr/>
        </p:nvSpPr>
        <p:spPr>
          <a:xfrm>
            <a:off x="9960600" y="4083064"/>
            <a:ext cx="722842" cy="1957219"/>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9200100" y="4417644"/>
            <a:ext cx="722842" cy="1622640"/>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9193381" y="442879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64.1</a:t>
            </a:r>
          </a:p>
        </p:txBody>
      </p:sp>
      <p:sp>
        <p:nvSpPr>
          <p:cNvPr id="65" name="TextBox 64">
            <a:extLst>
              <a:ext uri="{FF2B5EF4-FFF2-40B4-BE49-F238E27FC236}">
                <a16:creationId xmlns:a16="http://schemas.microsoft.com/office/drawing/2014/main" id="{86691C9D-BD59-8048-A801-4767FB6FD6EB}"/>
              </a:ext>
            </a:extLst>
          </p:cNvPr>
          <p:cNvSpPr txBox="1"/>
          <p:nvPr/>
        </p:nvSpPr>
        <p:spPr>
          <a:xfrm>
            <a:off x="9960600" y="4094216"/>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66.0</a:t>
            </a:r>
          </a:p>
        </p:txBody>
      </p:sp>
      <p:sp>
        <p:nvSpPr>
          <p:cNvPr id="6" name="Rectangle 5">
            <a:extLst>
              <a:ext uri="{FF2B5EF4-FFF2-40B4-BE49-F238E27FC236}">
                <a16:creationId xmlns:a16="http://schemas.microsoft.com/office/drawing/2014/main" id="{72C1D6CB-241D-8742-8C7A-0231E60EEE6B}"/>
              </a:ext>
            </a:extLst>
          </p:cNvPr>
          <p:cNvSpPr/>
          <p:nvPr/>
        </p:nvSpPr>
        <p:spPr>
          <a:xfrm>
            <a:off x="5479420" y="6070309"/>
            <a:ext cx="761747" cy="369332"/>
          </a:xfrm>
          <a:prstGeom prst="rect">
            <a:avLst/>
          </a:prstGeom>
        </p:spPr>
        <p:txBody>
          <a:bodyPr wrap="none">
            <a:spAutoFit/>
          </a:bodyPr>
          <a:lstStyle/>
          <a:p>
            <a:r>
              <a:rPr lang="en-US" dirty="0" err="1">
                <a:latin typeface="Merriweather Sans" panose="02000503060000020004" pitchFamily="2" charset="77"/>
              </a:rPr>
              <a:t>BoolQ</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7385971" y="6070309"/>
            <a:ext cx="1130438" cy="369332"/>
          </a:xfrm>
          <a:prstGeom prst="rect">
            <a:avLst/>
          </a:prstGeom>
        </p:spPr>
        <p:txBody>
          <a:bodyPr wrap="none">
            <a:spAutoFit/>
          </a:bodyPr>
          <a:lstStyle/>
          <a:p>
            <a:r>
              <a:rPr lang="en-US" dirty="0" err="1"/>
              <a:t>BoolQ</a:t>
            </a:r>
            <a:r>
              <a:rPr lang="en-US" dirty="0"/>
              <a:t>-CS</a:t>
            </a:r>
          </a:p>
        </p:txBody>
      </p:sp>
      <p:sp>
        <p:nvSpPr>
          <p:cNvPr id="67" name="Rectangle 66">
            <a:extLst>
              <a:ext uri="{FF2B5EF4-FFF2-40B4-BE49-F238E27FC236}">
                <a16:creationId xmlns:a16="http://schemas.microsoft.com/office/drawing/2014/main" id="{8F3FAE3B-3D92-A949-8A12-0C491857F2C6}"/>
              </a:ext>
            </a:extLst>
          </p:cNvPr>
          <p:cNvSpPr/>
          <p:nvPr/>
        </p:nvSpPr>
        <p:spPr>
          <a:xfrm>
            <a:off x="9002502" y="6070309"/>
            <a:ext cx="2054152" cy="369332"/>
          </a:xfrm>
          <a:prstGeom prst="rect">
            <a:avLst/>
          </a:prstGeom>
        </p:spPr>
        <p:txBody>
          <a:bodyPr wrap="none">
            <a:spAutoFit/>
          </a:bodyPr>
          <a:lstStyle/>
          <a:p>
            <a:r>
              <a:rPr lang="en-US" dirty="0" err="1">
                <a:latin typeface="Merriweather Sans" panose="02000503060000020004" pitchFamily="2" charset="77"/>
              </a:rPr>
              <a:t>MultiRC</a:t>
            </a:r>
            <a:r>
              <a:rPr lang="en-US" dirty="0">
                <a:latin typeface="Merriweather Sans" panose="02000503060000020004" pitchFamily="2" charset="77"/>
              </a:rPr>
              <a:t> (YN subset)</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5298760" y="6472888"/>
            <a:ext cx="5674039" cy="523220"/>
          </a:xfrm>
          <a:prstGeom prst="rect">
            <a:avLst/>
          </a:prstGeom>
        </p:spPr>
        <p:txBody>
          <a:bodyPr wrap="square">
            <a:spAutoFit/>
          </a:bodyPr>
          <a:lstStyle/>
          <a:p>
            <a:r>
              <a:rPr lang="en-US" sz="1400" dirty="0">
                <a:solidFill>
                  <a:schemeClr val="bg1">
                    <a:lumMod val="50000"/>
                  </a:schemeClr>
                </a:solidFill>
              </a:rPr>
              <a:t>[Clark et al. 19]	      [Gardner et al. 20] 	               [K et al. 18]</a:t>
            </a:r>
          </a:p>
          <a:p>
            <a:endParaRPr lang="en-US" sz="1400" dirty="0">
              <a:solidFill>
                <a:schemeClr val="bg1">
                  <a:lumMod val="50000"/>
                </a:schemeClr>
              </a:solidFill>
            </a:endParaRPr>
          </a:p>
        </p:txBody>
      </p:sp>
      <p:sp>
        <p:nvSpPr>
          <p:cNvPr id="38" name="Rectangle 37">
            <a:extLst>
              <a:ext uri="{FF2B5EF4-FFF2-40B4-BE49-F238E27FC236}">
                <a16:creationId xmlns:a16="http://schemas.microsoft.com/office/drawing/2014/main" id="{5C24F9CA-3182-5C43-9FFB-57F7AF025EBB}"/>
              </a:ext>
            </a:extLst>
          </p:cNvPr>
          <p:cNvSpPr/>
          <p:nvPr/>
        </p:nvSpPr>
        <p:spPr>
          <a:xfrm>
            <a:off x="9938064" y="3520362"/>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BACB6AD-EA2A-6C41-8D08-538BB6DEBF3A}"/>
              </a:ext>
            </a:extLst>
          </p:cNvPr>
          <p:cNvSpPr>
            <a:spLocks noGrp="1"/>
          </p:cNvSpPr>
          <p:nvPr>
            <p:ph type="sldNum" sz="quarter" idx="10"/>
          </p:nvPr>
        </p:nvSpPr>
        <p:spPr/>
        <p:txBody>
          <a:bodyPr/>
          <a:lstStyle/>
          <a:p>
            <a:pPr>
              <a:defRPr/>
            </a:pPr>
            <a:fld id="{0121240C-47AF-2F4D-83B3-CC3EDF50F794}" type="slidenum">
              <a:rPr lang="en-US" smtClean="0"/>
              <a:pPr>
                <a:defRPr/>
              </a:pPr>
              <a:t>94</a:t>
            </a:fld>
            <a:endParaRPr lang="en-US" dirty="0"/>
          </a:p>
        </p:txBody>
      </p:sp>
    </p:spTree>
    <p:extLst>
      <p:ext uri="{BB962C8B-B14F-4D97-AF65-F5344CB8AC3E}">
        <p14:creationId xmlns:p14="http://schemas.microsoft.com/office/powerpoint/2010/main" val="12014787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AutoGenerated: 854">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any value in out-of-format training? </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495487" y="2558420"/>
            <a:ext cx="418769" cy="3693319"/>
          </a:xfrm>
          <a:prstGeom prst="rect">
            <a:avLst/>
          </a:prstGeom>
          <a:noFill/>
        </p:spPr>
        <p:txBody>
          <a:bodyPr wrap="none" rtlCol="0" anchor="ctr" anchorCtr="0">
            <a:spAutoFit/>
          </a:bodyPr>
          <a:lstStyle/>
          <a:p>
            <a:pPr algn="r"/>
            <a:r>
              <a:rPr lang="en-US" dirty="0">
                <a:latin typeface="Merriweather Sans" panose="02000503060000020004" pitchFamily="2" charset="77"/>
              </a:rPr>
              <a:t>80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70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50</a:t>
            </a:r>
          </a:p>
        </p:txBody>
      </p:sp>
      <p:sp>
        <p:nvSpPr>
          <p:cNvPr id="18" name="TextBox 17">
            <a:extLst>
              <a:ext uri="{FF2B5EF4-FFF2-40B4-BE49-F238E27FC236}">
                <a16:creationId xmlns:a16="http://schemas.microsoft.com/office/drawing/2014/main" id="{8DA1A6FC-79FC-7842-8722-A7004C303BDB}"/>
              </a:ext>
            </a:extLst>
          </p:cNvPr>
          <p:cNvSpPr txBox="1"/>
          <p:nvPr/>
        </p:nvSpPr>
        <p:spPr>
          <a:xfrm>
            <a:off x="9892779" y="3672488"/>
            <a:ext cx="94769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latin typeface="Merriweather Sans" panose="02000503060000020004" pitchFamily="2" charset="77"/>
              </a:rPr>
            </a:br>
            <a:r>
              <a:rPr lang="en-US" sz="1200" b="1" dirty="0">
                <a:latin typeface="Merriweather Sans" panose="02000503060000020004" pitchFamily="2" charset="77"/>
              </a:rPr>
              <a:t>(Extractive)</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881435" y="605143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0A29AAA-E16E-184B-A640-962A830D56BA}"/>
              </a:ext>
            </a:extLst>
          </p:cNvPr>
          <p:cNvSpPr txBox="1"/>
          <p:nvPr/>
        </p:nvSpPr>
        <p:spPr>
          <a:xfrm>
            <a:off x="7839239" y="4320382"/>
            <a:ext cx="998094"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NarQA</a:t>
            </a:r>
            <a:r>
              <a:rPr lang="en-US" sz="1200" b="1" dirty="0">
                <a:latin typeface="Merriweather Sans" panose="02000503060000020004" pitchFamily="2" charset="77"/>
              </a:rPr>
              <a:t> </a:t>
            </a:r>
            <a:br>
              <a:rPr lang="en-US" sz="1200" b="1" dirty="0">
                <a:latin typeface="Merriweather Sans" panose="02000503060000020004" pitchFamily="2" charset="77"/>
              </a:rPr>
            </a:br>
            <a:r>
              <a:rPr lang="en-US" sz="1200" b="1" dirty="0">
                <a:latin typeface="Merriweather Sans" panose="02000503060000020004" pitchFamily="2" charset="77"/>
              </a:rPr>
              <a:t>(Abstractive)</a:t>
            </a:r>
          </a:p>
        </p:txBody>
      </p:sp>
      <p:sp>
        <p:nvSpPr>
          <p:cNvPr id="24" name="Rectangle 23">
            <a:extLst>
              <a:ext uri="{FF2B5EF4-FFF2-40B4-BE49-F238E27FC236}">
                <a16:creationId xmlns:a16="http://schemas.microsoft.com/office/drawing/2014/main" id="{622EF219-FFA4-B04A-869C-DC596A4343E4}"/>
              </a:ext>
            </a:extLst>
          </p:cNvPr>
          <p:cNvSpPr/>
          <p:nvPr/>
        </p:nvSpPr>
        <p:spPr>
          <a:xfrm>
            <a:off x="5901943" y="3003014"/>
            <a:ext cx="722842" cy="304154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1324EB8F-FD1B-6A42-B137-5B035F830061}"/>
              </a:ext>
            </a:extLst>
          </p:cNvPr>
          <p:cNvSpPr txBox="1"/>
          <p:nvPr/>
        </p:nvSpPr>
        <p:spPr>
          <a:xfrm>
            <a:off x="5808839" y="2589192"/>
            <a:ext cx="97975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br>
            <a:r>
              <a:rPr lang="en-US" sz="1200" b="1" dirty="0"/>
              <a:t>(Extractive)</a:t>
            </a:r>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195043" y="2560029"/>
            <a:ext cx="4236688" cy="1862235"/>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Corbel" panose="020B0503020204020204" pitchFamily="34" charset="0"/>
              </a:rPr>
              <a:t>Mixing </a:t>
            </a:r>
            <a:r>
              <a:rPr lang="en-US" sz="2000" dirty="0" err="1">
                <a:latin typeface="Corbel" panose="020B0503020204020204" pitchFamily="34" charset="0"/>
              </a:rPr>
              <a:t>BoolQ</a:t>
            </a:r>
            <a:r>
              <a:rPr lang="en-US" sz="2000" dirty="0">
                <a:latin typeface="Corbel" panose="020B0503020204020204" pitchFamily="34" charset="0"/>
              </a:rPr>
              <a:t> (</a:t>
            </a:r>
            <a:r>
              <a:rPr lang="en-US" sz="2000" dirty="0" err="1">
                <a:latin typeface="Corbel" panose="020B0503020204020204" pitchFamily="34" charset="0"/>
              </a:rPr>
              <a:t>YesNo</a:t>
            </a:r>
            <a:r>
              <a:rPr lang="en-US" sz="2000" dirty="0">
                <a:latin typeface="Corbel" panose="020B0503020204020204" pitchFamily="34" charset="0"/>
              </a:rPr>
              <a:t>)  </a:t>
            </a:r>
            <a:br>
              <a:rPr lang="en-US" sz="2000" dirty="0">
                <a:latin typeface="Corbel" panose="020B0503020204020204" pitchFamily="34" charset="0"/>
              </a:rPr>
            </a:br>
            <a:r>
              <a:rPr lang="en-US" sz="2000" dirty="0">
                <a:latin typeface="Corbel" panose="020B0503020204020204" pitchFamily="34" charset="0"/>
              </a:rPr>
              <a:t>w/ datasets of different formats. </a:t>
            </a:r>
          </a:p>
        </p:txBody>
      </p:sp>
      <p:sp>
        <p:nvSpPr>
          <p:cNvPr id="7" name="TextBox 6">
            <a:extLst>
              <a:ext uri="{FF2B5EF4-FFF2-40B4-BE49-F238E27FC236}">
                <a16:creationId xmlns:a16="http://schemas.microsoft.com/office/drawing/2014/main" id="{1A093C52-DF90-0F4D-AAAE-5A8FD8A50BF7}"/>
              </a:ext>
            </a:extLst>
          </p:cNvPr>
          <p:cNvSpPr txBox="1"/>
          <p:nvPr/>
        </p:nvSpPr>
        <p:spPr>
          <a:xfrm>
            <a:off x="1537584" y="4783628"/>
            <a:ext cx="1817870" cy="369332"/>
          </a:xfrm>
          <a:prstGeom prst="rect">
            <a:avLst/>
          </a:prstGeom>
          <a:noFill/>
        </p:spPr>
        <p:txBody>
          <a:bodyPr wrap="none" rtlCol="0">
            <a:spAutoFit/>
          </a:bodyPr>
          <a:lstStyle/>
          <a:p>
            <a:pPr algn="ctr"/>
            <a:r>
              <a:rPr lang="en-US" dirty="0"/>
              <a:t>Trained on </a:t>
            </a:r>
            <a:r>
              <a:rPr lang="en-US" dirty="0" err="1">
                <a:latin typeface="Merriweather Sans" panose="02000503060000020004" pitchFamily="2" charset="77"/>
              </a:rPr>
              <a:t>BoolQ</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1342463" y="5883364"/>
            <a:ext cx="2212209" cy="369332"/>
          </a:xfrm>
          <a:prstGeom prst="rect">
            <a:avLst/>
          </a:prstGeom>
          <a:noFill/>
        </p:spPr>
        <p:txBody>
          <a:bodyPr wrap="none" rtlCol="0">
            <a:spAutoFit/>
          </a:bodyPr>
          <a:lstStyle/>
          <a:p>
            <a:r>
              <a:rPr lang="en-US" dirty="0"/>
              <a:t>Trained on </a:t>
            </a:r>
            <a:r>
              <a:rPr lang="en-US" dirty="0" err="1">
                <a:latin typeface="Merriweather Sans" panose="02000503060000020004" pitchFamily="2" charset="77"/>
              </a:rPr>
              <a:t>BoolQ</a:t>
            </a:r>
            <a:r>
              <a:rPr lang="en-US" dirty="0">
                <a:latin typeface="Merriweather Sans" panose="02000503060000020004" pitchFamily="2" charset="77"/>
              </a:rPr>
              <a:t> + </a:t>
            </a:r>
            <a:r>
              <a:rPr lang="en-US" b="1" dirty="0">
                <a:solidFill>
                  <a:srgbClr val="FF0000"/>
                </a:solidFill>
                <a:latin typeface="Merriweather Sans" panose="02000503060000020004" pitchFamily="2" charset="77"/>
              </a:rPr>
              <a:t>X</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242243"/>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98072"/>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5141443" y="3242354"/>
            <a:ext cx="722842" cy="280220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148011" y="324884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76.4</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Mixing pairs of formats: experiment (2)</a:t>
            </a:r>
          </a:p>
        </p:txBody>
      </p:sp>
      <p:sp>
        <p:nvSpPr>
          <p:cNvPr id="49" name="TextBox 48">
            <a:extLst>
              <a:ext uri="{FF2B5EF4-FFF2-40B4-BE49-F238E27FC236}">
                <a16:creationId xmlns:a16="http://schemas.microsoft.com/office/drawing/2014/main" id="{BAC344EE-C9EA-6C4E-A502-0EC1CDE3DFB8}"/>
              </a:ext>
            </a:extLst>
          </p:cNvPr>
          <p:cNvSpPr txBox="1"/>
          <p:nvPr/>
        </p:nvSpPr>
        <p:spPr>
          <a:xfrm>
            <a:off x="5908511" y="3012183"/>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78.9</a:t>
            </a:r>
          </a:p>
        </p:txBody>
      </p:sp>
      <p:sp>
        <p:nvSpPr>
          <p:cNvPr id="58" name="Rectangle 57">
            <a:extLst>
              <a:ext uri="{FF2B5EF4-FFF2-40B4-BE49-F238E27FC236}">
                <a16:creationId xmlns:a16="http://schemas.microsoft.com/office/drawing/2014/main" id="{D594139F-EADC-E44D-9442-10A2DC2F4BAC}"/>
              </a:ext>
            </a:extLst>
          </p:cNvPr>
          <p:cNvSpPr/>
          <p:nvPr/>
        </p:nvSpPr>
        <p:spPr>
          <a:xfrm>
            <a:off x="7909372" y="4744437"/>
            <a:ext cx="722842" cy="1284240"/>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7148872" y="5610969"/>
            <a:ext cx="722842" cy="41770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7181543" y="563260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53.4</a:t>
            </a:r>
          </a:p>
        </p:txBody>
      </p:sp>
      <p:sp>
        <p:nvSpPr>
          <p:cNvPr id="61" name="TextBox 60">
            <a:extLst>
              <a:ext uri="{FF2B5EF4-FFF2-40B4-BE49-F238E27FC236}">
                <a16:creationId xmlns:a16="http://schemas.microsoft.com/office/drawing/2014/main" id="{DEB71D89-2858-4F41-9611-4C5F7DC97A8A}"/>
              </a:ext>
            </a:extLst>
          </p:cNvPr>
          <p:cNvSpPr txBox="1"/>
          <p:nvPr/>
        </p:nvSpPr>
        <p:spPr>
          <a:xfrm>
            <a:off x="7902653" y="4790790"/>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61.0</a:t>
            </a:r>
          </a:p>
        </p:txBody>
      </p:sp>
      <p:sp>
        <p:nvSpPr>
          <p:cNvPr id="62" name="Rectangle 61">
            <a:extLst>
              <a:ext uri="{FF2B5EF4-FFF2-40B4-BE49-F238E27FC236}">
                <a16:creationId xmlns:a16="http://schemas.microsoft.com/office/drawing/2014/main" id="{C06CEE90-88D1-2E4E-86E0-EA521C15FBF1}"/>
              </a:ext>
            </a:extLst>
          </p:cNvPr>
          <p:cNvSpPr/>
          <p:nvPr/>
        </p:nvSpPr>
        <p:spPr>
          <a:xfrm>
            <a:off x="9960600" y="4083064"/>
            <a:ext cx="722842" cy="1957219"/>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9200100" y="4417644"/>
            <a:ext cx="722842" cy="1622640"/>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9193381" y="442879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64.1</a:t>
            </a:r>
          </a:p>
        </p:txBody>
      </p:sp>
      <p:sp>
        <p:nvSpPr>
          <p:cNvPr id="65" name="TextBox 64">
            <a:extLst>
              <a:ext uri="{FF2B5EF4-FFF2-40B4-BE49-F238E27FC236}">
                <a16:creationId xmlns:a16="http://schemas.microsoft.com/office/drawing/2014/main" id="{86691C9D-BD59-8048-A801-4767FB6FD6EB}"/>
              </a:ext>
            </a:extLst>
          </p:cNvPr>
          <p:cNvSpPr txBox="1"/>
          <p:nvPr/>
        </p:nvSpPr>
        <p:spPr>
          <a:xfrm>
            <a:off x="9960600" y="4094216"/>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66.0</a:t>
            </a:r>
          </a:p>
        </p:txBody>
      </p:sp>
      <p:sp>
        <p:nvSpPr>
          <p:cNvPr id="6" name="Rectangle 5">
            <a:extLst>
              <a:ext uri="{FF2B5EF4-FFF2-40B4-BE49-F238E27FC236}">
                <a16:creationId xmlns:a16="http://schemas.microsoft.com/office/drawing/2014/main" id="{72C1D6CB-241D-8742-8C7A-0231E60EEE6B}"/>
              </a:ext>
            </a:extLst>
          </p:cNvPr>
          <p:cNvSpPr/>
          <p:nvPr/>
        </p:nvSpPr>
        <p:spPr>
          <a:xfrm>
            <a:off x="5479420" y="6070309"/>
            <a:ext cx="761747" cy="369332"/>
          </a:xfrm>
          <a:prstGeom prst="rect">
            <a:avLst/>
          </a:prstGeom>
        </p:spPr>
        <p:txBody>
          <a:bodyPr wrap="none">
            <a:spAutoFit/>
          </a:bodyPr>
          <a:lstStyle/>
          <a:p>
            <a:r>
              <a:rPr lang="en-US" dirty="0" err="1">
                <a:latin typeface="Merriweather Sans" panose="02000503060000020004" pitchFamily="2" charset="77"/>
              </a:rPr>
              <a:t>BoolQ</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7385971" y="6070309"/>
            <a:ext cx="1130438" cy="369332"/>
          </a:xfrm>
          <a:prstGeom prst="rect">
            <a:avLst/>
          </a:prstGeom>
        </p:spPr>
        <p:txBody>
          <a:bodyPr wrap="none">
            <a:spAutoFit/>
          </a:bodyPr>
          <a:lstStyle/>
          <a:p>
            <a:r>
              <a:rPr lang="en-US" dirty="0" err="1"/>
              <a:t>BoolQ</a:t>
            </a:r>
            <a:r>
              <a:rPr lang="en-US" dirty="0"/>
              <a:t>-CS</a:t>
            </a:r>
          </a:p>
        </p:txBody>
      </p:sp>
      <p:sp>
        <p:nvSpPr>
          <p:cNvPr id="67" name="Rectangle 66">
            <a:extLst>
              <a:ext uri="{FF2B5EF4-FFF2-40B4-BE49-F238E27FC236}">
                <a16:creationId xmlns:a16="http://schemas.microsoft.com/office/drawing/2014/main" id="{8F3FAE3B-3D92-A949-8A12-0C491857F2C6}"/>
              </a:ext>
            </a:extLst>
          </p:cNvPr>
          <p:cNvSpPr/>
          <p:nvPr/>
        </p:nvSpPr>
        <p:spPr>
          <a:xfrm>
            <a:off x="9002502" y="6070309"/>
            <a:ext cx="2054152" cy="369332"/>
          </a:xfrm>
          <a:prstGeom prst="rect">
            <a:avLst/>
          </a:prstGeom>
        </p:spPr>
        <p:txBody>
          <a:bodyPr wrap="none">
            <a:spAutoFit/>
          </a:bodyPr>
          <a:lstStyle/>
          <a:p>
            <a:r>
              <a:rPr lang="en-US" dirty="0" err="1">
                <a:latin typeface="Merriweather Sans" panose="02000503060000020004" pitchFamily="2" charset="77"/>
              </a:rPr>
              <a:t>MultiRC</a:t>
            </a:r>
            <a:r>
              <a:rPr lang="en-US" dirty="0">
                <a:latin typeface="Merriweather Sans" panose="02000503060000020004" pitchFamily="2" charset="77"/>
              </a:rPr>
              <a:t> (YN subset)</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5298760" y="6472888"/>
            <a:ext cx="5674039" cy="523220"/>
          </a:xfrm>
          <a:prstGeom prst="rect">
            <a:avLst/>
          </a:prstGeom>
        </p:spPr>
        <p:txBody>
          <a:bodyPr wrap="square">
            <a:spAutoFit/>
          </a:bodyPr>
          <a:lstStyle/>
          <a:p>
            <a:r>
              <a:rPr lang="en-US" sz="1400" dirty="0">
                <a:solidFill>
                  <a:schemeClr val="bg1">
                    <a:lumMod val="50000"/>
                  </a:schemeClr>
                </a:solidFill>
              </a:rPr>
              <a:t>[Clark et al. 19]	      [Gardner et al. 20] 	               [K et al. 18]</a:t>
            </a:r>
          </a:p>
          <a:p>
            <a:endParaRPr lang="en-US" sz="1400" dirty="0">
              <a:solidFill>
                <a:schemeClr val="bg1">
                  <a:lumMod val="50000"/>
                </a:schemeClr>
              </a:solidFill>
            </a:endParaRPr>
          </a:p>
        </p:txBody>
      </p:sp>
      <p:sp>
        <p:nvSpPr>
          <p:cNvPr id="3" name="Slide Number Placeholder 2">
            <a:extLst>
              <a:ext uri="{FF2B5EF4-FFF2-40B4-BE49-F238E27FC236}">
                <a16:creationId xmlns:a16="http://schemas.microsoft.com/office/drawing/2014/main" id="{1BACB6AD-EA2A-6C41-8D08-538BB6DEBF3A}"/>
              </a:ext>
            </a:extLst>
          </p:cNvPr>
          <p:cNvSpPr>
            <a:spLocks noGrp="1"/>
          </p:cNvSpPr>
          <p:nvPr>
            <p:ph type="sldNum" sz="quarter" idx="10"/>
          </p:nvPr>
        </p:nvSpPr>
        <p:spPr/>
        <p:txBody>
          <a:bodyPr/>
          <a:lstStyle/>
          <a:p>
            <a:pPr>
              <a:defRPr/>
            </a:pPr>
            <a:fld id="{0121240C-47AF-2F4D-83B3-CC3EDF50F794}" type="slidenum">
              <a:rPr lang="en-US" smtClean="0"/>
              <a:pPr>
                <a:defRPr/>
              </a:pPr>
              <a:t>95</a:t>
            </a:fld>
            <a:endParaRPr lang="en-US" dirty="0"/>
          </a:p>
        </p:txBody>
      </p:sp>
    </p:spTree>
    <p:extLst>
      <p:ext uri="{BB962C8B-B14F-4D97-AF65-F5344CB8AC3E}">
        <p14:creationId xmlns:p14="http://schemas.microsoft.com/office/powerpoint/2010/main" val="37275267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AutoGenerated: 85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27848FFF-2AE8-CB43-B1FE-74D3FCEBF541}"/>
              </a:ext>
            </a:extLst>
          </p:cNvPr>
          <p:cNvSpPr>
            <a:spLocks noGrp="1"/>
          </p:cNvSpPr>
          <p:nvPr>
            <p:ph idx="1"/>
          </p:nvPr>
        </p:nvSpPr>
        <p:spPr/>
        <p:txBody>
          <a:bodyPr/>
          <a:lstStyle/>
          <a:p>
            <a:pPr marL="742950" indent="-742950">
              <a:buFont typeface="+mj-lt"/>
              <a:buAutoNum type="arabicPeriod"/>
            </a:pPr>
            <a:r>
              <a:rPr lang="en-US" sz="4000" b="1" dirty="0">
                <a:solidFill>
                  <a:schemeClr val="accent1"/>
                </a:solidFill>
              </a:rPr>
              <a:t>Generalization across formats  </a:t>
            </a:r>
            <a:br>
              <a:rPr lang="en-US" sz="4000" b="1" dirty="0">
                <a:solidFill>
                  <a:schemeClr val="accent1"/>
                </a:solidFill>
              </a:rPr>
            </a:br>
            <a:endParaRPr lang="en-US" sz="4000" b="1" dirty="0">
              <a:solidFill>
                <a:schemeClr val="accent1"/>
              </a:solidFill>
            </a:endParaRPr>
          </a:p>
          <a:p>
            <a:pPr marL="742950" indent="-742950">
              <a:buFont typeface="+mj-lt"/>
              <a:buAutoNum type="arabicPeriod"/>
            </a:pPr>
            <a:r>
              <a:rPr lang="en-US" sz="4000" dirty="0" err="1"/>
              <a:t>UnifiedQA</a:t>
            </a:r>
            <a:r>
              <a:rPr lang="en-US" sz="4000" dirty="0"/>
              <a:t> + Empirical Intuitions </a:t>
            </a:r>
            <a:br>
              <a:rPr lang="en-US" sz="4000" dirty="0"/>
            </a:br>
            <a:endParaRPr lang="en-US" sz="4000" dirty="0"/>
          </a:p>
          <a:p>
            <a:pPr marL="742950" indent="-742950">
              <a:buFont typeface="+mj-lt"/>
              <a:buAutoNum type="arabicPeriod"/>
            </a:pPr>
            <a:r>
              <a:rPr lang="en-US" sz="4000" dirty="0"/>
              <a:t>Discussion and next steps </a:t>
            </a:r>
          </a:p>
        </p:txBody>
      </p:sp>
      <p:pic>
        <p:nvPicPr>
          <p:cNvPr id="5" name="Google Shape;795;p81">
            <a:extLst>
              <a:ext uri="{FF2B5EF4-FFF2-40B4-BE49-F238E27FC236}">
                <a16:creationId xmlns:a16="http://schemas.microsoft.com/office/drawing/2014/main" id="{659BA017-ADDC-AB4C-BA32-1BC454521624}"/>
              </a:ext>
            </a:extLst>
          </p:cNvPr>
          <p:cNvPicPr preferRelativeResize="0"/>
          <p:nvPr/>
        </p:nvPicPr>
        <p:blipFill>
          <a:blip r:embed="rId2">
            <a:alphaModFix/>
          </a:blip>
          <a:stretch>
            <a:fillRect/>
          </a:stretch>
        </p:blipFill>
        <p:spPr>
          <a:xfrm>
            <a:off x="9438750" y="2086244"/>
            <a:ext cx="1915050" cy="1915050"/>
          </a:xfrm>
          <a:prstGeom prst="rect">
            <a:avLst/>
          </a:prstGeom>
          <a:noFill/>
          <a:ln>
            <a:noFill/>
          </a:ln>
        </p:spPr>
      </p:pic>
      <p:sp>
        <p:nvSpPr>
          <p:cNvPr id="4" name="Slide Number Placeholder 3">
            <a:extLst>
              <a:ext uri="{FF2B5EF4-FFF2-40B4-BE49-F238E27FC236}">
                <a16:creationId xmlns:a16="http://schemas.microsoft.com/office/drawing/2014/main" id="{42558D39-A170-B44A-8258-5F32D464CC48}"/>
              </a:ext>
            </a:extLst>
          </p:cNvPr>
          <p:cNvSpPr>
            <a:spLocks noGrp="1"/>
          </p:cNvSpPr>
          <p:nvPr>
            <p:ph type="sldNum" sz="quarter" idx="10"/>
          </p:nvPr>
        </p:nvSpPr>
        <p:spPr/>
        <p:txBody>
          <a:bodyPr/>
          <a:lstStyle/>
          <a:p>
            <a:pPr>
              <a:defRPr/>
            </a:pPr>
            <a:fld id="{0121240C-47AF-2F4D-83B3-CC3EDF50F794}" type="slidenum">
              <a:rPr lang="en-US" smtClean="0"/>
              <a:pPr>
                <a:defRPr/>
              </a:pPr>
              <a:t>96</a:t>
            </a:fld>
            <a:endParaRPr lang="en-US" dirty="0"/>
          </a:p>
        </p:txBody>
      </p:sp>
    </p:spTree>
    <p:extLst>
      <p:ext uri="{BB962C8B-B14F-4D97-AF65-F5344CB8AC3E}">
        <p14:creationId xmlns:p14="http://schemas.microsoft.com/office/powerpoint/2010/main" val="9955253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AutoGenerated: 85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27848FFF-2AE8-CB43-B1FE-74D3FCEBF541}"/>
              </a:ext>
            </a:extLst>
          </p:cNvPr>
          <p:cNvSpPr>
            <a:spLocks noGrp="1"/>
          </p:cNvSpPr>
          <p:nvPr>
            <p:ph idx="1"/>
          </p:nvPr>
        </p:nvSpPr>
        <p:spPr/>
        <p:txBody>
          <a:bodyPr/>
          <a:lstStyle/>
          <a:p>
            <a:pPr marL="742950" indent="-742950">
              <a:buFont typeface="+mj-lt"/>
              <a:buAutoNum type="arabicPeriod"/>
            </a:pPr>
            <a:r>
              <a:rPr lang="en-US" sz="4000" dirty="0"/>
              <a:t>Generalization across formats  </a:t>
            </a:r>
            <a:br>
              <a:rPr lang="en-US" sz="4000" dirty="0"/>
            </a:br>
            <a:endParaRPr lang="en-US" sz="4000" dirty="0"/>
          </a:p>
          <a:p>
            <a:pPr marL="742950" indent="-742950">
              <a:buFont typeface="+mj-lt"/>
              <a:buAutoNum type="arabicPeriod"/>
            </a:pPr>
            <a:r>
              <a:rPr lang="en-US" sz="4000" b="1" dirty="0" err="1">
                <a:solidFill>
                  <a:schemeClr val="accent1"/>
                </a:solidFill>
              </a:rPr>
              <a:t>UnifiedQA</a:t>
            </a:r>
            <a:r>
              <a:rPr lang="en-US" sz="4000" b="1" dirty="0">
                <a:solidFill>
                  <a:schemeClr val="accent1"/>
                </a:solidFill>
              </a:rPr>
              <a:t> + Empirical Intuitions </a:t>
            </a:r>
            <a:br>
              <a:rPr lang="en-US" sz="4000" b="1" dirty="0">
                <a:solidFill>
                  <a:schemeClr val="accent1"/>
                </a:solidFill>
              </a:rPr>
            </a:br>
            <a:endParaRPr lang="en-US" sz="4000" b="1" dirty="0">
              <a:solidFill>
                <a:schemeClr val="accent1"/>
              </a:solidFill>
            </a:endParaRPr>
          </a:p>
          <a:p>
            <a:pPr marL="742950" indent="-742950">
              <a:buFont typeface="+mj-lt"/>
              <a:buAutoNum type="arabicPeriod"/>
            </a:pPr>
            <a:r>
              <a:rPr lang="en-US" sz="4000" dirty="0"/>
              <a:t>Discussion and next steps </a:t>
            </a:r>
          </a:p>
        </p:txBody>
      </p:sp>
      <p:pic>
        <p:nvPicPr>
          <p:cNvPr id="5" name="Google Shape;795;p81">
            <a:extLst>
              <a:ext uri="{FF2B5EF4-FFF2-40B4-BE49-F238E27FC236}">
                <a16:creationId xmlns:a16="http://schemas.microsoft.com/office/drawing/2014/main" id="{659BA017-ADDC-AB4C-BA32-1BC454521624}"/>
              </a:ext>
            </a:extLst>
          </p:cNvPr>
          <p:cNvPicPr preferRelativeResize="0"/>
          <p:nvPr/>
        </p:nvPicPr>
        <p:blipFill>
          <a:blip r:embed="rId2">
            <a:alphaModFix/>
          </a:blip>
          <a:stretch>
            <a:fillRect/>
          </a:stretch>
        </p:blipFill>
        <p:spPr>
          <a:xfrm>
            <a:off x="9438750" y="2086244"/>
            <a:ext cx="1915050" cy="1915050"/>
          </a:xfrm>
          <a:prstGeom prst="rect">
            <a:avLst/>
          </a:prstGeom>
          <a:noFill/>
          <a:ln>
            <a:noFill/>
          </a:ln>
        </p:spPr>
      </p:pic>
      <p:sp>
        <p:nvSpPr>
          <p:cNvPr id="4" name="Slide Number Placeholder 3">
            <a:extLst>
              <a:ext uri="{FF2B5EF4-FFF2-40B4-BE49-F238E27FC236}">
                <a16:creationId xmlns:a16="http://schemas.microsoft.com/office/drawing/2014/main" id="{2B692CD8-5393-BE42-A135-281EF28AC714}"/>
              </a:ext>
            </a:extLst>
          </p:cNvPr>
          <p:cNvSpPr>
            <a:spLocks noGrp="1"/>
          </p:cNvSpPr>
          <p:nvPr>
            <p:ph type="sldNum" sz="quarter" idx="10"/>
          </p:nvPr>
        </p:nvSpPr>
        <p:spPr/>
        <p:txBody>
          <a:bodyPr/>
          <a:lstStyle/>
          <a:p>
            <a:pPr>
              <a:defRPr/>
            </a:pPr>
            <a:fld id="{0121240C-47AF-2F4D-83B3-CC3EDF50F794}" type="slidenum">
              <a:rPr lang="en-US" smtClean="0"/>
              <a:pPr>
                <a:defRPr/>
              </a:pPr>
              <a:t>97</a:t>
            </a:fld>
            <a:endParaRPr lang="en-US" dirty="0"/>
          </a:p>
        </p:txBody>
      </p:sp>
    </p:spTree>
    <p:extLst>
      <p:ext uri="{BB962C8B-B14F-4D97-AF65-F5344CB8AC3E}">
        <p14:creationId xmlns:p14="http://schemas.microsoft.com/office/powerpoint/2010/main" val="33025473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AutoGenerated: 85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4DDD6-F915-544A-BB52-6A7B7A2F929D}"/>
              </a:ext>
            </a:extLst>
          </p:cNvPr>
          <p:cNvSpPr>
            <a:spLocks noGrp="1"/>
          </p:cNvSpPr>
          <p:nvPr>
            <p:ph type="title"/>
          </p:nvPr>
        </p:nvSpPr>
        <p:spPr/>
        <p:txBody>
          <a:bodyPr/>
          <a:lstStyle/>
          <a:p>
            <a:r>
              <a:rPr lang="en-US" dirty="0"/>
              <a:t>UnifiedQA-v1</a:t>
            </a:r>
          </a:p>
        </p:txBody>
      </p:sp>
      <p:sp>
        <p:nvSpPr>
          <p:cNvPr id="5" name="Slide Number Placeholder 4">
            <a:extLst>
              <a:ext uri="{FF2B5EF4-FFF2-40B4-BE49-F238E27FC236}">
                <a16:creationId xmlns:a16="http://schemas.microsoft.com/office/drawing/2014/main" id="{01B4B4DC-AFD8-9442-BD2E-F6183A4AEE92}"/>
              </a:ext>
            </a:extLst>
          </p:cNvPr>
          <p:cNvSpPr>
            <a:spLocks noGrp="1"/>
          </p:cNvSpPr>
          <p:nvPr>
            <p:ph type="sldNum" sz="quarter" idx="10"/>
          </p:nvPr>
        </p:nvSpPr>
        <p:spPr/>
        <p:txBody>
          <a:bodyPr/>
          <a:lstStyle/>
          <a:p>
            <a:pPr>
              <a:defRPr/>
            </a:pPr>
            <a:fld id="{0121240C-47AF-2F4D-83B3-CC3EDF50F794}" type="slidenum">
              <a:rPr lang="en-US" smtClean="0"/>
              <a:pPr>
                <a:defRPr/>
              </a:pPr>
              <a:t>98</a:t>
            </a:fld>
            <a:endParaRPr lang="en-US" dirty="0"/>
          </a:p>
        </p:txBody>
      </p:sp>
      <p:sp>
        <p:nvSpPr>
          <p:cNvPr id="6" name="Content Placeholder 5">
            <a:extLst>
              <a:ext uri="{FF2B5EF4-FFF2-40B4-BE49-F238E27FC236}">
                <a16:creationId xmlns:a16="http://schemas.microsoft.com/office/drawing/2014/main" id="{34050447-15A2-804B-A482-30325AA75AA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987770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AutoGenerated: 85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4DDD6-F915-544A-BB52-6A7B7A2F929D}"/>
              </a:ext>
            </a:extLst>
          </p:cNvPr>
          <p:cNvSpPr>
            <a:spLocks noGrp="1"/>
          </p:cNvSpPr>
          <p:nvPr>
            <p:ph type="title"/>
          </p:nvPr>
        </p:nvSpPr>
        <p:spPr/>
        <p:txBody>
          <a:bodyPr/>
          <a:lstStyle/>
          <a:p>
            <a:r>
              <a:rPr lang="en-US" dirty="0"/>
              <a:t>UnifiedQA-v1</a:t>
            </a:r>
          </a:p>
        </p:txBody>
      </p:sp>
      <p:sp>
        <p:nvSpPr>
          <p:cNvPr id="3" name="Content Placeholder 2">
            <a:extLst>
              <a:ext uri="{FF2B5EF4-FFF2-40B4-BE49-F238E27FC236}">
                <a16:creationId xmlns:a16="http://schemas.microsoft.com/office/drawing/2014/main" id="{E6600325-3370-444E-B596-A08510B09964}"/>
              </a:ext>
            </a:extLst>
          </p:cNvPr>
          <p:cNvSpPr>
            <a:spLocks noGrp="1"/>
          </p:cNvSpPr>
          <p:nvPr>
            <p:ph idx="1"/>
          </p:nvPr>
        </p:nvSpPr>
        <p:spPr/>
        <p:txBody>
          <a:bodyPr/>
          <a:lstStyle/>
          <a:p>
            <a:r>
              <a:rPr lang="en-US" dirty="0"/>
              <a:t>Trained on the union of different formats: </a:t>
            </a:r>
          </a:p>
          <a:p>
            <a:pPr lvl="1"/>
            <a:r>
              <a:rPr lang="en-US" b="1" dirty="0"/>
              <a:t>Extractive:</a:t>
            </a:r>
            <a:r>
              <a:rPr lang="en-US" dirty="0"/>
              <a:t> 		</a:t>
            </a:r>
            <a:r>
              <a:rPr lang="en-US" dirty="0" err="1"/>
              <a:t>SQuAD</a:t>
            </a:r>
            <a:r>
              <a:rPr lang="en-US" dirty="0"/>
              <a:t> 1.1, </a:t>
            </a:r>
            <a:r>
              <a:rPr lang="en-US" dirty="0" err="1"/>
              <a:t>SQuAD</a:t>
            </a:r>
            <a:r>
              <a:rPr lang="en-US" dirty="0"/>
              <a:t> 2.0</a:t>
            </a:r>
          </a:p>
          <a:p>
            <a:pPr lvl="1"/>
            <a:r>
              <a:rPr lang="en-US" b="1" dirty="0"/>
              <a:t>Abstractive: </a:t>
            </a:r>
            <a:r>
              <a:rPr lang="en-US" dirty="0"/>
              <a:t>		</a:t>
            </a:r>
            <a:r>
              <a:rPr lang="en-US" dirty="0" err="1"/>
              <a:t>NarrativeQA</a:t>
            </a:r>
            <a:r>
              <a:rPr lang="en-US" dirty="0"/>
              <a:t> </a:t>
            </a:r>
          </a:p>
          <a:p>
            <a:pPr lvl="1"/>
            <a:r>
              <a:rPr lang="en-US" b="1" dirty="0"/>
              <a:t>Multiple-choice:</a:t>
            </a:r>
            <a:r>
              <a:rPr lang="en-US" dirty="0"/>
              <a:t> 	RACE, ARC, OBQA, </a:t>
            </a:r>
            <a:r>
              <a:rPr lang="en-US" dirty="0" err="1"/>
              <a:t>MCTest</a:t>
            </a:r>
            <a:endParaRPr lang="en-US" dirty="0"/>
          </a:p>
          <a:p>
            <a:pPr lvl="1"/>
            <a:r>
              <a:rPr lang="en-US" b="1" dirty="0" err="1"/>
              <a:t>YesNo</a:t>
            </a:r>
            <a:r>
              <a:rPr lang="en-US" b="1" dirty="0"/>
              <a:t>:</a:t>
            </a:r>
            <a:r>
              <a:rPr lang="en-US" dirty="0"/>
              <a:t> 			</a:t>
            </a:r>
            <a:r>
              <a:rPr lang="en-US" dirty="0" err="1"/>
              <a:t>BoolQ</a:t>
            </a:r>
            <a:endParaRPr lang="en-US" dirty="0"/>
          </a:p>
          <a:p>
            <a:endParaRPr lang="en-US" dirty="0"/>
          </a:p>
          <a:p>
            <a:r>
              <a:rPr lang="en-US" dirty="0"/>
              <a:t>Architectures: </a:t>
            </a:r>
          </a:p>
          <a:p>
            <a:pPr lvl="1"/>
            <a:r>
              <a:rPr lang="en-US" dirty="0"/>
              <a:t>T5 (11B, 3B, …) </a:t>
            </a:r>
          </a:p>
          <a:p>
            <a:pPr lvl="1"/>
            <a:r>
              <a:rPr lang="en-US" dirty="0"/>
              <a:t>BART (large) </a:t>
            </a:r>
          </a:p>
        </p:txBody>
      </p:sp>
      <p:sp>
        <p:nvSpPr>
          <p:cNvPr id="5" name="Slide Number Placeholder 4">
            <a:extLst>
              <a:ext uri="{FF2B5EF4-FFF2-40B4-BE49-F238E27FC236}">
                <a16:creationId xmlns:a16="http://schemas.microsoft.com/office/drawing/2014/main" id="{01B4B4DC-AFD8-9442-BD2E-F6183A4AEE92}"/>
              </a:ext>
            </a:extLst>
          </p:cNvPr>
          <p:cNvSpPr>
            <a:spLocks noGrp="1"/>
          </p:cNvSpPr>
          <p:nvPr>
            <p:ph type="sldNum" sz="quarter" idx="10"/>
          </p:nvPr>
        </p:nvSpPr>
        <p:spPr/>
        <p:txBody>
          <a:bodyPr/>
          <a:lstStyle/>
          <a:p>
            <a:pPr>
              <a:defRPr/>
            </a:pPr>
            <a:fld id="{0121240C-47AF-2F4D-83B3-CC3EDF50F794}" type="slidenum">
              <a:rPr lang="en-US" smtClean="0"/>
              <a:pPr>
                <a:defRPr/>
              </a:pPr>
              <a:t>99</a:t>
            </a:fld>
            <a:endParaRPr lang="en-US" dirty="0"/>
          </a:p>
        </p:txBody>
      </p:sp>
    </p:spTree>
    <p:extLst>
      <p:ext uri="{BB962C8B-B14F-4D97-AF65-F5344CB8AC3E}">
        <p14:creationId xmlns:p14="http://schemas.microsoft.com/office/powerpoint/2010/main" val="3384119137"/>
      </p:ext>
    </p:extLst>
  </p:cSld>
  <p:clrMapOvr>
    <a:masterClrMapping/>
  </p:clrMapOvr>
</p:sld>
</file>

<file path=ppt/theme/theme1.xml><?xml version="1.0" encoding="utf-8"?>
<a:theme xmlns:a="http://schemas.openxmlformats.org/drawingml/2006/main" name="AI2 PPT Theme">
  <a:themeElements>
    <a:clrScheme name="AI2 PPT Colors">
      <a:dk1>
        <a:srgbClr val="303845"/>
      </a:dk1>
      <a:lt1>
        <a:srgbClr val="FFFFFF"/>
      </a:lt1>
      <a:dk2>
        <a:srgbClr val="1A4595"/>
      </a:dk2>
      <a:lt2>
        <a:srgbClr val="E8ECF2"/>
      </a:lt2>
      <a:accent1>
        <a:srgbClr val="255ED3"/>
      </a:accent1>
      <a:accent2>
        <a:srgbClr val="00D5FF"/>
      </a:accent2>
      <a:accent3>
        <a:srgbClr val="AEB7C3"/>
      </a:accent3>
      <a:accent4>
        <a:srgbClr val="8879DE"/>
      </a:accent4>
      <a:accent5>
        <a:srgbClr val="FFBB00"/>
      </a:accent5>
      <a:accent6>
        <a:srgbClr val="16C3CF"/>
      </a:accent6>
      <a:hlink>
        <a:srgbClr val="255ED3"/>
      </a:hlink>
      <a:folHlink>
        <a:srgbClr val="265ED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2 Presentation Template" id="{8CF36B9A-930F-6C46-B116-42DBDD5C122F}" vid="{37D74BBC-B087-5D4D-857E-2E1958334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AI2 PPT Theme</Template>
  <TotalTime>10510</TotalTime>
  <Words>6946</Words>
  <Application>Microsoft Macintosh PowerPoint</Application>
  <PresentationFormat>Widescreen</PresentationFormat>
  <Paragraphs>1703</Paragraphs>
  <Slides>121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121</vt:i4>
      </vt:variant>
    </vt:vector>
  </HeadingPairs>
  <TitlesOfParts>
    <vt:vector size="128" baseType="lpstr">
      <vt:lpstr>Arial</vt:lpstr>
      <vt:lpstr>Calibri</vt:lpstr>
      <vt:lpstr>Consolas</vt:lpstr>
      <vt:lpstr>Corbel</vt:lpstr>
      <vt:lpstr>Merriweather Sans</vt:lpstr>
      <vt:lpstr>Wingdings</vt:lpstr>
      <vt:lpstr>AI2 PPT Theme</vt:lpstr>
      <vt:lpstr>Unify and Conquer  Towards a Unified View of Machine Comprehension</vt:lpstr>
      <vt:lpstr>Moving towards NLU, via QA </vt:lpstr>
      <vt:lpstr>Moving towards NLU, via QA </vt:lpstr>
      <vt:lpstr>Moving towards NLU, via QA </vt:lpstr>
      <vt:lpstr>Moving towards NLU, via QA </vt:lpstr>
      <vt:lpstr>QA; a broad definition </vt:lpstr>
      <vt:lpstr>QA; a broad definition </vt:lpstr>
      <vt:lpstr>QA; a broad definition </vt:lpstr>
      <vt:lpstr>QA; a broad definition </vt:lpstr>
      <vt:lpstr>QA; a broad definition </vt:lpstr>
      <vt:lpstr>QA; a broad definition </vt:lpstr>
      <vt:lpstr>QA datasets </vt:lpstr>
      <vt:lpstr>QA datasets </vt:lpstr>
      <vt:lpstr>QA datasets </vt:lpstr>
      <vt:lpstr>QA datasets </vt:lpstr>
      <vt:lpstr>QA datasets </vt:lpstr>
      <vt:lpstr>QA datasets </vt:lpstr>
      <vt:lpstr>QA datasets </vt:lpstr>
      <vt:lpstr>QA datasets </vt:lpstr>
      <vt:lpstr>QA datasets </vt:lpstr>
      <vt:lpstr>QA datasets </vt:lpstr>
      <vt:lpstr>QA datasets </vt:lpstr>
      <vt:lpstr>QA datasets </vt:lpstr>
      <vt:lpstr>QA datasets </vt:lpstr>
      <vt:lpstr>QA datasets </vt:lpstr>
      <vt:lpstr>QA Terminology</vt:lpstr>
      <vt:lpstr>QA Terminology</vt:lpstr>
      <vt:lpstr>QA Terminology</vt:lpstr>
      <vt:lpstr>QA Terminology</vt:lpstr>
      <vt:lpstr>QA Terminology</vt:lpstr>
      <vt:lpstr>Our progress in QA: the good</vt:lpstr>
      <vt:lpstr>Our progress in QA: the good</vt:lpstr>
      <vt:lpstr>Our progress in QA: the good</vt:lpstr>
      <vt:lpstr>Our progress in QA: the bad</vt:lpstr>
      <vt:lpstr>Our progress in QA: the bad</vt:lpstr>
      <vt:lpstr>Our progress in QA: the bad</vt:lpstr>
      <vt:lpstr>Our progress in QA: the bad</vt:lpstr>
      <vt:lpstr>Our progress in QA: the bad</vt:lpstr>
      <vt:lpstr>Our progress in QA: the bad</vt:lpstr>
      <vt:lpstr>Our progress in QA: the bad</vt:lpstr>
      <vt:lpstr>Our progress in QA: the bad</vt:lpstr>
      <vt:lpstr>Our progress in QA: the bad</vt:lpstr>
      <vt:lpstr>Our progress in QA: the bad</vt:lpstr>
      <vt:lpstr>formats-specialized models</vt:lpstr>
      <vt:lpstr>formats-specialized models</vt:lpstr>
      <vt:lpstr>formats-specialized models</vt:lpstr>
      <vt:lpstr>formats-specialized models</vt:lpstr>
      <vt:lpstr>formats-specialized models</vt:lpstr>
      <vt:lpstr>formats-specialized models</vt:lpstr>
      <vt:lpstr>formats-specialized models</vt:lpstr>
      <vt:lpstr>Beyond formats-specialized models</vt:lpstr>
      <vt:lpstr>Beyond formats-specialized models</vt:lpstr>
      <vt:lpstr>Beyond formats-specialized models</vt:lpstr>
      <vt:lpstr>Beyond formats-specialized models</vt:lpstr>
      <vt:lpstr>Talk Summary &amp; Statement</vt:lpstr>
      <vt:lpstr>Talk Summary &amp; Statement</vt:lpstr>
      <vt:lpstr>Talk Summary &amp; Statement</vt:lpstr>
      <vt:lpstr>Talk Summary &amp; Statement</vt:lpstr>
      <vt:lpstr>Earlier work on multi-task learning</vt:lpstr>
      <vt:lpstr>Earlier work on multi-task learning</vt:lpstr>
      <vt:lpstr>Earlier work on multi-task learning</vt:lpstr>
      <vt:lpstr>Earlier work on multi-task learning</vt:lpstr>
      <vt:lpstr>Earlier work on multi-task learning</vt:lpstr>
      <vt:lpstr>Earlier work on multi-task learning</vt:lpstr>
      <vt:lpstr>Earlier work on multi-task learning</vt:lpstr>
      <vt:lpstr>Roadmap</vt:lpstr>
      <vt:lpstr>Roadmap</vt:lpstr>
      <vt:lpstr>UnifiedQA: a high-level definition </vt:lpstr>
      <vt:lpstr>UnifiedQA: a high-level definition </vt:lpstr>
      <vt:lpstr>UnifiedQA: a high-level definition </vt:lpstr>
      <vt:lpstr>UnifiedQA: a high-level definition </vt:lpstr>
      <vt:lpstr>UnifiedQA: a high-level definition </vt:lpstr>
      <vt:lpstr>UnifiedQA: a high-level definition </vt:lpstr>
      <vt:lpstr>UnifiedQA: a high-level definition </vt:lpstr>
      <vt:lpstr>UnifiedQA: a high-level definition </vt:lpstr>
      <vt:lpstr>UnifiedQA: a high-level definition </vt:lpstr>
      <vt:lpstr>UnifiedQA: a high-level definition </vt:lpstr>
      <vt:lpstr>UnifiedQA: towards an implementation</vt:lpstr>
      <vt:lpstr>UnifiedQA: towards an implementation</vt:lpstr>
      <vt:lpstr>UnifiedQA: towards an implementation</vt:lpstr>
      <vt:lpstr>UnifiedQA: towards an implementation</vt:lpstr>
      <vt:lpstr>Mixing pairs of formats: experiment (1)</vt:lpstr>
      <vt:lpstr>Mixing pairs of formats: experiment (1)</vt:lpstr>
      <vt:lpstr>Mixing pairs of formats: experiment (1)</vt:lpstr>
      <vt:lpstr>Mixing pairs of formats: experiment (1)</vt:lpstr>
      <vt:lpstr>Mixing pairs of formats: experiment (1)</vt:lpstr>
      <vt:lpstr>Mixing pairs of formats: experiment (1)</vt:lpstr>
      <vt:lpstr>Mixing pairs of formats: experiment (1)</vt:lpstr>
      <vt:lpstr>Mixing pairs of formats: experiment (2)</vt:lpstr>
      <vt:lpstr>Mixing pairs of formats: experiment (2)</vt:lpstr>
      <vt:lpstr>Mixing pairs of formats: experiment (2)</vt:lpstr>
      <vt:lpstr>Mixing pairs of formats: experiment (2)</vt:lpstr>
      <vt:lpstr>Mixing pairs of formats: experiment (2)</vt:lpstr>
      <vt:lpstr>Mixing pairs of formats: experiment (2)</vt:lpstr>
      <vt:lpstr>Mixing pairs of formats: experiment (2)</vt:lpstr>
      <vt:lpstr>Roadmap</vt:lpstr>
      <vt:lpstr>Roadmap</vt:lpstr>
      <vt:lpstr>UnifiedQA-v1</vt:lpstr>
      <vt:lpstr>UnifiedQA-v1</vt:lpstr>
      <vt:lpstr>UnifiedQA-v1</vt:lpstr>
      <vt:lpstr>Intuition #1: Comparison w/ Dedicated Models</vt:lpstr>
      <vt:lpstr>Intuition #1: Comparison w/ Dedicated Models</vt:lpstr>
      <vt:lpstr>Intuition #1: Comparison w/ Dedicated Models</vt:lpstr>
      <vt:lpstr>Intuition #1: Comparison w/ Dedicated Models</vt:lpstr>
      <vt:lpstr>Intuition #2: Unseen Datasets</vt:lpstr>
      <vt:lpstr>Intuition #2: Unseen Datasets</vt:lpstr>
      <vt:lpstr>Intuition #2: Unseen Datasets</vt:lpstr>
      <vt:lpstr>Fine-tuning on UnifiedQA </vt:lpstr>
      <vt:lpstr>Fine-tuning on UnifiedQA </vt:lpstr>
      <vt:lpstr>Fine-tuning on UnifiedQA </vt:lpstr>
      <vt:lpstr>Demo</vt:lpstr>
      <vt:lpstr>Roadmap</vt:lpstr>
      <vt:lpstr>Roadmap</vt:lpstr>
      <vt:lpstr>Methodological Issue: Data Leakage</vt:lpstr>
      <vt:lpstr>Methodological Issue: Data Leakage</vt:lpstr>
      <vt:lpstr>Methodological Issue: Data Leakage</vt:lpstr>
      <vt:lpstr>Where do we go from here?</vt:lpstr>
      <vt:lpstr>Where do we go from here?</vt:lpstr>
      <vt:lpstr>Where do we go from here?</vt:lpstr>
      <vt:lpstr>Where do we go from here?</vt:lpstr>
      <vt:lpstr>Take-home points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UnifiedQA:  Crossing Format Boundaries With a Single QA System</dc:title>
  <dc:creator>Daniel Khashabi</dc:creator>
  <cp:lastModifiedBy>Daniel Khashabi</cp:lastModifiedBy>
  <cp:revision>217</cp:revision>
  <dcterms:created xsi:type="dcterms:W3CDTF">2020-06-18T00:10:56Z</dcterms:created>
  <dcterms:modified xsi:type="dcterms:W3CDTF">2020-07-15T10:33:53Z</dcterms:modified>
</cp:coreProperties>
</file>